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handoutMasterIdLst>
    <p:handoutMasterId r:id="rId80"/>
  </p:handoutMasterIdLst>
  <p:sldIdLst>
    <p:sldId id="1888" r:id="rId2"/>
    <p:sldId id="2022" r:id="rId3"/>
    <p:sldId id="1720" r:id="rId4"/>
    <p:sldId id="1871" r:id="rId5"/>
    <p:sldId id="1482" r:id="rId6"/>
    <p:sldId id="1878" r:id="rId7"/>
    <p:sldId id="1118" r:id="rId8"/>
    <p:sldId id="1994" r:id="rId9"/>
    <p:sldId id="1264" r:id="rId10"/>
    <p:sldId id="1903" r:id="rId11"/>
    <p:sldId id="1905" r:id="rId12"/>
    <p:sldId id="1909" r:id="rId13"/>
    <p:sldId id="1906" r:id="rId14"/>
    <p:sldId id="1908" r:id="rId15"/>
    <p:sldId id="1911" r:id="rId16"/>
    <p:sldId id="1912" r:id="rId17"/>
    <p:sldId id="1913" r:id="rId18"/>
    <p:sldId id="1914" r:id="rId19"/>
    <p:sldId id="1999" r:id="rId20"/>
    <p:sldId id="1915" r:id="rId21"/>
    <p:sldId id="1916" r:id="rId22"/>
    <p:sldId id="1917" r:id="rId23"/>
    <p:sldId id="1918" r:id="rId24"/>
    <p:sldId id="1921" r:id="rId25"/>
    <p:sldId id="1922" r:id="rId26"/>
    <p:sldId id="1924" r:id="rId27"/>
    <p:sldId id="1925" r:id="rId28"/>
    <p:sldId id="1926" r:id="rId29"/>
    <p:sldId id="1927" r:id="rId30"/>
    <p:sldId id="1987" r:id="rId31"/>
    <p:sldId id="2000" r:id="rId32"/>
    <p:sldId id="1929" r:id="rId33"/>
    <p:sldId id="1934" r:id="rId34"/>
    <p:sldId id="1935" r:id="rId35"/>
    <p:sldId id="1936" r:id="rId36"/>
    <p:sldId id="1763" r:id="rId37"/>
    <p:sldId id="1874" r:id="rId38"/>
    <p:sldId id="2001" r:id="rId39"/>
    <p:sldId id="1641" r:id="rId40"/>
    <p:sldId id="1873" r:id="rId41"/>
    <p:sldId id="1700" r:id="rId42"/>
    <p:sldId id="1977" r:id="rId43"/>
    <p:sldId id="1487" r:id="rId44"/>
    <p:sldId id="1605" r:id="rId45"/>
    <p:sldId id="1896" r:id="rId46"/>
    <p:sldId id="1488" r:id="rId47"/>
    <p:sldId id="1942" r:id="rId48"/>
    <p:sldId id="1491" r:id="rId49"/>
    <p:sldId id="1492" r:id="rId50"/>
    <p:sldId id="1494" r:id="rId51"/>
    <p:sldId id="1828" r:id="rId52"/>
    <p:sldId id="1679" r:id="rId53"/>
    <p:sldId id="1734" r:id="rId54"/>
    <p:sldId id="1500" r:id="rId55"/>
    <p:sldId id="1879" r:id="rId56"/>
    <p:sldId id="1610" r:id="rId57"/>
    <p:sldId id="1504" r:id="rId58"/>
    <p:sldId id="1505" r:id="rId59"/>
    <p:sldId id="1506" r:id="rId60"/>
    <p:sldId id="1507" r:id="rId61"/>
    <p:sldId id="1701" r:id="rId62"/>
    <p:sldId id="2004" r:id="rId63"/>
    <p:sldId id="1683" r:id="rId64"/>
    <p:sldId id="1684" r:id="rId65"/>
    <p:sldId id="1688" r:id="rId66"/>
    <p:sldId id="1625" r:id="rId67"/>
    <p:sldId id="1626" r:id="rId68"/>
    <p:sldId id="1728" r:id="rId69"/>
    <p:sldId id="1858" r:id="rId70"/>
    <p:sldId id="1859" r:id="rId71"/>
    <p:sldId id="1860" r:id="rId72"/>
    <p:sldId id="1941" r:id="rId73"/>
    <p:sldId id="1779" r:id="rId74"/>
    <p:sldId id="1776" r:id="rId75"/>
    <p:sldId id="2015" r:id="rId76"/>
    <p:sldId id="2016" r:id="rId77"/>
    <p:sldId id="2023" r:id="rId78"/>
  </p:sldIdLst>
  <p:sldSz cx="9144000" cy="6858000" type="screen4x3"/>
  <p:notesSz cx="7099300" cy="102346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99"/>
    <a:srgbClr val="0000FF"/>
    <a:srgbClr val="FF00FF"/>
    <a:srgbClr val="CC00FF"/>
    <a:srgbClr val="006600"/>
    <a:srgbClr val="0033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5655" autoAdjust="0"/>
    <p:restoredTop sz="99423" autoAdjust="0"/>
  </p:normalViewPr>
  <p:slideViewPr>
    <p:cSldViewPr>
      <p:cViewPr>
        <p:scale>
          <a:sx n="59" d="100"/>
          <a:sy n="59" d="100"/>
        </p:scale>
        <p:origin x="-119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982" y="-108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th-TH"/>
              <a:t>โครงการฝึกอบรม </a:t>
            </a:r>
            <a:r>
              <a:rPr lang="en-US"/>
              <a:t>Training for the Trainers in Research Development</a:t>
            </a:r>
            <a:endParaRPr lang="th-TH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r>
              <a:rPr lang="th-TH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th-TH"/>
              <a:t>รศ.นพ.สมชาติ โตรักษา มหาวิทยาลัยมหิดล</a:t>
            </a:r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E2A99F9-1F71-4EF3-AB89-EF9B5FF4C3B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th-TH"/>
              <a:t>โครงการฝึกอบรม </a:t>
            </a:r>
            <a:r>
              <a:rPr lang="en-US"/>
              <a:t>Training for the Trainers in Research Development</a:t>
            </a:r>
            <a:endParaRPr lang="th-TH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r>
              <a:rPr lang="th-TH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r>
              <a:rPr lang="th-TH"/>
              <a:t>รศ.นพ.สมชาติ โตรักษา มหาวิทยาลัยมหิดล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CC3C190A-5AF9-409D-B7DC-1263C4212B2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1310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310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107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310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C5F33-C809-43BE-B7D4-8A3698EED200}" type="slidenum">
              <a:rPr lang="en-US" smtClean="0"/>
              <a:pPr/>
              <a:t>1</a:t>
            </a:fld>
            <a:endParaRPr lang="th-TH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4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4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F1AC8-D227-408C-9AB8-4980297B4C54}" type="slidenum">
              <a:rPr lang="en-US" smtClean="0"/>
              <a:pPr/>
              <a:t>47</a:t>
            </a:fld>
            <a:endParaRPr lang="th-TH" smtClean="0"/>
          </a:p>
        </p:txBody>
      </p:sp>
      <p:sp>
        <p:nvSpPr>
          <p:cNvPr id="144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4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5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5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DDB57E-E0C9-4140-B3D7-43EB93FAAC05}" type="slidenum">
              <a:rPr lang="en-US" smtClean="0"/>
              <a:pPr/>
              <a:t>48</a:t>
            </a:fld>
            <a:endParaRPr lang="th-TH" smtClean="0"/>
          </a:p>
        </p:txBody>
      </p:sp>
      <p:sp>
        <p:nvSpPr>
          <p:cNvPr id="145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5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6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6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A869E-74D6-4A19-B04E-1F6C027ABA06}" type="slidenum">
              <a:rPr lang="en-US" smtClean="0"/>
              <a:pPr/>
              <a:t>49</a:t>
            </a:fld>
            <a:endParaRPr lang="th-TH" smtClean="0"/>
          </a:p>
        </p:txBody>
      </p:sp>
      <p:sp>
        <p:nvSpPr>
          <p:cNvPr id="146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6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8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8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0CED7-FEE2-42A8-A956-7FD54217B771}" type="slidenum">
              <a:rPr lang="en-US" smtClean="0"/>
              <a:pPr/>
              <a:t>53</a:t>
            </a:fld>
            <a:endParaRPr lang="th-TH" smtClean="0"/>
          </a:p>
        </p:txBody>
      </p:sp>
      <p:sp>
        <p:nvSpPr>
          <p:cNvPr id="148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8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9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9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79814-ADF7-4241-9156-147DABFF60AD}" type="slidenum">
              <a:rPr lang="en-US" smtClean="0"/>
              <a:pPr/>
              <a:t>55</a:t>
            </a:fld>
            <a:endParaRPr lang="th-TH" smtClean="0"/>
          </a:p>
        </p:txBody>
      </p:sp>
      <p:sp>
        <p:nvSpPr>
          <p:cNvPr id="149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9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50913"/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50913"/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4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50913"/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4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0913"/>
            <a:fld id="{67D11238-4C35-497A-BF45-DA0D81A3ED9C}" type="slidenum">
              <a:rPr lang="en-US" smtClean="0"/>
              <a:pPr defTabSz="950913"/>
              <a:t>68</a:t>
            </a:fld>
            <a:endParaRPr lang="th-TH" smtClean="0"/>
          </a:p>
        </p:txBody>
      </p:sp>
      <p:sp>
        <p:nvSpPr>
          <p:cNvPr id="154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4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565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56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B8DA3-3A37-47EC-9CAA-CAAD8CBF4649}" type="slidenum">
              <a:rPr lang="en-US" smtClean="0"/>
              <a:pPr/>
              <a:t>69</a:t>
            </a:fld>
            <a:endParaRPr lang="th-TH" smtClean="0"/>
          </a:p>
        </p:txBody>
      </p:sp>
      <p:sp>
        <p:nvSpPr>
          <p:cNvPr id="155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5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6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6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3C937B-033A-49C1-943A-4C740DAB470A}" type="slidenum">
              <a:rPr lang="en-US" smtClean="0"/>
              <a:pPr/>
              <a:t>70</a:t>
            </a:fld>
            <a:endParaRPr lang="th-TH" smtClean="0"/>
          </a:p>
        </p:txBody>
      </p:sp>
      <p:sp>
        <p:nvSpPr>
          <p:cNvPr id="156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6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77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77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445C3-BF51-477F-874F-BF25DF18A356}" type="slidenum">
              <a:rPr lang="en-US" smtClean="0"/>
              <a:pPr/>
              <a:t>71</a:t>
            </a:fld>
            <a:endParaRPr lang="th-TH" smtClean="0"/>
          </a:p>
        </p:txBody>
      </p:sp>
      <p:sp>
        <p:nvSpPr>
          <p:cNvPr id="157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1875" y="793750"/>
            <a:ext cx="5075238" cy="3806825"/>
          </a:xfrm>
          <a:ln/>
        </p:spPr>
      </p:sp>
      <p:sp>
        <p:nvSpPr>
          <p:cNvPr id="1577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838700"/>
            <a:ext cx="5195887" cy="4597400"/>
          </a:xfrm>
          <a:noFill/>
          <a:ln/>
        </p:spPr>
        <p:txBody>
          <a:bodyPr lIns="100771" tIns="50386" rIns="100771" bIns="50386"/>
          <a:lstStyle/>
          <a:p>
            <a:endParaRPr lang="th-TH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F6332-048D-4522-84AD-52A227F68E09}" type="slidenum">
              <a:rPr lang="en-US" smtClean="0"/>
              <a:pPr/>
              <a:t>73</a:t>
            </a:fld>
            <a:endParaRPr lang="th-TH" smtClean="0"/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3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FADDF-29A7-41FE-B044-A041E61474B0}" type="slidenum">
              <a:rPr lang="en-US" smtClean="0"/>
              <a:pPr/>
              <a:t>6</a:t>
            </a:fld>
            <a:endParaRPr lang="th-TH" smtClean="0"/>
          </a:p>
        </p:txBody>
      </p:sp>
      <p:sp>
        <p:nvSpPr>
          <p:cNvPr id="133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59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59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EFFE7-127A-4E16-B1B0-E1ECC44276E1}" type="slidenum">
              <a:rPr lang="en-US" smtClean="0"/>
              <a:pPr/>
              <a:t>74</a:t>
            </a:fld>
            <a:endParaRPr lang="th-TH" smtClean="0"/>
          </a:p>
        </p:txBody>
      </p:sp>
      <p:sp>
        <p:nvSpPr>
          <p:cNvPr id="159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59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63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63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C9B0F5-C87B-4C4C-AE03-1DDF9B34CB70}" type="slidenum">
              <a:rPr lang="en-US" smtClean="0"/>
              <a:pPr/>
              <a:t>76</a:t>
            </a:fld>
            <a:endParaRPr lang="th-TH" smtClean="0"/>
          </a:p>
        </p:txBody>
      </p:sp>
      <p:sp>
        <p:nvSpPr>
          <p:cNvPr id="163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795338"/>
            <a:ext cx="5075238" cy="3806825"/>
          </a:xfrm>
          <a:ln/>
        </p:spPr>
      </p:sp>
      <p:sp>
        <p:nvSpPr>
          <p:cNvPr id="1638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838700"/>
            <a:ext cx="5195887" cy="4595813"/>
          </a:xfrm>
          <a:noFill/>
          <a:ln/>
        </p:spPr>
        <p:txBody>
          <a:bodyPr lIns="99860" tIns="49931" rIns="99860" bIns="49931"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13414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3414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415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3415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69CFF-5ECF-41F7-A6B9-6101390CD3CC}" type="slidenum">
              <a:rPr lang="en-US" smtClean="0"/>
              <a:pPr/>
              <a:t>7</a:t>
            </a:fld>
            <a:endParaRPr lang="th-TH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5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35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B510E-8D87-4DA0-8E35-C9BF52016B3E}" type="slidenum">
              <a:rPr lang="en-US" smtClean="0"/>
              <a:pPr/>
              <a:t>33</a:t>
            </a:fld>
            <a:endParaRPr lang="th-TH" smtClean="0"/>
          </a:p>
        </p:txBody>
      </p:sp>
      <p:sp>
        <p:nvSpPr>
          <p:cNvPr id="135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77900" y="777875"/>
            <a:ext cx="5148263" cy="3860800"/>
          </a:xfrm>
          <a:ln w="12700" cap="flat"/>
        </p:spPr>
      </p:sp>
      <p:sp>
        <p:nvSpPr>
          <p:cNvPr id="135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879975"/>
            <a:ext cx="5146675" cy="4583113"/>
          </a:xfrm>
          <a:noFill/>
          <a:ln/>
        </p:spPr>
        <p:txBody>
          <a:bodyPr lIns="99939" tIns="49971" rIns="99939" bIns="49971"/>
          <a:lstStyle/>
          <a:p>
            <a:pPr defTabSz="908050" eaLnBrk="1" hangingPunct="1">
              <a:spcBef>
                <a:spcPct val="0"/>
              </a:spcBef>
            </a:pPr>
            <a:endParaRPr lang="th-TH" sz="40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39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39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C1A9F1-A5EB-484F-82B9-6D4724C4D108}" type="slidenum">
              <a:rPr lang="en-US" smtClean="0"/>
              <a:pPr/>
              <a:t>36</a:t>
            </a:fld>
            <a:endParaRPr lang="th-TH" smtClean="0"/>
          </a:p>
        </p:txBody>
      </p:sp>
      <p:sp>
        <p:nvSpPr>
          <p:cNvPr id="139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9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0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0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B55C1D-D2BC-4A06-A108-1F8ADD2F6BF5}" type="slidenum">
              <a:rPr lang="en-US" smtClean="0"/>
              <a:pPr/>
              <a:t>37</a:t>
            </a:fld>
            <a:endParaRPr lang="th-TH" smtClean="0"/>
          </a:p>
        </p:txBody>
      </p:sp>
      <p:sp>
        <p:nvSpPr>
          <p:cNvPr id="140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0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1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1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6CDFE-D93C-4A64-8A88-BD9AEF738DAF}" type="slidenum">
              <a:rPr lang="en-US" smtClean="0"/>
              <a:pPr/>
              <a:t>39</a:t>
            </a:fld>
            <a:endParaRPr lang="th-TH" smtClean="0"/>
          </a:p>
        </p:txBody>
      </p:sp>
      <p:sp>
        <p:nvSpPr>
          <p:cNvPr id="141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795338"/>
            <a:ext cx="5075238" cy="3806825"/>
          </a:xfrm>
          <a:ln/>
        </p:spPr>
      </p:sp>
      <p:sp>
        <p:nvSpPr>
          <p:cNvPr id="141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838700"/>
            <a:ext cx="5195887" cy="4595813"/>
          </a:xfrm>
          <a:noFill/>
          <a:ln/>
        </p:spPr>
        <p:txBody>
          <a:bodyPr lIns="99860" tIns="49931" rIns="99860" bIns="49931"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2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2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71D24-02A5-4FB6-99D8-D3BC8BDF5E6C}" type="slidenum">
              <a:rPr lang="en-US" smtClean="0"/>
              <a:pPr/>
              <a:t>40</a:t>
            </a:fld>
            <a:endParaRPr lang="th-TH" smtClean="0"/>
          </a:p>
        </p:txBody>
      </p:sp>
      <p:sp>
        <p:nvSpPr>
          <p:cNvPr id="142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5050" y="795338"/>
            <a:ext cx="5075238" cy="3806825"/>
          </a:xfrm>
          <a:ln/>
        </p:spPr>
      </p:sp>
      <p:sp>
        <p:nvSpPr>
          <p:cNvPr id="142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838700"/>
            <a:ext cx="5195887" cy="4595813"/>
          </a:xfrm>
          <a:noFill/>
          <a:ln/>
        </p:spPr>
        <p:txBody>
          <a:bodyPr lIns="99860" tIns="49931" rIns="99860" bIns="49931"/>
          <a:lstStyle/>
          <a:p>
            <a:pPr eaLnBrk="1" hangingPunct="1"/>
            <a:endParaRPr lang="th-TH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h-TH" smtClean="0"/>
          </a:p>
        </p:txBody>
      </p:sp>
      <p:sp>
        <p:nvSpPr>
          <p:cNvPr id="143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th-TH" smtClean="0"/>
              <a:t>โครงการฝึกอบรม </a:t>
            </a:r>
            <a:r>
              <a:rPr lang="en-US" smtClean="0"/>
              <a:t>Training for the Trainers in Research Development</a:t>
            </a:r>
            <a:endParaRPr lang="th-TH" smtClean="0"/>
          </a:p>
        </p:txBody>
      </p:sp>
      <p:sp>
        <p:nvSpPr>
          <p:cNvPr id="143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th-TH" smtClean="0"/>
              <a:t>หมวด ๗ การพัฒนางานตามภารกิจหลัก สู่งานวิจัย R2R</a:t>
            </a:r>
          </a:p>
        </p:txBody>
      </p:sp>
      <p:sp>
        <p:nvSpPr>
          <p:cNvPr id="143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th-TH" smtClean="0"/>
              <a:t>รศ.นพ.สมชาติ โตรักษา มหาวิทยาลัยมหิดล</a:t>
            </a:r>
          </a:p>
        </p:txBody>
      </p:sp>
      <p:sp>
        <p:nvSpPr>
          <p:cNvPr id="143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2F728-01C3-48D0-A5D7-D5AD34DDC2BE}" type="slidenum">
              <a:rPr lang="en-US" smtClean="0"/>
              <a:pPr/>
              <a:t>41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2C5EE-147B-45F5-9886-C71A3D0AFA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7D226-E063-4A96-B3C8-C752AB9B8D9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120D-8596-49A8-9919-D6C59F55983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F007-14A5-479D-B819-D1EB5AAFE14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829F3-E6D5-4F96-A306-0741D7F154F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52F56-9894-474D-BDF5-492B4339D8A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672DE-A341-4563-A928-A1B33AEA88B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3F7A0-CD44-4707-86DC-080F6DB0610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6A86-DE83-4740-BC77-EF54BB0B4D7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61936-748A-49C2-B305-A867E8DB9C6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97DC0-961A-4AE2-BA55-E664DD609B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04D70F-B21C-401B-96F0-431A9B2E06D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026" name="Image" r:id="rId14" imgW="4825397" imgH="6984127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8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29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39.bin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229600" cy="5943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th-TH" sz="6600" b="1" smtClean="0">
                <a:solidFill>
                  <a:srgbClr val="FF0000"/>
                </a:solidFill>
              </a:rPr>
              <a:t>การพัฒนางานตามภารกิจหลัก</a:t>
            </a:r>
            <a:br>
              <a:rPr lang="th-TH" sz="6600" b="1" smtClean="0">
                <a:solidFill>
                  <a:srgbClr val="FF0000"/>
                </a:solidFill>
              </a:rPr>
            </a:br>
            <a:r>
              <a:rPr lang="th-TH" sz="6600" b="1" smtClean="0">
                <a:solidFill>
                  <a:srgbClr val="FF0000"/>
                </a:solidFill>
              </a:rPr>
              <a:t>สู่งานวิจัย</a:t>
            </a:r>
            <a:r>
              <a:rPr lang="en-US" sz="6000" b="1" smtClean="0"/>
              <a:t/>
            </a:r>
            <a:br>
              <a:rPr lang="en-US" sz="6000" b="1" smtClean="0"/>
            </a:br>
            <a:r>
              <a:rPr lang="en-US" sz="6000" b="1" smtClean="0"/>
              <a:t>“</a:t>
            </a:r>
            <a:r>
              <a:rPr lang="th-TH" sz="6000" b="1" smtClean="0">
                <a:solidFill>
                  <a:srgbClr val="0000FF"/>
                </a:solidFill>
              </a:rPr>
              <a:t>จากงานประจำสู่งานวิจัย</a:t>
            </a:r>
            <a:r>
              <a:rPr lang="en-US" sz="6000" b="1" smtClean="0"/>
              <a:t>”</a:t>
            </a:r>
            <a:br>
              <a:rPr lang="en-US" sz="6000" b="1" smtClean="0"/>
            </a:br>
            <a:r>
              <a:rPr lang="en-US" sz="3200" b="1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32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smtClean="0">
                <a:latin typeface="Tahoma" pitchFamily="34" charset="0"/>
                <a:cs typeface="Tahoma" pitchFamily="34" charset="0"/>
              </a:rPr>
              <a:t>outine </a:t>
            </a:r>
            <a:r>
              <a:rPr lang="en-US" sz="32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to</a:t>
            </a:r>
            <a:r>
              <a:rPr lang="en-US" sz="3200" b="1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smtClean="0">
                <a:latin typeface="Tahoma" pitchFamily="34" charset="0"/>
                <a:cs typeface="Tahoma" pitchFamily="34" charset="0"/>
              </a:rPr>
              <a:t>esearch: </a:t>
            </a:r>
            <a:r>
              <a:rPr lang="en-US" sz="32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en-US" sz="3200" b="1" smtClean="0">
                <a:latin typeface="Tahoma" pitchFamily="34" charset="0"/>
                <a:cs typeface="Tahoma" pitchFamily="34" charset="0"/>
              </a:rPr>
              <a:t>)</a:t>
            </a:r>
            <a:endParaRPr lang="th-TH" sz="600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050" name="Image" r:id="rId4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ChangeArrowheads="1"/>
          </p:cNvSpPr>
          <p:nvPr/>
        </p:nvSpPr>
        <p:spPr bwMode="auto">
          <a:xfrm>
            <a:off x="1728788" y="3040063"/>
            <a:ext cx="595868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800" b="1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พัฒนางาน</a:t>
            </a:r>
            <a:endParaRPr lang="en-US" sz="48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>
                <a:latin typeface="Tahoma" pitchFamily="34" charset="0"/>
                <a:cs typeface="Tahoma" pitchFamily="34" charset="0"/>
              </a:rPr>
              <a:t>2.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พัฒนาคน</a:t>
            </a:r>
            <a:endParaRPr lang="en-US" sz="48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พัฒนาองค์การ</a:t>
            </a:r>
            <a:endParaRPr lang="en-US" sz="48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4800" b="1" dirty="0">
                <a:latin typeface="Tahoma" pitchFamily="34" charset="0"/>
                <a:cs typeface="Tahoma" pitchFamily="34" charset="0"/>
              </a:rPr>
              <a:t>4.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พัฒนาวิชาการ</a:t>
            </a:r>
          </a:p>
          <a:p>
            <a:pPr algn="ctr">
              <a:lnSpc>
                <a:spcPct val="90000"/>
              </a:lnSpc>
            </a:pPr>
            <a:r>
              <a:rPr lang="en-US" sz="4800" b="1" dirty="0">
                <a:latin typeface="Tahoma" pitchFamily="34" charset="0"/>
                <a:cs typeface="Tahoma" pitchFamily="34" charset="0"/>
              </a:rPr>
              <a:t>5.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พัฒนาประเทศชาติ</a:t>
            </a:r>
            <a:endParaRPr lang="en-US" sz="4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74915" name="Rectangle 3"/>
          <p:cNvSpPr>
            <a:spLocks noChangeArrowheads="1"/>
          </p:cNvSpPr>
          <p:nvPr/>
        </p:nvSpPr>
        <p:spPr bwMode="auto">
          <a:xfrm>
            <a:off x="533400" y="396875"/>
            <a:ext cx="8129588" cy="23939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57150" cmpd="thickThin">
            <a:solidFill>
              <a:srgbClr val="CC3300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sz="9600" b="1" dirty="0">
                <a:latin typeface="Tahoma" pitchFamily="34" charset="0"/>
                <a:cs typeface="Tahoma" pitchFamily="34" charset="0"/>
              </a:rPr>
              <a:t>R2R2E </a:t>
            </a:r>
          </a:p>
          <a:p>
            <a:pPr algn="ctr">
              <a:lnSpc>
                <a:spcPct val="85000"/>
              </a:lnSpc>
              <a:defRPr/>
            </a:pPr>
            <a:r>
              <a:rPr lang="en-US" sz="8000" b="1" dirty="0">
                <a:latin typeface="Tahoma" pitchFamily="34" charset="0"/>
                <a:cs typeface="Tahoma" pitchFamily="34" charset="0"/>
              </a:rPr>
              <a:t>is 5 in 1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512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4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49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395288" y="228600"/>
            <a:ext cx="8377237" cy="2892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 u="sng" dirty="0">
                <a:latin typeface="Tahoma" pitchFamily="34" charset="0"/>
                <a:cs typeface="Tahoma" pitchFamily="34" charset="0"/>
              </a:rPr>
              <a:t>โจทย์วิจัยใน </a:t>
            </a:r>
            <a:r>
              <a:rPr lang="en-US" sz="6600" b="1" u="sng" dirty="0">
                <a:latin typeface="Tahoma" pitchFamily="34" charset="0"/>
                <a:cs typeface="Tahoma" pitchFamily="34" charset="0"/>
              </a:rPr>
              <a:t>R2R</a:t>
            </a:r>
            <a:endParaRPr lang="th-TH" sz="6600" b="1" u="sng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4800" b="1" dirty="0">
                <a:latin typeface="Tahoma" pitchFamily="34" charset="0"/>
                <a:cs typeface="Tahoma" pitchFamily="34" charset="0"/>
              </a:rPr>
              <a:t>ประกอบด้วย</a:t>
            </a:r>
          </a:p>
          <a:p>
            <a:pPr algn="ctr"/>
            <a:r>
              <a:rPr lang="th-TH" sz="4800" b="1" dirty="0">
                <a:latin typeface="Tahoma" pitchFamily="34" charset="0"/>
                <a:cs typeface="Tahoma" pitchFamily="34" charset="0"/>
              </a:rPr>
              <a:t>ปัญหาวิจัย</a:t>
            </a:r>
            <a:r>
              <a:rPr lang="en-US" sz="4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u="sng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800" b="1" dirty="0">
                <a:latin typeface="Tahoma" pitchFamily="34" charset="0"/>
                <a:cs typeface="Tahoma" pitchFamily="34" charset="0"/>
              </a:rPr>
              <a:t> คำถามวิจัย</a:t>
            </a:r>
            <a:r>
              <a:rPr lang="en-US" sz="48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sz="1800" b="1" dirty="0">
                <a:latin typeface="Tahoma" pitchFamily="34" charset="0"/>
                <a:cs typeface="Tahoma" pitchFamily="34" charset="0"/>
              </a:rPr>
              <a:t>(Research Problems :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RP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)                  (Research Questions :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RQ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3165475"/>
            <a:ext cx="83058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การระบุว่า</a:t>
            </a:r>
          </a:p>
          <a:p>
            <a:pPr marL="0" lvl="1" algn="ctr"/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สิ่งที่วิจัย </a:t>
            </a:r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นั้น</a:t>
            </a:r>
          </a:p>
          <a:p>
            <a:pPr marL="0" lvl="1" algn="ctr"/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มีลักษณะ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ปัญหาเป็นอย่าง</a:t>
            </a:r>
            <a:r>
              <a:rPr lang="th-TH" sz="3200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ใร</a:t>
            </a:r>
            <a:endParaRPr lang="th-TH" sz="32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/>
            <a:r>
              <a:rPr lang="th-TH" sz="32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จากอดีต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ถึง </a:t>
            </a: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ปัจจุบัน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แนวโน้ม</a:t>
            </a:r>
            <a:r>
              <a:rPr lang="th-TH" sz="32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ในอนาคต</a:t>
            </a:r>
          </a:p>
          <a:p>
            <a:pPr marL="0" lvl="1" algn="ctr"/>
            <a:r>
              <a:rPr lang="th-TH" sz="3200" b="1" u="sng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แนวทาง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วิธีการ </a:t>
            </a: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ในการแก้ปัญหา </a:t>
            </a:r>
          </a:p>
          <a:p>
            <a:pPr algn="ctr"/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ควร</a:t>
            </a:r>
            <a:r>
              <a:rPr lang="th-TH" sz="32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อย่างไร</a:t>
            </a:r>
          </a:p>
          <a:p>
            <a:pPr algn="ctr"/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จึงจะดีที่สุด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ในบริบทของเรา</a:t>
            </a:r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614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395288" y="304800"/>
            <a:ext cx="8377237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>
                <a:latin typeface="Tahoma" pitchFamily="34" charset="0"/>
                <a:cs typeface="Tahoma" pitchFamily="34" charset="0"/>
              </a:rPr>
              <a:t>ปัญหาวิจัย</a:t>
            </a:r>
            <a:r>
              <a:rPr lang="en-US" sz="6600" b="1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en-US" sz="2400" b="1">
                <a:latin typeface="Tahoma" pitchFamily="34" charset="0"/>
                <a:cs typeface="Tahoma" pitchFamily="34" charset="0"/>
              </a:rPr>
              <a:t>(Research Problems: RP)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81000" y="1883622"/>
            <a:ext cx="8534400" cy="284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>
              <a:lnSpc>
                <a:spcPct val="95000"/>
              </a:lnSpc>
            </a:pP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การระบุ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ว่า </a:t>
            </a:r>
            <a:r>
              <a:rPr lang="th-TH" sz="32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สิ่ง</a:t>
            </a:r>
            <a:r>
              <a:rPr lang="th-TH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ที่วิจัย </a:t>
            </a:r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32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นั้น</a:t>
            </a:r>
            <a:r>
              <a:rPr lang="th-TH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</a:t>
            </a:r>
            <a:r>
              <a:rPr lang="th-TH" sz="3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ลักษณะ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ปัญหา เป็น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อย่าง</a:t>
            </a:r>
            <a:r>
              <a:rPr lang="th-TH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ไร </a:t>
            </a:r>
            <a:r>
              <a:rPr lang="th-TH" sz="3200" b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จาก</a:t>
            </a:r>
            <a:r>
              <a:rPr lang="th-TH" sz="3200" b="1" dirty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อดีต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ถึง </a:t>
            </a: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ปัจจุบัน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แนวโน้ม</a:t>
            </a:r>
            <a:r>
              <a:rPr lang="th-TH" sz="3200" b="1" dirty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ใน</a:t>
            </a:r>
            <a:r>
              <a:rPr lang="th-TH" sz="3200" b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อนาคต 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ใน </a:t>
            </a: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ประเด็น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อ</a:t>
            </a:r>
            <a:r>
              <a:rPr lang="th-TH" sz="32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งค์ประกอบ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ได้แก่ 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th-TH" sz="3600" b="1" dirty="0" smtClean="0">
                <a:latin typeface="Tahoma" pitchFamily="34" charset="0"/>
                <a:cs typeface="Tahoma" pitchFamily="34" charset="0"/>
              </a:rPr>
              <a:t>ตัวปัญหา </a:t>
            </a:r>
            <a:r>
              <a:rPr lang="en-US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ผลของตัวปัญหา ในแต่ละตัวปัญหา 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สาเหตุของตัวปัญหา 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4.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แนวทาง</a:t>
            </a:r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8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ในการแก้ปัญหา 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ที่ได้ทำมาแล้ว</a:t>
            </a:r>
            <a:endParaRPr lang="th-TH" sz="3200" b="1" dirty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304800" y="228600"/>
            <a:ext cx="8596313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800" b="1" dirty="0">
                <a:latin typeface="Tahoma" pitchFamily="34" charset="0"/>
                <a:cs typeface="Tahoma" pitchFamily="34" charset="0"/>
              </a:rPr>
              <a:t>องค์ประกอบของปัญหาวิจัย</a:t>
            </a:r>
            <a:r>
              <a:rPr lang="en-US" sz="4800" b="1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1600200"/>
            <a:ext cx="8686800" cy="425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lvl="1" indent="-514350">
              <a:lnSpc>
                <a:spcPct val="85000"/>
              </a:lnSpc>
              <a:buAutoNum type="arabicPeriod"/>
            </a:pP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ตัวปัญหา  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The Problems)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ทั้ง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ด้าน คือ 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ด้านปริมาณงานที่ทำ และ ที่ได้รับจากการทำงาน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ด้านคุณภาพงานที่ได้รับจากการทำงาน,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ด้านเวลา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แรงงาน ที่ใช้ในการปฏิบัติงาน,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ด้านความไม่พึงพอใจต่อผลการดำเนินงานของผู้เกี่ยวข้อง </a:t>
            </a:r>
            <a:r>
              <a:rPr lang="th-TH" sz="1600" b="1" u="sng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ด้านเศรษฐศาสตร์ของการดำเนินงาน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lvl="1" indent="-457200">
              <a:lnSpc>
                <a:spcPct val="85000"/>
              </a:lnSpc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ผลของตัวปัญหา </a:t>
            </a:r>
            <a:r>
              <a:rPr lang="th-TH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Results of The Problems) </a:t>
            </a:r>
            <a:r>
              <a:rPr lang="th-TH" sz="1800" b="1" dirty="0" smtClean="0">
                <a:latin typeface="Tahoma" pitchFamily="34" charset="0"/>
                <a:cs typeface="Tahoma" pitchFamily="34" charset="0"/>
              </a:rPr>
              <a:t>ใน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แต่ละตัวปัญหา ทั้ง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ด้าน ของข้อ 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1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ต่อ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บุคคล </a:t>
            </a:r>
            <a:r>
              <a:rPr lang="th-TH" sz="1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หน่วยงาน/องค์การ 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ชุมชน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ประเทศชาติ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ต่อ</a:t>
            </a:r>
            <a:r>
              <a:rPr lang="th-TH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โลก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ทั้ง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เชิงบวก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เชิงลบ</a:t>
            </a:r>
            <a:endParaRPr lang="en-US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0" lvl="1">
              <a:lnSpc>
                <a:spcPct val="85000"/>
              </a:lnSpc>
            </a:pP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สาเหตุของตัวปัญหา </a:t>
            </a:r>
            <a:r>
              <a:rPr lang="th-TH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Causes of The Problems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ทั้ง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ด้านตัวงาน,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ด้านทรัพยากร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ที่ใช้ในการทำงาน 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ด้านสิ่งแวดล้อมในขณะที่ปฏิบัติงาน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ด้าน </a:t>
            </a:r>
            <a:r>
              <a:rPr lang="en-US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SEC </a:t>
            </a:r>
            <a:r>
              <a:rPr lang="th-TH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ของผู้เกี่ยวข้องกับการ</a:t>
            </a:r>
            <a:r>
              <a:rPr lang="th-TH" sz="16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ปฏิบัติงาน</a:t>
            </a:r>
            <a:endParaRPr lang="en-US" sz="1600" b="1" dirty="0" smtClean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5000"/>
              </a:lnSpc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แนวทาง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 ในการแก้ปัญหา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Solving The Problems)</a:t>
            </a:r>
          </a:p>
          <a:p>
            <a:pPr>
              <a:lnSpc>
                <a:spcPct val="85000"/>
              </a:lnSpc>
            </a:pPr>
            <a:r>
              <a:rPr lang="th-TH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ที่ได้ทำมาแล้ว 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พร้อมผลการแก้ปัญหา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รวมทั้ง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ข้อเสนอแนะ 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th-TH" sz="1600" b="1" dirty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จากอดีต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ถึง 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ปัจจุบัน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1600" b="1" dirty="0">
                <a:solidFill>
                  <a:srgbClr val="008000"/>
                </a:solidFill>
                <a:latin typeface="Tahoma" pitchFamily="34" charset="0"/>
                <a:cs typeface="Tahoma" pitchFamily="34" charset="0"/>
              </a:rPr>
              <a:t>แนวโน้ม</a:t>
            </a:r>
            <a:r>
              <a:rPr lang="th-TH" sz="1600" b="1" dirty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ในอนาคต</a:t>
            </a:r>
            <a:r>
              <a:rPr lang="th-TH" sz="1600" b="1" dirty="0" smtClean="0">
                <a:latin typeface="Tahoma" pitchFamily="34" charset="0"/>
                <a:cs typeface="Tahoma" pitchFamily="34" charset="0"/>
              </a:rPr>
              <a:t>)</a:t>
            </a:r>
            <a:endParaRPr lang="en-US" sz="16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</a:pPr>
            <a:endParaRPr lang="th-TH" sz="12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th-TH" sz="2400" b="1" u="sng" dirty="0" smtClean="0">
                <a:latin typeface="Tahoma" pitchFamily="34" charset="0"/>
                <a:cs typeface="Tahoma" pitchFamily="34" charset="0"/>
              </a:rPr>
              <a:t>โดย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แต่ละประเด็น เริ่มจากระดับโลก ระดับภูมิภาค </a:t>
            </a:r>
          </a:p>
          <a:p>
            <a:pPr algn="ctr">
              <a:lnSpc>
                <a:spcPct val="85000"/>
              </a:lnSpc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ระดับประเทศ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ระดับภาค/กลุ่ม และ ระดับพื้นที่วิจัย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8194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295275" y="152400"/>
            <a:ext cx="8543925" cy="868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3200" b="1">
                <a:latin typeface="Tahoma" pitchFamily="34" charset="0"/>
                <a:cs typeface="Tahoma" pitchFamily="34" charset="0"/>
              </a:rPr>
              <a:t>ตัวปัญหาของงาน..........ที่ต้องการพัฒนา</a:t>
            </a:r>
            <a:endParaRPr lang="en-US" sz="3200" b="1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b="1">
                <a:latin typeface="Tahoma" pitchFamily="34" charset="0"/>
                <a:cs typeface="Tahoma" pitchFamily="34" charset="0"/>
              </a:rPr>
              <a:t>(The Problems)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50825" y="1066800"/>
            <a:ext cx="864235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lnSpc>
                <a:spcPct val="90000"/>
              </a:lnSpc>
            </a:pPr>
            <a:r>
              <a:rPr lang="th-TH" sz="1600" b="1" dirty="0">
                <a:latin typeface="Tahoma" pitchFamily="34" charset="0"/>
                <a:cs typeface="Tahoma" pitchFamily="34" charset="0"/>
              </a:rPr>
              <a:t>คือ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ผลการดำเนินงาน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ที่ผ่านๆมา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ของงาน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...................................</a:t>
            </a:r>
            <a:r>
              <a:rPr lang="th-TH" sz="16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ที่ต้องการพัฒนา 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ที่ยังไม่ดี 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เมื่อเทียบกับความคาดหวังของผู้ที่เกี่ยวข้อง ทุกๆฝ่าย </a:t>
            </a:r>
            <a:endParaRPr lang="th-TH" sz="14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50825" y="1600200"/>
            <a:ext cx="8642350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lnSpc>
                <a:spcPct val="85000"/>
              </a:lnSpc>
            </a:pPr>
            <a:r>
              <a:rPr lang="th-TH" sz="1600" b="1" dirty="0">
                <a:latin typeface="Tahoma" pitchFamily="34" charset="0"/>
                <a:cs typeface="Tahoma" pitchFamily="34" charset="0"/>
              </a:rPr>
              <a:t>ประกอบด้วย</a:t>
            </a:r>
          </a:p>
          <a:p>
            <a:pPr marL="0" lvl="1" algn="ctr">
              <a:lnSpc>
                <a:spcPct val="85000"/>
              </a:lnSpc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ตัวปัญหาด้านปริมาณงานที่ทำ และ ที่ได้รับจากการทำงาน ได้แก่</a:t>
            </a: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1.1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..........................................................................................................................................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1.2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 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1.3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endParaRPr lang="th-TH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ตัวปัญหา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ด้านคุณภาพงาน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ที่ได้รับจากการทำงาน</a:t>
            </a:r>
            <a:r>
              <a:rPr lang="th-TH" sz="1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ได้แก่</a:t>
            </a: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2.1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2.2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2.3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endParaRPr lang="th-TH" sz="14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ตัวปัญหา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ด้านเวลา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แรงงาน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ที่ใช้ในการปฏิบัติงาน ได้แก่</a:t>
            </a: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3.1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 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3.2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3.3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endParaRPr lang="th-TH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600" b="1" dirty="0">
                <a:latin typeface="Tahoma" pitchFamily="34" charset="0"/>
                <a:cs typeface="Tahoma" pitchFamily="34" charset="0"/>
              </a:rPr>
              <a:t>4.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 ตัวปัญหา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ด้านความไม่พึงพอใจ</a:t>
            </a:r>
            <a:r>
              <a:rPr lang="th-TH" sz="1600" b="1" dirty="0">
                <a:latin typeface="Tahoma" pitchFamily="34" charset="0"/>
                <a:cs typeface="Tahoma" pitchFamily="34" charset="0"/>
              </a:rPr>
              <a:t>ต่อผลการดำเนินงานของผู้เกี่ยวข้อง ได้แก่</a:t>
            </a: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4.1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4.2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4.3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endParaRPr lang="th-TH" sz="1400" b="1" dirty="0"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ตัวปัญหา</a:t>
            </a:r>
            <a:r>
              <a:rPr lang="th-TH" sz="1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ด้านเศรษฐศาสตร์</a:t>
            </a:r>
            <a:r>
              <a:rPr lang="th-TH" sz="1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ของการดำเนินงาน ได้แก่</a:t>
            </a: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5.1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5.2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en-US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5.3</a:t>
            </a:r>
            <a:r>
              <a:rPr lang="th-TH" sz="14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 ......................................</a:t>
            </a:r>
            <a:endParaRPr lang="en-US" sz="14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endParaRPr lang="th-TH" sz="12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>
              <a:lnSpc>
                <a:spcPct val="85000"/>
              </a:lnSpc>
            </a:pPr>
            <a:r>
              <a:rPr lang="th-TH" sz="1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  </a:t>
            </a:r>
            <a:r>
              <a:rPr lang="th-TH" sz="1200" b="1" i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(เอกสารอ้างอิง...................................................................................................................................) 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921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228600" y="381000"/>
            <a:ext cx="8640763" cy="1504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6600" b="1" dirty="0">
                <a:latin typeface="Tahoma" pitchFamily="34" charset="0"/>
                <a:cs typeface="Tahoma" pitchFamily="34" charset="0"/>
              </a:rPr>
              <a:t>คำถามวิจัย</a:t>
            </a:r>
            <a:endParaRPr lang="en-US" sz="66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endParaRPr lang="en-US" sz="32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2381071"/>
            <a:ext cx="8686800" cy="120032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th-TH" sz="3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ตั้งคำถาม </a:t>
            </a:r>
            <a:r>
              <a:rPr lang="th-TH" sz="36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ว่าเรา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“ต้องการ” 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จะทำ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ค้นหา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อะไร</a:t>
            </a:r>
            <a:r>
              <a:rPr lang="th-TH" sz="36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?  </a:t>
            </a:r>
            <a:r>
              <a:rPr lang="th-TH" sz="3600" b="1" u="sng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ใน</a:t>
            </a:r>
            <a:r>
              <a:rPr lang="th-TH" sz="3600" b="1" u="sng" dirty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การวิจัยครั้งนี้</a:t>
            </a:r>
            <a:endParaRPr lang="th-TH" sz="3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8600" y="4570413"/>
            <a:ext cx="8686800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th-TH" sz="3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u="sng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สิ่ง</a:t>
            </a:r>
            <a:r>
              <a:rPr lang="th-TH" sz="3600" b="1" u="sng" dirty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ที่ได้จากการวิจัยครั้งนี้</a:t>
            </a:r>
          </a:p>
          <a:p>
            <a:pPr>
              <a:defRPr/>
            </a:pP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จะ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“เกิดประโยชน์” </a:t>
            </a:r>
            <a:r>
              <a:rPr lang="th-TH" sz="3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อะไร?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024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ChangeArrowheads="1"/>
          </p:cNvSpPr>
          <p:nvPr/>
        </p:nvSpPr>
        <p:spPr bwMode="auto">
          <a:xfrm>
            <a:off x="228600" y="2398713"/>
            <a:ext cx="86868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เรา 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“ต้องการ” </a:t>
            </a:r>
            <a:r>
              <a:rPr lang="th-TH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จะทำ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ค้นหา อะไร?</a:t>
            </a:r>
          </a:p>
          <a:p>
            <a:pPr algn="ctr">
              <a:lnSpc>
                <a:spcPct val="120000"/>
              </a:lnSpc>
              <a:defRPr/>
            </a:pPr>
            <a:r>
              <a:rPr lang="en-US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สิ่งที่ทำ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44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ค้นหา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นี้ </a:t>
            </a:r>
          </a:p>
          <a:p>
            <a:pPr algn="ctr">
              <a:lnSpc>
                <a:spcPct val="120000"/>
              </a:lnSpc>
              <a:defRPr/>
            </a:pP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จะนำไปสู่ 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“การแก้ปัญหา” 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ที่ยั่งยืนได้อย่างไร?</a:t>
            </a:r>
          </a:p>
        </p:txBody>
      </p:sp>
      <p:sp>
        <p:nvSpPr>
          <p:cNvPr id="1056771" name="Rectangle 3"/>
          <p:cNvSpPr>
            <a:spLocks noChangeArrowheads="1"/>
          </p:cNvSpPr>
          <p:nvPr/>
        </p:nvSpPr>
        <p:spPr bwMode="auto">
          <a:xfrm>
            <a:off x="457200" y="373063"/>
            <a:ext cx="8229600" cy="1836737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6600" b="1" dirty="0">
                <a:latin typeface="Tahoma" pitchFamily="34" charset="0"/>
                <a:cs typeface="Tahoma" pitchFamily="34" charset="0"/>
              </a:rPr>
              <a:t>การกำหนด/ระบุ 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คำถามวิจัย ใน </a:t>
            </a:r>
            <a:r>
              <a:rPr lang="en-US" sz="6000" b="1" dirty="0">
                <a:latin typeface="Tahoma" pitchFamily="34" charset="0"/>
                <a:cs typeface="Tahoma" pitchFamily="34" charset="0"/>
              </a:rPr>
              <a:t>R2R</a:t>
            </a:r>
            <a:endParaRPr lang="th-TH" sz="6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5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ChangeArrowheads="1"/>
          </p:cNvSpPr>
          <p:nvPr/>
        </p:nvSpPr>
        <p:spPr bwMode="auto">
          <a:xfrm>
            <a:off x="228600" y="2919413"/>
            <a:ext cx="8686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6000" b="1" u="sng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คือ</a:t>
            </a:r>
            <a:endParaRPr lang="en-US" sz="6000" b="1" u="sng" dirty="0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6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“วิธีการ” </a:t>
            </a:r>
          </a:p>
          <a:p>
            <a:pPr algn="ctr">
              <a:defRPr/>
            </a:pPr>
            <a:r>
              <a:rPr lang="th-TH" sz="6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ในการแก้ปัญหา </a:t>
            </a:r>
          </a:p>
          <a:p>
            <a:pPr algn="ctr"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ที่ดีกว่าเดิม </a:t>
            </a:r>
            <a:r>
              <a:rPr lang="th-TH" sz="6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ยิ่งๆขึ้น</a:t>
            </a:r>
            <a:r>
              <a:rPr lang="th-TH" sz="6000" b="1" dirty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56771" name="Rectangle 3"/>
          <p:cNvSpPr>
            <a:spLocks noChangeArrowheads="1"/>
          </p:cNvSpPr>
          <p:nvPr/>
        </p:nvSpPr>
        <p:spPr bwMode="auto">
          <a:xfrm>
            <a:off x="457200" y="457200"/>
            <a:ext cx="8229600" cy="22161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7200" b="1" dirty="0">
                <a:latin typeface="Tahoma" pitchFamily="34" charset="0"/>
                <a:cs typeface="Tahoma" pitchFamily="34" charset="0"/>
              </a:rPr>
              <a:t>สิ่งที่เรา “ต้องการ”</a:t>
            </a:r>
          </a:p>
          <a:p>
            <a:pPr algn="ctr">
              <a:defRPr/>
            </a:pPr>
            <a:r>
              <a:rPr lang="th-TH" sz="6600" b="1" dirty="0">
                <a:latin typeface="Tahoma" pitchFamily="34" charset="0"/>
                <a:cs typeface="Tahoma" pitchFamily="34" charset="0"/>
              </a:rPr>
              <a:t>จะค้นหา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56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56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67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228600" y="511175"/>
            <a:ext cx="8640763" cy="1311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คำถามวิจัยหลักใน</a:t>
            </a:r>
            <a:r>
              <a:rPr lang="en-US" sz="6000" b="1" dirty="0">
                <a:latin typeface="Tahoma" pitchFamily="34" charset="0"/>
                <a:cs typeface="Tahoma" pitchFamily="34" charset="0"/>
              </a:rPr>
              <a:t> R2R 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(Main Research Questions)</a:t>
            </a: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28600" y="2057400"/>
            <a:ext cx="86868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แนวทาง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4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วิธีการ </a:t>
            </a:r>
          </a:p>
          <a:p>
            <a:pPr algn="ctr">
              <a:lnSpc>
                <a:spcPct val="90000"/>
              </a:lnSpc>
            </a:pPr>
            <a:r>
              <a:rPr lang="th-TH" sz="54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ในการแก้ปัญหา</a:t>
            </a:r>
          </a:p>
          <a:p>
            <a:pPr algn="ctr">
              <a:lnSpc>
                <a:spcPct val="90000"/>
              </a:lnSpc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ที่ชัดเจน </a:t>
            </a:r>
          </a:p>
          <a:p>
            <a:pPr algn="ctr">
              <a:lnSpc>
                <a:spcPct val="90000"/>
              </a:lnSpc>
            </a:pPr>
            <a:r>
              <a:rPr lang="th-TH" sz="4000" b="1" u="sng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มั่นใจได้ว่า</a:t>
            </a:r>
          </a:p>
          <a:p>
            <a:pPr algn="ctr">
              <a:lnSpc>
                <a:spcPct val="90000"/>
              </a:lnSpc>
            </a:pPr>
            <a:r>
              <a:rPr lang="th-TH" sz="4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สามารถนำไปสู่การแก้ปัญหา</a:t>
            </a:r>
          </a:p>
          <a:p>
            <a:pPr algn="ctr">
              <a:lnSpc>
                <a:spcPct val="90000"/>
              </a:lnSpc>
            </a:pPr>
            <a:r>
              <a:rPr lang="th-TH" sz="4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อย่างยั่งยืนได้</a:t>
            </a:r>
          </a:p>
          <a:p>
            <a:pPr algn="ctr">
              <a:lnSpc>
                <a:spcPct val="90000"/>
              </a:lnSpc>
            </a:pPr>
            <a:r>
              <a:rPr lang="th-TH" altLang="ko-KR" sz="4000" b="1" dirty="0">
                <a:solidFill>
                  <a:srgbClr val="0000CC"/>
                </a:solidFill>
                <a:latin typeface="Tahoma" pitchFamily="34" charset="0"/>
                <a:ea typeface="Batang" pitchFamily="18" charset="-127"/>
                <a:cs typeface="Tahoma" pitchFamily="34" charset="0"/>
              </a:rPr>
              <a:t>โดยใช้ทรัพยากรเท่าที่มีอยู่ </a:t>
            </a:r>
            <a:r>
              <a:rPr lang="th-TH" sz="4000" b="1" dirty="0">
                <a:latin typeface="Tahoma" pitchFamily="34" charset="0"/>
                <a:cs typeface="Tahoma" pitchFamily="34" charset="0"/>
              </a:rPr>
              <a:t>นั้น</a:t>
            </a:r>
          </a:p>
          <a:p>
            <a:pPr algn="ctr">
              <a:lnSpc>
                <a:spcPct val="90000"/>
              </a:lnSpc>
            </a:pP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เป็นอย่างไร?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126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152400" y="1800225"/>
            <a:ext cx="8915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8800" b="1" dirty="0">
                <a:latin typeface="Tahoma" pitchFamily="34" charset="0"/>
                <a:cs typeface="Tahoma" pitchFamily="34" charset="0"/>
              </a:rPr>
              <a:t>๓</a:t>
            </a:r>
            <a:r>
              <a:rPr lang="en-US" sz="8800" b="1" dirty="0">
                <a:latin typeface="Tahoma" pitchFamily="34" charset="0"/>
                <a:cs typeface="Tahoma" pitchFamily="34" charset="0"/>
              </a:rPr>
              <a:t>.</a:t>
            </a:r>
            <a:r>
              <a:rPr lang="th-TH" sz="8800" b="1" dirty="0">
                <a:latin typeface="Tahoma" pitchFamily="34" charset="0"/>
                <a:cs typeface="Tahoma" pitchFamily="34" charset="0"/>
              </a:rPr>
              <a:t>ระเบียบวิธีวิจัย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4400" b="1" dirty="0">
                <a:latin typeface="Tahoma" pitchFamily="34" charset="0"/>
                <a:cs typeface="Tahoma" pitchFamily="34" charset="0"/>
              </a:rPr>
              <a:t>Research Methodology</a:t>
            </a:r>
            <a:r>
              <a:rPr lang="en-US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th-TH" sz="4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8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ของ</a:t>
            </a:r>
            <a:r>
              <a:rPr lang="en-US" sz="8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R2R 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229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152400" y="152400"/>
            <a:ext cx="8915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5400" b="1" dirty="0">
                <a:latin typeface="Tahoma" pitchFamily="34" charset="0"/>
                <a:cs typeface="Tahoma" pitchFamily="34" charset="0"/>
              </a:rPr>
              <a:t>หัวข้อการเรียนรู้</a:t>
            </a:r>
          </a:p>
          <a:p>
            <a:pPr algn="ctr">
              <a:lnSpc>
                <a:spcPct val="90000"/>
              </a:lnSpc>
            </a:pPr>
            <a:endParaRPr lang="th-TH" sz="10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๑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ความหมาย หลักการ และ ประโยชน์ ของ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 R2R </a:t>
            </a:r>
          </a:p>
          <a:p>
            <a:pPr algn="ctr">
              <a:lnSpc>
                <a:spcPct val="90000"/>
              </a:lnSpc>
            </a:pPr>
            <a:r>
              <a:rPr lang="th-TH" sz="2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๒</a:t>
            </a:r>
            <a:r>
              <a:rPr lang="en-US" sz="2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sz="2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การกำหนดโจทย์วิจัยจากภารกิจหลัก </a:t>
            </a:r>
            <a:endParaRPr lang="en-US" sz="2800" b="1" dirty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๓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ระเบียบวิธีวิจัยแบบ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R2R </a:t>
            </a:r>
          </a:p>
          <a:p>
            <a:pPr algn="ctr">
              <a:lnSpc>
                <a:spcPct val="90000"/>
              </a:lnSpc>
            </a:pPr>
            <a:r>
              <a:rPr lang="th-TH" sz="2800" b="1" dirty="0">
                <a:latin typeface="Tahoma" pitchFamily="34" charset="0"/>
                <a:cs typeface="Tahoma" pitchFamily="34" charset="0"/>
              </a:rPr>
              <a:t>๔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sz="2800" b="1" dirty="0">
                <a:latin typeface="Tahoma" pitchFamily="34" charset="0"/>
                <a:cs typeface="Tahoma" pitchFamily="34" charset="0"/>
              </a:rPr>
              <a:t>การปรับใช้ผลงานวิจัย</a:t>
            </a:r>
          </a:p>
          <a:p>
            <a:pPr algn="ctr">
              <a:lnSpc>
                <a:spcPct val="90000"/>
              </a:lnSpc>
            </a:pPr>
            <a:r>
              <a:rPr lang="th-TH" sz="2800" b="1" dirty="0">
                <a:latin typeface="Tahoma" pitchFamily="34" charset="0"/>
                <a:cs typeface="Tahoma" pitchFamily="34" charset="0"/>
              </a:rPr>
              <a:t>ในการปรับปรุงและพัฒนางานประจำ ตามภารกิจ 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2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ร่วมกันสร้างสรรค์ผลงาน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แท้และดี </a:t>
            </a:r>
            <a:r>
              <a:rPr lang="th-TH" sz="2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ต่อๆไป </a:t>
            </a: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อย่างยั่งยืน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48200"/>
            <a:ext cx="8761413" cy="1016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>
                <a:latin typeface="Tahoma" pitchFamily="34" charset="0"/>
                <a:cs typeface="Tahoma" pitchFamily="34" charset="0"/>
              </a:rPr>
              <a:t>สิ่งที่พวกเราจะได้รับ</a:t>
            </a:r>
          </a:p>
          <a:p>
            <a:pPr algn="ctr"/>
            <a:r>
              <a:rPr lang="th-TH" sz="2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 </a:t>
            </a:r>
            <a:r>
              <a:rPr lang="th-TH" sz="22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“ความรู้จริง”</a:t>
            </a:r>
            <a:r>
              <a:rPr lang="th-TH" sz="2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200" b="1">
                <a:latin typeface="Tahoma" pitchFamily="34" charset="0"/>
                <a:cs typeface="Tahoma" pitchFamily="34" charset="0"/>
              </a:rPr>
              <a:t>ใน 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u="sng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ผลงาน </a:t>
            </a:r>
            <a:r>
              <a:rPr lang="en-US" sz="24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24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เรื่องที่ ๑ 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ของเรา</a:t>
            </a:r>
            <a:endParaRPr lang="th-TH" sz="220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 descr="http://www.gotoknow.org/file/supalakpop/logo_tex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286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59" name="TextBox 5"/>
          <p:cNvSpPr txBox="1">
            <a:spLocks noChangeArrowheads="1"/>
          </p:cNvSpPr>
          <p:nvPr/>
        </p:nvSpPr>
        <p:spPr bwMode="auto">
          <a:xfrm>
            <a:off x="395288" y="685800"/>
            <a:ext cx="8377237" cy="7699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หัวข้อหลัก</a:t>
            </a:r>
            <a:r>
              <a:rPr lang="th-TH" sz="4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4400" b="1">
                <a:latin typeface="Tahoma" pitchFamily="34" charset="0"/>
                <a:cs typeface="Tahoma" pitchFamily="34" charset="0"/>
              </a:rPr>
              <a:t>ระเบียบวิธีวิจัย </a:t>
            </a:r>
            <a:endParaRPr lang="en-US" sz="44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70660" name="Rectangle 8"/>
          <p:cNvSpPr>
            <a:spLocks noChangeArrowheads="1"/>
          </p:cNvSpPr>
          <p:nvPr/>
        </p:nvSpPr>
        <p:spPr bwMode="auto">
          <a:xfrm>
            <a:off x="250825" y="1579563"/>
            <a:ext cx="8642350" cy="330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 แบบการ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Research Designs)</a:t>
            </a:r>
            <a:endParaRPr lang="th-TH" sz="1800" b="1" dirty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2.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ประชากร </a:t>
            </a:r>
            <a:r>
              <a:rPr lang="th-TH" b="1" u="sng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 กลุ่ม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ตัวอย่าง </a:t>
            </a:r>
            <a:r>
              <a:rPr lang="th-TH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Population </a:t>
            </a:r>
            <a:r>
              <a:rPr lang="en-US" sz="1600" b="1" dirty="0">
                <a:latin typeface="Tahoma" pitchFamily="34" charset="0"/>
                <a:cs typeface="Tahoma" pitchFamily="34" charset="0"/>
              </a:rPr>
              <a:t>&amp;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 Sample)</a:t>
            </a:r>
          </a:p>
          <a:p>
            <a:pPr marL="0" lvl="2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เครื่องมือที่ใช้ในการ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Research Instruments)</a:t>
            </a:r>
          </a:p>
          <a:p>
            <a:pPr marL="0" lvl="2">
              <a:lnSpc>
                <a:spcPct val="90000"/>
              </a:lnSpc>
            </a:pP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        3.1 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เครื่องมือที่ใช้เป็น 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Research Intervention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 ในการวิจัยเชิงทดลอง</a:t>
            </a:r>
            <a:endParaRPr lang="en-US" sz="1800" b="1" dirty="0">
              <a:latin typeface="Tahoma" pitchFamily="34" charset="0"/>
              <a:cs typeface="Tahoma" pitchFamily="34" charset="0"/>
            </a:endParaRPr>
          </a:p>
          <a:p>
            <a:pPr marL="0" lvl="2">
              <a:lnSpc>
                <a:spcPct val="90000"/>
              </a:lnSpc>
            </a:pP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        3.2 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เครื่องมือที่ใช้เก็บข้อมูลการวิจัย</a:t>
            </a:r>
            <a:endParaRPr lang="en-US" sz="1800" b="1" dirty="0">
              <a:latin typeface="Tahoma" pitchFamily="34" charset="0"/>
              <a:cs typeface="Tahoma" pitchFamily="34" charset="0"/>
            </a:endParaRPr>
          </a:p>
          <a:p>
            <a:pPr marL="0" lvl="2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4.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ขั้นตอนในการทำ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(Research 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Steps)</a:t>
            </a:r>
          </a:p>
          <a:p>
            <a:pPr marL="0" lvl="2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5.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การเก็บข้อมูลในการ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Data Collection)</a:t>
            </a:r>
          </a:p>
          <a:p>
            <a:pPr marL="0" lvl="2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6.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การวิเคราะห์ข้อมูลในการ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Data Analysis)</a:t>
            </a:r>
            <a:endParaRPr lang="th-TH" sz="1800" b="1" dirty="0">
              <a:latin typeface="Tahoma" pitchFamily="34" charset="0"/>
              <a:cs typeface="Tahoma" pitchFamily="34" charset="0"/>
            </a:endParaRPr>
          </a:p>
          <a:p>
            <a:pPr marL="0" lvl="2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7.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cs typeface="Tahoma" pitchFamily="34" charset="0"/>
              </a:rPr>
              <a:t>วิธีการทางสถิติที่ใช้ในการวิจัย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>
                <a:latin typeface="Tahoma" pitchFamily="34" charset="0"/>
                <a:cs typeface="Tahoma" pitchFamily="34" charset="0"/>
              </a:rPr>
              <a:t>Statistical Methods used)</a:t>
            </a:r>
            <a:endParaRPr lang="th-TH" sz="1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322263" y="152400"/>
            <a:ext cx="8497887" cy="914400"/>
          </a:xfrm>
          <a:noFill/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Research Design</a:t>
            </a:r>
            <a:endParaRPr lang="th-TH" sz="4800" b="1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444500" y="1828800"/>
            <a:ext cx="8318500" cy="2362200"/>
          </a:xfrm>
          <a:noFill/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เป็นวิจัย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ได้หลากหลาย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แบบ (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Design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ทั้ง</a:t>
            </a:r>
            <a:r>
              <a:rPr lang="th-TH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การวิจัยเชิงพรรณนา </a:t>
            </a:r>
            <a:r>
              <a:rPr lang="th-TH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การวิจัยเชิงสำรวจ 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การวิจัยเชิงปฏิบัติการ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การวิจัย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R&amp;D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การวิจัยเชิงทดลอง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การวิจัยกึ่งทดลอง</a:t>
            </a:r>
            <a:r>
              <a:rPr lang="en-US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การวิจัยพัฒนาเชิงทดลอง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การวิจัยเชิงคุณภาพ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ฯลฯ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ทั้งแบบกลุ่มเดียว, </a:t>
            </a:r>
            <a:r>
              <a:rPr lang="en-US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กลุ่ม</a:t>
            </a: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หลายกลุ่ม 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ขึ้นอยู่กับเรื่อง </a:t>
            </a:r>
            <a:r>
              <a:rPr lang="th-TH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ประเด็น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วัตถุประสงค์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ของการวิจัยแต่ละเรื่อง 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657600" y="1143000"/>
            <a:ext cx="1916113" cy="622300"/>
          </a:xfrm>
          <a:prstGeom prst="rect">
            <a:avLst/>
          </a:prstGeom>
          <a:noFill/>
          <a:ln w="7620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endParaRPr lang="th-TH" sz="320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4500" y="5029200"/>
            <a:ext cx="83185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th-TH" sz="2800" b="1" kern="0" dirty="0">
                <a:latin typeface="Tahoma" pitchFamily="34" charset="0"/>
                <a:cs typeface="Tahoma" pitchFamily="34" charset="0"/>
              </a:rPr>
              <a:t>เป็นวิจัยพัฒนาเชิงทดลอง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th-TH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Experimental Development Research</a:t>
            </a:r>
            <a:r>
              <a:rPr lang="th-TH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th-TH" sz="28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แบบกลุ่มเดียว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th-TH" sz="28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วัดผล </a:t>
            </a:r>
            <a:r>
              <a:rPr lang="th-TH" sz="2800" b="1" kern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ก่อน</a:t>
            </a:r>
            <a:r>
              <a:rPr lang="th-TH" sz="28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kern="0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kern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หลัง</a:t>
            </a:r>
            <a:r>
              <a:rPr lang="th-TH" sz="28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การทดลอง</a:t>
            </a:r>
          </a:p>
          <a:p>
            <a:pPr algn="ctr">
              <a:lnSpc>
                <a:spcPct val="90000"/>
              </a:lnSpc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th-TH" sz="16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one group,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pre</a:t>
            </a:r>
            <a:r>
              <a:rPr lang="en-US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-test</a:t>
            </a:r>
            <a:r>
              <a:rPr lang="th-TH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kern="0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and</a:t>
            </a:r>
            <a:r>
              <a:rPr lang="en-US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 kern="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post</a:t>
            </a:r>
            <a:r>
              <a:rPr lang="en-US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-test design</a:t>
            </a:r>
            <a:r>
              <a:rPr lang="th-TH" sz="1600" b="1" kern="0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th-TH" sz="16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958850" y="4352925"/>
            <a:ext cx="72263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แท้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ดี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ทั่วๆไป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ที่ไม่ยุ่ง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ไม่ยาก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มาก</a:t>
            </a:r>
            <a:endParaRPr lang="th-TH" sz="2800"/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3314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animBg="1"/>
      <p:bldP spid="5" grpId="0" animBg="1"/>
      <p:bldP spid="2970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ชื่อเรื่อง 1"/>
          <p:cNvSpPr>
            <a:spLocks noGrp="1"/>
          </p:cNvSpPr>
          <p:nvPr>
            <p:ph type="title"/>
          </p:nvPr>
        </p:nvSpPr>
        <p:spPr>
          <a:xfrm>
            <a:off x="371475" y="274638"/>
            <a:ext cx="8315325" cy="1554162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/>
            <a:r>
              <a:rPr lang="th-TH" sz="60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สิ่งที่ใช้ในการทดลอง</a:t>
            </a:r>
            <a:br>
              <a:rPr lang="th-TH" sz="60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8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Research Intervention</a:t>
            </a:r>
            <a:r>
              <a:rPr lang="th-TH" sz="28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8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3" name="Rectangle 1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659813" cy="2433638"/>
          </a:xfrm>
        </p:spPr>
        <p:txBody>
          <a:bodyPr anchor="ctr">
            <a:spAutoFit/>
          </a:bodyPr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900" b="1" dirty="0" smtClean="0">
              <a:solidFill>
                <a:srgbClr val="8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b="1" dirty="0" smtClean="0">
                <a:latin typeface="Tahoma" pitchFamily="34" charset="0"/>
                <a:cs typeface="Tahoma" pitchFamily="34" charset="0"/>
              </a:rPr>
              <a:t>รูปแบบ</a:t>
            </a:r>
            <a:r>
              <a:rPr lang="th-TH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การดำเนินงาน.............................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ที่พัฒนาขึ้น 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โดยมีการปรับปรุง</a:t>
            </a: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พัฒนา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เป็นระยะๆอย่างต่อเนื่อง 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ด้วยการนำหลัก 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Management by Participation</a:t>
            </a:r>
            <a:r>
              <a:rPr lang="th-TH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มาประยุกต์แบบ</a:t>
            </a:r>
            <a:r>
              <a:rPr lang="th-TH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บูรณา</a:t>
            </a:r>
            <a:r>
              <a:rPr lang="th-TH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 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8600" y="4883150"/>
            <a:ext cx="865981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4000" b="1" u="sng" kern="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นำไปทดลองที่</a:t>
            </a:r>
          </a:p>
          <a:p>
            <a:pPr algn="ctr">
              <a:lnSpc>
                <a:spcPct val="90000"/>
              </a:lnSpc>
              <a:defRPr/>
            </a:pPr>
            <a:endParaRPr lang="en-US" sz="1400" b="1" kern="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32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หน่วยงาน ......................................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3200" b="1" kern="0" dirty="0">
                <a:latin typeface="Tahoma" pitchFamily="34" charset="0"/>
                <a:cs typeface="Tahoma" pitchFamily="34" charset="0"/>
              </a:rPr>
              <a:t>ระหว่าง</a:t>
            </a:r>
            <a:r>
              <a:rPr lang="th-TH" sz="32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วันที่ .................. </a:t>
            </a:r>
            <a:r>
              <a:rPr lang="th-TH" sz="3200" b="1" u="sng" kern="0" dirty="0">
                <a:latin typeface="Tahoma" pitchFamily="34" charset="0"/>
                <a:cs typeface="Tahoma" pitchFamily="34" charset="0"/>
              </a:rPr>
              <a:t>ถึง</a:t>
            </a:r>
            <a:r>
              <a:rPr lang="th-TH" sz="3200" b="1" kern="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.......................</a:t>
            </a:r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433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1354137"/>
          </a:xfrm>
          <a:noFill/>
        </p:spPr>
        <p:txBody>
          <a:bodyPr/>
          <a:lstStyle/>
          <a:p>
            <a:pPr eaLnBrk="1" hangingPunct="1"/>
            <a:r>
              <a:rPr lang="th-TH" sz="7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พื้นที่วิจัย </a:t>
            </a:r>
          </a:p>
        </p:txBody>
      </p:sp>
      <p:sp>
        <p:nvSpPr>
          <p:cNvPr id="15364" name="Content Placeholder 2"/>
          <p:cNvSpPr>
            <a:spLocks noGrp="1"/>
          </p:cNvSpPr>
          <p:nvPr>
            <p:ph sz="quarter" idx="1"/>
          </p:nvPr>
        </p:nvSpPr>
        <p:spPr>
          <a:xfrm>
            <a:off x="395288" y="1844675"/>
            <a:ext cx="8291512" cy="4824413"/>
          </a:xfrm>
          <a:noFill/>
        </p:spPr>
        <p:txBody>
          <a:bodyPr/>
          <a:lstStyle/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endParaRPr lang="th-TH" sz="1200" b="1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u="sng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.....................................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ตำบล...................................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อำเภอ..........................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จังหวัด.......................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endParaRPr lang="th-TH" sz="1400" b="1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เหตุผลในการคัดเลือกเป็นพื้นที่วิจัย</a:t>
            </a:r>
            <a:endParaRPr lang="th-TH" sz="3600" b="1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.....................................................................................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.....................................................................................................................................................................................................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endParaRPr lang="th-TH" sz="4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536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206375" y="228600"/>
            <a:ext cx="8686800" cy="1371600"/>
          </a:xfrm>
          <a:noFill/>
        </p:spPr>
        <p:txBody>
          <a:bodyPr/>
          <a:lstStyle/>
          <a:p>
            <a:pPr eaLnBrk="1" hangingPunct="1"/>
            <a:r>
              <a:rPr lang="th-TH" sz="5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ประชากร </a:t>
            </a:r>
            <a:r>
              <a:rPr lang="th-TH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5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กลุ่มตัวอย่าง</a:t>
            </a:r>
            <a: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(Population &amp; Sample)</a:t>
            </a:r>
            <a:r>
              <a:rPr lang="th-TH" sz="3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206375" y="1676400"/>
            <a:ext cx="8686800" cy="4953000"/>
          </a:xfrm>
          <a:noFill/>
          <a:ln w="9525"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th-TH" sz="10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ประชากร</a:t>
            </a:r>
            <a:endParaRPr lang="th-TH" sz="28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คือ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การดำเนินงาน...................................... ในแต่ละครั้ง</a:t>
            </a:r>
            <a:endParaRPr lang="th-TH" sz="2400" b="1" dirty="0" smtClean="0"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ตั้งแต่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……….. – ………… 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รวมทั้งสิ้น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……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 ครั้ง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th-TH" sz="1400" b="1" dirty="0" smtClean="0"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กลุ่มตัวอย่าง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ประชากรทั้งหมด ในช่วงที่ทดลอง รวม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……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 ครั้ง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th-TH" sz="1400" b="1" u="sng" dirty="0" smtClean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800" b="1" u="sng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กลุ่มตัวอย่างผู้ปฏิบัติงาน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 u="sng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ให้ข้อมูลด้านความคิดเห็น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คือ</a:t>
            </a:r>
            <a:endParaRPr lang="th-TH" sz="2400" b="1" dirty="0" smtClean="0"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ในพื้นที่วิจัย ที่ขึ้นปฏิบัติงาน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ในช่วงที่เก็บข้อมูล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รวมทั้งสิ้น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........ คน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8534400" y="6172200"/>
          <a:ext cx="398463" cy="520700"/>
        </p:xfrm>
        <a:graphic>
          <a:graphicData uri="http://schemas.openxmlformats.org/presentationml/2006/ole">
            <p:oleObj spid="_x0000_s1638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64575" cy="2057400"/>
          </a:xfrm>
          <a:noFill/>
        </p:spPr>
        <p:txBody>
          <a:bodyPr/>
          <a:lstStyle/>
          <a:p>
            <a:pPr eaLnBrk="1" hangingPunct="1"/>
            <a:r>
              <a:rPr lang="th-TH" sz="5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เครื่องมือ</a:t>
            </a: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ที่ใช้ในการเก็บข้อมูลการวิจัย</a:t>
            </a:r>
            <a:br>
              <a:rPr lang="th-TH" sz="4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(Research Instruments for Data Collection)</a:t>
            </a:r>
            <a:endParaRPr lang="th-TH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438400"/>
            <a:ext cx="8664575" cy="4267200"/>
          </a:xfrm>
          <a:noFill/>
          <a:ln w="9525"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endParaRPr lang="en-US" sz="3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แบบบันทึกข้อมูลลักษณะพื้นฐานของพื้นที่วิจัย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แบบบันทึกข้อมูลพื้นฐานของงาน 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การดำเนินงาน...........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แบบบันทึกการปฏิบัติงาน และ ผลการปฏิบัติงาน ของงาน.....</a:t>
            </a:r>
            <a:endParaRPr lang="en-US" sz="2400" b="1" dirty="0" smtClean="0">
              <a:solidFill>
                <a:srgbClr val="CC00CC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4.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แบบ</a:t>
            </a:r>
            <a:r>
              <a:rPr lang="th-TH" sz="24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สังเกตุการ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ปฏิบัติงาน 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2400" b="1" u="sng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สิ่งที่มีผลต่อการดำเนินงาน ของงาน.........</a:t>
            </a:r>
            <a:endParaRPr lang="en-US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th-TH" sz="24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แบบสอบถามความพึงพอใจ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2400" b="1" u="sng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 ข้อเสนอแนะ ของผู้ที่เกี่ยวข้องกับการดำเนินงาน.........</a:t>
            </a:r>
            <a:endParaRPr lang="en-US" sz="2400" b="1" dirty="0" smtClean="0">
              <a:solidFill>
                <a:srgbClr val="003300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6.</a:t>
            </a:r>
            <a:r>
              <a:rPr lang="th-TH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แบบบันทึกการประชุมกลุ่มผู้ปฏิบัติงาน.................. 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th-TH" sz="2400" b="1" u="sng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คณะกรรมการที่เกี่ยวข้อง</a:t>
            </a:r>
            <a:endParaRPr lang="en-US" sz="2400" b="1" dirty="0" smtClean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7.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แบบบันทึกเหตุการณ์ที่เกี่ยวข้องกับการดำเนินงาน...............</a:t>
            </a:r>
          </a:p>
          <a:p>
            <a:pPr algn="ctr" eaLnBrk="1" hangingPunct="1">
              <a:lnSpc>
                <a:spcPct val="75000"/>
              </a:lnSpc>
              <a:buFontTx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8.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แบบสัมภาษณ์ผู้ที่เกี่ยวข้องกับการดำเนินงาน...............</a:t>
            </a:r>
          </a:p>
          <a:p>
            <a:pPr algn="ctr" eaLnBrk="1" hangingPunct="1">
              <a:lnSpc>
                <a:spcPct val="75000"/>
              </a:lnSpc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9.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กล้องถ่ายรูป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741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82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ขั้นตอนในการ</a:t>
            </a:r>
            <a:r>
              <a:rPr lang="th-TH" sz="4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ทำวิจัย </a:t>
            </a:r>
            <a:endParaRPr lang="th-TH" sz="32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867" name="ตัวยึดเนื้อหา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400" b="1" smtClean="0">
                <a:latin typeface="Tahoma" pitchFamily="34" charset="0"/>
                <a:cs typeface="Tahoma" pitchFamily="34" charset="0"/>
              </a:rPr>
              <a:t>มี </a:t>
            </a:r>
            <a:r>
              <a:rPr lang="en-US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Phase</a:t>
            </a:r>
            <a:r>
              <a:rPr lang="th-TH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ตามหลัก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การวิจัยเชิงทดลอง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u="sng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24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ก่อนการทดลอง </a:t>
            </a:r>
            <a:r>
              <a:rPr lang="en-US" sz="2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(Pre-Experimental Phase)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โดยการ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วิเคราะห์รูปแบบการดำเนินงาน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เดิม วิธีการ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ดำเนินงาน และ ผลการดำเนินงานที่ผ่านมา ในการดำเนินงาน.......... ร่วมกับผู้เกี่ยวข้อง เพื่อหาจุดหรือประเด็น</a:t>
            </a:r>
            <a:r>
              <a:rPr lang="en-US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ที่ต้องปรับปรุงแก้ไข พร้อมทั้ง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ศึกษาวรรณกรรม ทั้งทฤษฎี หลักการ นโยบาย แผนงาน แนวทางการดำเนินงาน และผลงาน ที่เกี่ยวข้อง </a:t>
            </a:r>
            <a:r>
              <a:rPr lang="th-TH" sz="24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แล้วนำมาประยุกต์ในพื้นที่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ขณะทดลอง </a:t>
            </a:r>
            <a:r>
              <a:rPr lang="en-US" sz="2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(Experimental Phase)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โดยการ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นำรูปแบบการดำเนินงานที่พัฒนาขึ้น ไปดำเนินการ มีการทบทวน ติดตาม ประเมิน ผลการดำเนิน และ ปัญหาอุปสรรคที่เกิดขึ้น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เป็นระยะๆ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แล้วนำผลที่ได้ มาปรับปรุงระบบงาน/วิธีการ กระบวนงาน และ วิธีปฏิบัติ ในการดำเนินงาน...... ให้เหมาะสม และ มีประสิทธิภาพ ยิ่งๆขึ้น ในช่วงเวลาต่อๆมา</a:t>
            </a:r>
            <a:endParaRPr lang="th-TH" sz="8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หลังการทดลอง </a:t>
            </a:r>
            <a:r>
              <a:rPr lang="en-US" sz="2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(Post-Experimental Phase)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โดยการ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นำข้อมูลทั้งหลาย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ที่ได้จากการดำเนินงาน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มารวบรวม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วิเคราะห์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สรุป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ตาม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วัตถุประสงค์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ของการวิจัย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1945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ชื่อเรื่อง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258888"/>
          </a:xfrm>
          <a:noFill/>
          <a:ln w="285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ขั้นตอน </a:t>
            </a:r>
            <a:r>
              <a:rPr lang="th-TH" sz="4000" b="1" u="sng" dirty="0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วิธีการ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ใน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การสร้าง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พัฒนา</a:t>
            </a:r>
            <a:r>
              <a:rPr lang="th-TH" sz="3200" b="1" dirty="0" smtClean="0">
                <a:latin typeface="Tahoma" pitchFamily="34" charset="0"/>
                <a:cs typeface="Tahoma" pitchFamily="34" charset="0"/>
              </a:rPr>
              <a:t>รูปแบบการดำเนินงานใหม่</a:t>
            </a:r>
          </a:p>
        </p:txBody>
      </p:sp>
      <p:sp>
        <p:nvSpPr>
          <p:cNvPr id="20484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1000" y="1524000"/>
            <a:ext cx="8686800" cy="51863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ดำเนินการ</a:t>
            </a:r>
            <a:r>
              <a:rPr lang="th-TH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อย่างครบวงจร </a:t>
            </a:r>
            <a:r>
              <a:rPr lang="en-US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(Cycle) </a:t>
            </a:r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ในแต่ละปี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 </a:t>
            </a:r>
            <a:r>
              <a:rPr lang="th-TH" sz="2800" b="1" dirty="0" smtClean="0">
                <a:latin typeface="Tahoma" pitchFamily="34" charset="0"/>
                <a:cs typeface="Tahoma" pitchFamily="34" charset="0"/>
              </a:rPr>
              <a:t>ขั้นตอน</a:t>
            </a:r>
            <a:r>
              <a:rPr lang="th-TH" sz="28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วิเคราะห์รูปแบบการดำเนินงาน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เดิม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ของงาน................. ร่วมกับผู้เกี่ยวข้อง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เพื่อหาจุด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หรือ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ประเด็น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ที่ต้องปรับปรุงแก้ไข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กำหนด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รูปแบบ/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ใหม่ </a:t>
            </a:r>
            <a:r>
              <a:rPr lang="th-TH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เบื้องต้น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โดยการนำทฤษฎีและ หลักวิชาการที่เกี่ยวข้อง 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มาประยุกต์ 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ในการปรับปรุงกระบวนการ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ดำเนินงาน................... 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ให้สอดคล้องกับบริบทของพื้นที่ทดลอง ด้วยทรัพยากรที่มีอยู่ เน้นที่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ความเหมาะสม 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Practical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2400" b="1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ประสิทธิภาพการดำเนินงาน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611188" y="2667000"/>
            <a:ext cx="2089150" cy="50323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ขั้นตอนที่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611188" y="4343400"/>
            <a:ext cx="2089150" cy="50323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ขั้นตอนที่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048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นำ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รูปแบบ/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ระบบงาน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ใหม่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เบื้องต้น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ที่พัฒนาขึ้น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ไปดำเนินการทดลอง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โดยมีการ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ติดตาม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ทบทวน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ประเมิน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ผลการดำเนิน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ปัญหาอุปสรรคที่เกิดขึ้น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เป็นระยะๆ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แล้วนำผลที่ได้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มาปรับปรุงระบบงาน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กระบวนงาน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วิธีปฏิบัติ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ในการดำเนินงาน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ให้เหมาะสม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มีประสิทธิภาพ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ยิ่งๆขึ้น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ในช่วงต่อๆมา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สรุปผล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การดำเนินงาน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ด้วยการนำข้อมูล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ทั้งหลาย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 จากขั้นตอนที่</a:t>
            </a:r>
            <a:r>
              <a:rPr lang="en-US" sz="2400" b="1" smtClean="0">
                <a:latin typeface="Tahoma" pitchFamily="34" charset="0"/>
                <a:cs typeface="Tahoma" pitchFamily="34" charset="0"/>
              </a:rPr>
              <a:t> 1-3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มารวบรวม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วิเคราะห์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 สรุป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เป็นรูปแบบใหม่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 ดำเนินงาน...........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ที่ได้ผ่านการนำไปใช้จริง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ในพื้นที่ทดลอง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แล้ว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รวม.....ปี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ที่เป็นผลของการวิจัย 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ตามวัตถุประสงค์ข้อที่ </a:t>
            </a:r>
            <a:r>
              <a:rPr lang="en-US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ในปีนั้น</a:t>
            </a:r>
            <a:endParaRPr lang="th-TH" sz="2400" b="1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39750" y="1524000"/>
            <a:ext cx="2160588" cy="57626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ขั้นตอนที่ 3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539750" y="4224338"/>
            <a:ext cx="2232025" cy="57626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ขั้นตอนที่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</p:txBody>
      </p:sp>
      <p:sp>
        <p:nvSpPr>
          <p:cNvPr id="21510" name="ชื่อเรื่อง 1"/>
          <p:cNvSpPr>
            <a:spLocks noGrp="1"/>
          </p:cNvSpPr>
          <p:nvPr>
            <p:ph type="title"/>
          </p:nvPr>
        </p:nvSpPr>
        <p:spPr>
          <a:xfrm>
            <a:off x="519113" y="192088"/>
            <a:ext cx="8229600" cy="10271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h-TH" sz="4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ขั้นตอน </a:t>
            </a:r>
            <a:r>
              <a:rPr lang="th-TH" sz="3600" b="1" u="sng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วิธีการ </a:t>
            </a:r>
            <a:r>
              <a:rPr lang="th-TH" sz="2800" b="1" smtClean="0">
                <a:latin typeface="Tahoma" pitchFamily="34" charset="0"/>
                <a:cs typeface="Tahoma" pitchFamily="34" charset="0"/>
              </a:rPr>
              <a:t>(</a:t>
            </a:r>
            <a:r>
              <a:rPr lang="th-TH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ต่อ</a:t>
            </a:r>
            <a:r>
              <a:rPr lang="th-TH" sz="2800" b="1" smtClean="0">
                <a:latin typeface="Tahoma" pitchFamily="34" charset="0"/>
                <a:cs typeface="Tahoma" pitchFamily="34" charset="0"/>
              </a:rPr>
              <a:t>)</a:t>
            </a:r>
            <a:endParaRPr lang="th-TH" sz="3200" b="1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150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ชื่อเรื่อง 1"/>
          <p:cNvSpPr>
            <a:spLocks noGrp="1"/>
          </p:cNvSpPr>
          <p:nvPr>
            <p:ph type="title"/>
          </p:nvPr>
        </p:nvSpPr>
        <p:spPr>
          <a:xfrm>
            <a:off x="-28575" y="896938"/>
            <a:ext cx="9144000" cy="1635125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h-TH" sz="5300" b="1" smtClean="0">
                <a:latin typeface="Tahoma" pitchFamily="34" charset="0"/>
                <a:cs typeface="Tahoma" pitchFamily="34" charset="0"/>
              </a:rPr>
              <a:t>การวิเคราะห์ข้อมูลในการ</a:t>
            </a:r>
            <a:r>
              <a:rPr lang="th-TH" sz="5300" b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วิจัย</a:t>
            </a:r>
            <a:r>
              <a:rPr lang="th-TH" sz="5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/>
            </a:r>
            <a:br>
              <a:rPr lang="th-TH" sz="5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en-US" sz="5400" b="1" smtClean="0">
                <a:solidFill>
                  <a:srgbClr val="00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Data Analysis</a:t>
            </a:r>
            <a:endParaRPr lang="th-TH" sz="5400" b="1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39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4938" y="2743200"/>
            <a:ext cx="8828087" cy="420846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zh-CN" sz="5400" b="1" u="sng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ใช้</a:t>
            </a:r>
            <a:r>
              <a:rPr lang="th-TH" altLang="zh-CN" sz="2000" b="1" u="sng" dirty="0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zh-CN" sz="2000" b="1" u="sng" dirty="0" smtClean="0">
              <a:solidFill>
                <a:srgbClr val="CC00CC"/>
              </a:solidFill>
              <a:latin typeface="Tahoma" pitchFamily="34" charset="0"/>
              <a:ea typeface="SimSun" pitchFamily="2" charset="-122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0000CC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Descriptive Statistics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zh-CN" sz="1800" b="1" dirty="0" smtClean="0">
              <a:solidFill>
                <a:srgbClr val="0000CC"/>
              </a:solidFill>
              <a:latin typeface="Tahoma" pitchFamily="34" charset="0"/>
              <a:ea typeface="SimSun" pitchFamily="2" charset="-122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Inferential Statistics </a:t>
            </a:r>
            <a:r>
              <a:rPr lang="th-TH" altLang="zh-CN" sz="4400" b="1" dirty="0" smtClean="0">
                <a:solidFill>
                  <a:srgbClr val="FF0000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(</a:t>
            </a:r>
            <a:r>
              <a:rPr lang="th-TH" altLang="zh-CN" sz="4400" b="1" dirty="0" smtClean="0">
                <a:solidFill>
                  <a:srgbClr val="CC00FF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ถ้า</a:t>
            </a:r>
            <a:r>
              <a:rPr lang="th-TH" altLang="zh-CN" sz="4400" b="1" dirty="0" smtClean="0">
                <a:latin typeface="Tahoma" pitchFamily="34" charset="0"/>
                <a:ea typeface="SimSun" pitchFamily="2" charset="-122"/>
                <a:cs typeface="Tahoma" pitchFamily="34" charset="0"/>
              </a:rPr>
              <a:t>ดี</a:t>
            </a:r>
            <a:r>
              <a:rPr lang="th-TH" altLang="zh-CN" sz="4400" b="1" dirty="0" smtClean="0">
                <a:solidFill>
                  <a:srgbClr val="FF0000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)</a:t>
            </a:r>
            <a:endParaRPr lang="th-TH" altLang="zh-CN" sz="4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h-TH" altLang="zh-CN" sz="18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h-TH" altLang="zh-CN" sz="4400" b="1" u="sng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และ</a:t>
            </a: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h-TH" altLang="zh-CN" sz="18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4400" b="1" dirty="0" smtClean="0">
                <a:solidFill>
                  <a:srgbClr val="9900CC"/>
                </a:solidFill>
                <a:latin typeface="Tahoma" pitchFamily="34" charset="0"/>
                <a:ea typeface="SimSun" pitchFamily="2" charset="-122"/>
              </a:rPr>
              <a:t>Content Analysis</a:t>
            </a:r>
            <a:endParaRPr lang="th-TH" sz="4400" dirty="0" smtClean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ChangeArrowheads="1"/>
          </p:cNvSpPr>
          <p:nvPr/>
        </p:nvSpPr>
        <p:spPr bwMode="auto">
          <a:xfrm>
            <a:off x="300038" y="1562100"/>
            <a:ext cx="865981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5400" b="1" dirty="0">
                <a:latin typeface="Tahoma" pitchFamily="34" charset="0"/>
                <a:cs typeface="Tahoma" pitchFamily="34" charset="0"/>
              </a:rPr>
              <a:t>กระบวนการ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ในการทำให้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การทำงานที่พวกเราทำอยู่ทุกๆวัน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4400" b="1" i="1" dirty="0">
                <a:latin typeface="Tahoma" pitchFamily="34" charset="0"/>
                <a:cs typeface="Tahoma" pitchFamily="34" charset="0"/>
              </a:rPr>
              <a:t>ผลงานวิจัย</a:t>
            </a:r>
            <a:endParaRPr lang="en-US" sz="44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ที่ก่อให้เกิดการพัฒนา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งาน / หน่วยงาน / องค์การ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อย่างน่าภาคภูมิใจ และ มีความสุข</a:t>
            </a:r>
            <a:r>
              <a:rPr lang="en-US" sz="4400" b="1" dirty="0">
                <a:latin typeface="Tahoma" pitchFamily="34" charset="0"/>
                <a:cs typeface="Tahoma" pitchFamily="34" charset="0"/>
              </a:rPr>
              <a:t> </a:t>
            </a:r>
            <a:endParaRPr lang="th-TH" sz="44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ยิ่งๆขึ้น ตลอดไป</a:t>
            </a:r>
          </a:p>
        </p:txBody>
      </p:sp>
      <p:sp>
        <p:nvSpPr>
          <p:cNvPr id="1086467" name="Rectangle 3"/>
          <p:cNvSpPr>
            <a:spLocks noChangeArrowheads="1"/>
          </p:cNvSpPr>
          <p:nvPr/>
        </p:nvSpPr>
        <p:spPr bwMode="auto">
          <a:xfrm>
            <a:off x="533400" y="354013"/>
            <a:ext cx="8175625" cy="1089529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7200" b="1">
                <a:latin typeface="Tahoma" pitchFamily="34" charset="0"/>
                <a:cs typeface="Tahoma" pitchFamily="34" charset="0"/>
              </a:rPr>
              <a:t>R2R</a:t>
            </a:r>
            <a:r>
              <a:rPr lang="th-TH" sz="7200" b="1">
                <a:latin typeface="Tahoma" pitchFamily="34" charset="0"/>
                <a:cs typeface="Tahoma" pitchFamily="34" charset="0"/>
              </a:rPr>
              <a:t> คือ อะไร?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86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179388" y="228600"/>
            <a:ext cx="8126412" cy="958850"/>
          </a:xfrm>
          <a:solidFill>
            <a:srgbClr val="FFC000"/>
          </a:solidFill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th-TH" sz="40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การวิเคราะห์ข้อมูล </a:t>
            </a:r>
            <a:r>
              <a:rPr lang="th-TH" sz="4000" b="1" u="sng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0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สถิติที่ใช้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95400"/>
            <a:ext cx="8785225" cy="5410200"/>
          </a:xfrm>
          <a:noFill/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th-TH" sz="900" b="1" u="sng" dirty="0" smtClean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u="sng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ดังนี้</a:t>
            </a:r>
            <a:endParaRPr lang="en-US" sz="2400" b="1" u="sng" dirty="0" smtClean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ข้อมูลลักษณะทั่วไปของประชากร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วิเคราะห์ด้วย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altLang="zh-CN" sz="2000" b="1" dirty="0" smtClean="0">
                <a:solidFill>
                  <a:srgbClr val="0000CC"/>
                </a:solidFill>
                <a:latin typeface="Tahoma" pitchFamily="34" charset="0"/>
                <a:ea typeface="SimSun" pitchFamily="2" charset="-122"/>
                <a:cs typeface="Tahoma" pitchFamily="34" charset="0"/>
              </a:rPr>
              <a:t>Descriptive Statistics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การเปรียบเทียบข้อมูล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ลักษณะทั่วไปของประชากร</a:t>
            </a:r>
            <a:endParaRPr lang="th-TH" sz="2400" b="1" dirty="0" smtClean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ระหว่าง ก่อน 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กับ</a:t>
            </a:r>
            <a:r>
              <a:rPr lang="th-TH" sz="2400" b="1" dirty="0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หลัง การทดลอง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วิเคราะห์ด้วย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altLang="zh-CN" sz="2000" b="1" dirty="0" smtClean="0">
                <a:solidFill>
                  <a:srgbClr val="0000CC"/>
                </a:solidFill>
                <a:latin typeface="Tahoma" pitchFamily="34" charset="0"/>
                <a:ea typeface="SimSun" pitchFamily="2" charset="-122"/>
              </a:rPr>
              <a:t>Descriptive Statistics </a:t>
            </a:r>
            <a:r>
              <a:rPr lang="th-TH" altLang="zh-CN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en-US" altLang="zh-CN" sz="2000" b="1" dirty="0" smtClean="0">
                <a:solidFill>
                  <a:srgbClr val="9900CC"/>
                </a:solidFill>
                <a:latin typeface="Tahoma" pitchFamily="34" charset="0"/>
                <a:ea typeface="SimSun" pitchFamily="2" charset="-122"/>
              </a:rPr>
              <a:t>Content Analysis</a:t>
            </a:r>
            <a:endParaRPr lang="en-US" altLang="zh-CN" sz="2000" b="1" dirty="0" smtClean="0">
              <a:solidFill>
                <a:srgbClr val="0000CC"/>
              </a:solidFill>
              <a:latin typeface="Tahoma" pitchFamily="34" charset="0"/>
              <a:ea typeface="SimSun" pitchFamily="2" charset="-122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3.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การเปรียบเทียบข้อมูล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ผลการดำเนินงาน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ระหว่าง ก่อน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กับ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 หลัง การทดลอง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เชิงปริมาณ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วิเคราะห์ด้วย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altLang="zh-CN" sz="2000" b="1" dirty="0" smtClean="0">
                <a:solidFill>
                  <a:srgbClr val="0000CC"/>
                </a:solidFill>
                <a:latin typeface="Tahoma" pitchFamily="34" charset="0"/>
                <a:ea typeface="SimSun" pitchFamily="2" charset="-122"/>
              </a:rPr>
              <a:t>Descriptive Statistics</a:t>
            </a:r>
            <a:r>
              <a:rPr lang="th-TH" altLang="zh-CN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altLang="zh-CN" sz="2000" b="1" dirty="0" smtClean="0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Inferential Statistics</a:t>
            </a:r>
            <a:r>
              <a:rPr lang="th-TH" altLang="zh-CN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zh-CN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altLang="zh-CN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zh-CN" sz="2000" b="1" dirty="0" smtClean="0">
                <a:solidFill>
                  <a:srgbClr val="9900CC"/>
                </a:solidFill>
                <a:latin typeface="Tahoma" pitchFamily="34" charset="0"/>
                <a:ea typeface="SimSun" pitchFamily="2" charset="-122"/>
              </a:rPr>
              <a:t>Content Analysis</a:t>
            </a:r>
            <a:endParaRPr lang="en-US" sz="20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4.</a:t>
            </a:r>
            <a:r>
              <a:rPr lang="th-TH" sz="2400" b="1" dirty="0" smtClean="0">
                <a:latin typeface="Tahoma" pitchFamily="34" charset="0"/>
                <a:cs typeface="Tahoma" pitchFamily="34" charset="0"/>
              </a:rPr>
              <a:t>การเปรียบเทียบข้อมูล</a:t>
            </a:r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ผลการดำเนินงาน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เชิงคุณภาพ</a:t>
            </a:r>
            <a:endParaRPr lang="th-TH" sz="24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ระหว่าง ก่อน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กับ</a:t>
            </a:r>
            <a:r>
              <a:rPr lang="th-TH" sz="2000" b="1" dirty="0" smtClean="0">
                <a:latin typeface="Tahoma" pitchFamily="34" charset="0"/>
                <a:cs typeface="Tahoma" pitchFamily="34" charset="0"/>
              </a:rPr>
              <a:t> หลัง การทดลอง</a:t>
            </a:r>
            <a:endParaRPr lang="th-TH" sz="20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th-TH" sz="2000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วิเคราะห์ด้วย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altLang="zh-CN" sz="2000" b="1" dirty="0" smtClean="0">
                <a:solidFill>
                  <a:srgbClr val="0000CC"/>
                </a:solidFill>
                <a:latin typeface="Tahoma" pitchFamily="34" charset="0"/>
                <a:ea typeface="SimSun" pitchFamily="2" charset="-122"/>
              </a:rPr>
              <a:t>Descriptive Statistics</a:t>
            </a:r>
            <a:r>
              <a:rPr lang="th-TH" altLang="zh-CN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และ</a:t>
            </a:r>
            <a:r>
              <a:rPr lang="th-TH" altLang="zh-CN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zh-CN" sz="2000" b="1" dirty="0" smtClean="0">
                <a:solidFill>
                  <a:srgbClr val="9900CC"/>
                </a:solidFill>
                <a:latin typeface="Tahoma" pitchFamily="34" charset="0"/>
                <a:ea typeface="SimSun" pitchFamily="2" charset="-122"/>
              </a:rPr>
              <a:t>Content Analysis</a:t>
            </a:r>
            <a:endParaRPr lang="en-US" sz="20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th-TH" sz="24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ข้อมูลเชิงคุณภาพ </a:t>
            </a:r>
            <a:r>
              <a:rPr lang="th-TH" sz="24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วิเคราะห์ด้วย</a:t>
            </a:r>
            <a:r>
              <a:rPr lang="th-TH" sz="2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zh-CN" sz="2400" b="1" dirty="0" smtClean="0">
                <a:solidFill>
                  <a:srgbClr val="9900CC"/>
                </a:solidFill>
                <a:latin typeface="Tahoma" pitchFamily="34" charset="0"/>
                <a:ea typeface="SimSun" pitchFamily="2" charset="-122"/>
              </a:rPr>
              <a:t>Content Analysis</a:t>
            </a:r>
            <a:endParaRPr lang="en-US" sz="24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253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253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52400" y="431800"/>
            <a:ext cx="89154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7200" b="1" dirty="0">
                <a:latin typeface="Tahoma" pitchFamily="34" charset="0"/>
                <a:cs typeface="Tahoma" pitchFamily="34" charset="0"/>
              </a:rPr>
              <a:t>๔</a:t>
            </a:r>
            <a:r>
              <a:rPr lang="en-US" sz="7200" b="1" dirty="0">
                <a:latin typeface="Tahoma" pitchFamily="34" charset="0"/>
                <a:cs typeface="Tahoma" pitchFamily="34" charset="0"/>
              </a:rPr>
              <a:t>.</a:t>
            </a:r>
            <a:r>
              <a:rPr lang="th-TH" sz="7200" b="1" dirty="0">
                <a:latin typeface="Tahoma" pitchFamily="34" charset="0"/>
                <a:cs typeface="Tahoma" pitchFamily="34" charset="0"/>
              </a:rPr>
              <a:t>การปรับใช้</a:t>
            </a:r>
          </a:p>
          <a:p>
            <a:pPr algn="ctr"/>
            <a:r>
              <a:rPr lang="en-US" sz="3600" b="1" dirty="0">
                <a:latin typeface="Tahoma" pitchFamily="34" charset="0"/>
                <a:cs typeface="Tahoma" pitchFamily="34" charset="0"/>
              </a:rPr>
              <a:t>(Utilizing)</a:t>
            </a:r>
            <a:endParaRPr lang="th-TH" sz="3600" b="1" dirty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5400" b="1" dirty="0">
                <a:latin typeface="Tahoma" pitchFamily="34" charset="0"/>
                <a:cs typeface="Tahoma" pitchFamily="34" charset="0"/>
              </a:rPr>
              <a:t>ผลงานวิจัย</a:t>
            </a:r>
          </a:p>
          <a:p>
            <a:pPr algn="ctr"/>
            <a:r>
              <a:rPr lang="th-TH" sz="5400" b="1" dirty="0">
                <a:latin typeface="Tahoma" pitchFamily="34" charset="0"/>
                <a:cs typeface="Tahoma" pitchFamily="34" charset="0"/>
              </a:rPr>
              <a:t>ในการปรับปรุง</a:t>
            </a:r>
          </a:p>
          <a:p>
            <a:pPr algn="ctr"/>
            <a:r>
              <a:rPr lang="th-TH" sz="5400" b="1" dirty="0">
                <a:latin typeface="Tahoma" pitchFamily="34" charset="0"/>
                <a:cs typeface="Tahoma" pitchFamily="34" charset="0"/>
              </a:rPr>
              <a:t>และ พัฒนา</a:t>
            </a:r>
          </a:p>
          <a:p>
            <a:pPr algn="ctr"/>
            <a:r>
              <a:rPr lang="th-TH" sz="5400" b="1" dirty="0">
                <a:latin typeface="Tahoma" pitchFamily="34" charset="0"/>
                <a:cs typeface="Tahoma" pitchFamily="34" charset="0"/>
              </a:rPr>
              <a:t>งานประจำ</a:t>
            </a:r>
          </a:p>
          <a:p>
            <a:pPr algn="ctr"/>
            <a:r>
              <a:rPr lang="th-TH" sz="5400" b="1" dirty="0">
                <a:latin typeface="Tahoma" pitchFamily="34" charset="0"/>
                <a:cs typeface="Tahoma" pitchFamily="34" charset="0"/>
              </a:rPr>
              <a:t>ตามภารกิจ</a:t>
            </a:r>
            <a:endParaRPr lang="th-TH" sz="18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3554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439150" cy="868362"/>
          </a:xfrm>
          <a:ln>
            <a:solidFill>
              <a:srgbClr val="0000FF"/>
            </a:solidFill>
          </a:ln>
        </p:spPr>
        <p:txBody>
          <a:bodyPr/>
          <a:lstStyle/>
          <a:p>
            <a:r>
              <a:rPr lang="th-TH" sz="4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สิ่งที่ได้จากการวิจัยครั้งนี้</a:t>
            </a:r>
          </a:p>
        </p:txBody>
      </p:sp>
      <p:sp>
        <p:nvSpPr>
          <p:cNvPr id="43011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1000" y="1219200"/>
            <a:ext cx="843915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 smtClean="0">
                <a:latin typeface="Tahoma" pitchFamily="34" charset="0"/>
                <a:cs typeface="Tahoma" pitchFamily="34" charset="0"/>
              </a:rPr>
              <a:t>1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.ได้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รูปแบบ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ระบบงาน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วิธีการ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ใหม่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การดำเนินงาน......... ...............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ที่ได้ผ่านการนำไปใช้จริงในพื้นที่แล้ว 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รวม.....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ปี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.ได้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ประสบการณ์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ในการดำเนินงานพัฒนางาน............. อย่างต่อเนื่อง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รวม.....ปี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.ได้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ข้อมูลที่เกี่ยวข้องกับ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การดำเนินงาน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ผลการดำเนิน งาน </a:t>
            </a:r>
            <a:r>
              <a:rPr lang="th-TH" sz="2400" b="1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ในการพัฒนางาน..........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อย่างต่อเนื่อง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รวม.....ปี</a:t>
            </a:r>
          </a:p>
          <a:p>
            <a:pPr>
              <a:buFontTx/>
              <a:buNone/>
            </a:pPr>
            <a:r>
              <a:rPr lang="en-US" sz="2400" b="1" smtClean="0">
                <a:latin typeface="Tahoma" pitchFamily="34" charset="0"/>
                <a:cs typeface="Tahoma" pitchFamily="34" charset="0"/>
              </a:rPr>
              <a:t>4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.ได้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ความรู้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ที่เกี่ยวข้องกับงาน.......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การวิเคราะห์ 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การกำหนดตัวชี้วัด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การสร้างเครื่องมือวัด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การวัดผลการดำเนินงาน </a:t>
            </a:r>
            <a:r>
              <a:rPr lang="th-TH" sz="2400" b="1" smtClean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การประเมินผลการดำเนินงาน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การพัฒนาอย่างต่อเนื่อง</a:t>
            </a:r>
          </a:p>
          <a:p>
            <a:pPr>
              <a:buFontTx/>
              <a:buNone/>
            </a:pPr>
            <a:r>
              <a:rPr lang="en-US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.ได้ความคิดที่สร้างสรรค์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ประสบการณ์จริง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ในการพัฒนางาน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ด้วยทรัพยากรที่มีอยู่</a:t>
            </a: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None/>
            </a:pPr>
            <a:r>
              <a:rPr lang="en-US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.ได้ประสบการณ์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การทำวิจัยเพื่อการแก้ปัญหา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ที่ได้ผลจริง</a:t>
            </a:r>
          </a:p>
        </p:txBody>
      </p:sp>
      <p:sp>
        <p:nvSpPr>
          <p:cNvPr id="43012" name="Rectangle 582"/>
          <p:cNvSpPr>
            <a:spLocks noChangeArrowheads="1"/>
          </p:cNvSpPr>
          <p:nvPr/>
        </p:nvSpPr>
        <p:spPr bwMode="auto">
          <a:xfrm>
            <a:off x="152400" y="6197600"/>
            <a:ext cx="8839200" cy="522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ตาม</a:t>
            </a: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Principle 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of 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Utilizing</a:t>
            </a:r>
            <a:endParaRPr lang="th-TH" sz="2800" dirty="0">
              <a:solidFill>
                <a:srgbClr val="0000FF"/>
              </a:solidFill>
            </a:endParaRPr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457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87413" y="217488"/>
            <a:ext cx="7510462" cy="6497637"/>
            <a:chOff x="559" y="137"/>
            <a:chExt cx="4731" cy="4093"/>
          </a:xfrm>
        </p:grpSpPr>
        <p:grpSp>
          <p:nvGrpSpPr>
            <p:cNvPr id="25607" name="Group 3"/>
            <p:cNvGrpSpPr>
              <a:grpSpLocks/>
            </p:cNvGrpSpPr>
            <p:nvPr/>
          </p:nvGrpSpPr>
          <p:grpSpPr bwMode="auto">
            <a:xfrm>
              <a:off x="4559" y="238"/>
              <a:ext cx="731" cy="2936"/>
              <a:chOff x="4559" y="238"/>
              <a:chExt cx="731" cy="2936"/>
            </a:xfrm>
          </p:grpSpPr>
          <p:sp>
            <p:nvSpPr>
              <p:cNvPr id="25882" name="Freeform 4"/>
              <p:cNvSpPr>
                <a:spLocks/>
              </p:cNvSpPr>
              <p:nvPr/>
            </p:nvSpPr>
            <p:spPr bwMode="auto">
              <a:xfrm>
                <a:off x="5252" y="59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3" name="Freeform 5"/>
              <p:cNvSpPr>
                <a:spLocks/>
              </p:cNvSpPr>
              <p:nvPr/>
            </p:nvSpPr>
            <p:spPr bwMode="auto">
              <a:xfrm>
                <a:off x="5252" y="60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4" name="Freeform 6"/>
              <p:cNvSpPr>
                <a:spLocks/>
              </p:cNvSpPr>
              <p:nvPr/>
            </p:nvSpPr>
            <p:spPr bwMode="auto">
              <a:xfrm>
                <a:off x="5252" y="61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5" name="Freeform 7"/>
              <p:cNvSpPr>
                <a:spLocks/>
              </p:cNvSpPr>
              <p:nvPr/>
            </p:nvSpPr>
            <p:spPr bwMode="auto">
              <a:xfrm>
                <a:off x="5252" y="623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6" name="Freeform 8"/>
              <p:cNvSpPr>
                <a:spLocks/>
              </p:cNvSpPr>
              <p:nvPr/>
            </p:nvSpPr>
            <p:spPr bwMode="auto">
              <a:xfrm>
                <a:off x="5252" y="63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7" name="Freeform 9"/>
              <p:cNvSpPr>
                <a:spLocks/>
              </p:cNvSpPr>
              <p:nvPr/>
            </p:nvSpPr>
            <p:spPr bwMode="auto">
              <a:xfrm>
                <a:off x="5252" y="64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8" name="Freeform 10"/>
              <p:cNvSpPr>
                <a:spLocks/>
              </p:cNvSpPr>
              <p:nvPr/>
            </p:nvSpPr>
            <p:spPr bwMode="auto">
              <a:xfrm>
                <a:off x="5252" y="652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89" name="Freeform 11"/>
              <p:cNvSpPr>
                <a:spLocks/>
              </p:cNvSpPr>
              <p:nvPr/>
            </p:nvSpPr>
            <p:spPr bwMode="auto">
              <a:xfrm>
                <a:off x="5252" y="66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0" name="Freeform 12"/>
              <p:cNvSpPr>
                <a:spLocks/>
              </p:cNvSpPr>
              <p:nvPr/>
            </p:nvSpPr>
            <p:spPr bwMode="auto">
              <a:xfrm>
                <a:off x="5252" y="672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1" name="Freeform 13"/>
              <p:cNvSpPr>
                <a:spLocks/>
              </p:cNvSpPr>
              <p:nvPr/>
            </p:nvSpPr>
            <p:spPr bwMode="auto">
              <a:xfrm>
                <a:off x="5252" y="682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2" name="Freeform 14"/>
              <p:cNvSpPr>
                <a:spLocks/>
              </p:cNvSpPr>
              <p:nvPr/>
            </p:nvSpPr>
            <p:spPr bwMode="auto">
              <a:xfrm>
                <a:off x="5252" y="691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3" name="Freeform 15"/>
              <p:cNvSpPr>
                <a:spLocks/>
              </p:cNvSpPr>
              <p:nvPr/>
            </p:nvSpPr>
            <p:spPr bwMode="auto">
              <a:xfrm>
                <a:off x="5252" y="70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4" name="Freeform 16"/>
              <p:cNvSpPr>
                <a:spLocks/>
              </p:cNvSpPr>
              <p:nvPr/>
            </p:nvSpPr>
            <p:spPr bwMode="auto">
              <a:xfrm>
                <a:off x="5252" y="71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5" name="Freeform 17"/>
              <p:cNvSpPr>
                <a:spLocks/>
              </p:cNvSpPr>
              <p:nvPr/>
            </p:nvSpPr>
            <p:spPr bwMode="auto">
              <a:xfrm>
                <a:off x="5252" y="72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6" name="Freeform 18"/>
              <p:cNvSpPr>
                <a:spLocks/>
              </p:cNvSpPr>
              <p:nvPr/>
            </p:nvSpPr>
            <p:spPr bwMode="auto">
              <a:xfrm>
                <a:off x="5252" y="73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7" name="Freeform 19"/>
              <p:cNvSpPr>
                <a:spLocks/>
              </p:cNvSpPr>
              <p:nvPr/>
            </p:nvSpPr>
            <p:spPr bwMode="auto">
              <a:xfrm>
                <a:off x="5252" y="739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8" name="Freeform 20"/>
              <p:cNvSpPr>
                <a:spLocks/>
              </p:cNvSpPr>
              <p:nvPr/>
            </p:nvSpPr>
            <p:spPr bwMode="auto">
              <a:xfrm>
                <a:off x="5252" y="75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99" name="Freeform 21"/>
              <p:cNvSpPr>
                <a:spLocks/>
              </p:cNvSpPr>
              <p:nvPr/>
            </p:nvSpPr>
            <p:spPr bwMode="auto">
              <a:xfrm>
                <a:off x="5252" y="75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0" name="Freeform 22"/>
              <p:cNvSpPr>
                <a:spLocks/>
              </p:cNvSpPr>
              <p:nvPr/>
            </p:nvSpPr>
            <p:spPr bwMode="auto">
              <a:xfrm>
                <a:off x="5252" y="770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1" name="Freeform 23"/>
              <p:cNvSpPr>
                <a:spLocks/>
              </p:cNvSpPr>
              <p:nvPr/>
            </p:nvSpPr>
            <p:spPr bwMode="auto">
              <a:xfrm>
                <a:off x="5252" y="77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2" name="Freeform 24"/>
              <p:cNvSpPr>
                <a:spLocks/>
              </p:cNvSpPr>
              <p:nvPr/>
            </p:nvSpPr>
            <p:spPr bwMode="auto">
              <a:xfrm>
                <a:off x="5252" y="78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3" name="Freeform 25"/>
              <p:cNvSpPr>
                <a:spLocks/>
              </p:cNvSpPr>
              <p:nvPr/>
            </p:nvSpPr>
            <p:spPr bwMode="auto">
              <a:xfrm>
                <a:off x="5252" y="79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4" name="Freeform 26"/>
              <p:cNvSpPr>
                <a:spLocks/>
              </p:cNvSpPr>
              <p:nvPr/>
            </p:nvSpPr>
            <p:spPr bwMode="auto">
              <a:xfrm>
                <a:off x="5252" y="80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5" name="Freeform 27"/>
              <p:cNvSpPr>
                <a:spLocks/>
              </p:cNvSpPr>
              <p:nvPr/>
            </p:nvSpPr>
            <p:spPr bwMode="auto">
              <a:xfrm>
                <a:off x="5252" y="81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6" name="Freeform 28"/>
              <p:cNvSpPr>
                <a:spLocks/>
              </p:cNvSpPr>
              <p:nvPr/>
            </p:nvSpPr>
            <p:spPr bwMode="auto">
              <a:xfrm>
                <a:off x="5252" y="82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7" name="Freeform 29"/>
              <p:cNvSpPr>
                <a:spLocks/>
              </p:cNvSpPr>
              <p:nvPr/>
            </p:nvSpPr>
            <p:spPr bwMode="auto">
              <a:xfrm>
                <a:off x="5252" y="83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8" name="Freeform 30"/>
              <p:cNvSpPr>
                <a:spLocks/>
              </p:cNvSpPr>
              <p:nvPr/>
            </p:nvSpPr>
            <p:spPr bwMode="auto">
              <a:xfrm>
                <a:off x="5252" y="84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09" name="Freeform 31"/>
              <p:cNvSpPr>
                <a:spLocks/>
              </p:cNvSpPr>
              <p:nvPr/>
            </p:nvSpPr>
            <p:spPr bwMode="auto">
              <a:xfrm>
                <a:off x="5252" y="857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0" name="Freeform 32"/>
              <p:cNvSpPr>
                <a:spLocks/>
              </p:cNvSpPr>
              <p:nvPr/>
            </p:nvSpPr>
            <p:spPr bwMode="auto">
              <a:xfrm>
                <a:off x="5252" y="866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1" name="Freeform 33"/>
              <p:cNvSpPr>
                <a:spLocks/>
              </p:cNvSpPr>
              <p:nvPr/>
            </p:nvSpPr>
            <p:spPr bwMode="auto">
              <a:xfrm>
                <a:off x="5252" y="87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2" name="Freeform 34"/>
              <p:cNvSpPr>
                <a:spLocks/>
              </p:cNvSpPr>
              <p:nvPr/>
            </p:nvSpPr>
            <p:spPr bwMode="auto">
              <a:xfrm>
                <a:off x="5252" y="88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3" name="Freeform 35"/>
              <p:cNvSpPr>
                <a:spLocks/>
              </p:cNvSpPr>
              <p:nvPr/>
            </p:nvSpPr>
            <p:spPr bwMode="auto">
              <a:xfrm>
                <a:off x="5252" y="89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4" name="Freeform 36"/>
              <p:cNvSpPr>
                <a:spLocks/>
              </p:cNvSpPr>
              <p:nvPr/>
            </p:nvSpPr>
            <p:spPr bwMode="auto">
              <a:xfrm>
                <a:off x="5252" y="90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5" name="Freeform 37"/>
              <p:cNvSpPr>
                <a:spLocks/>
              </p:cNvSpPr>
              <p:nvPr/>
            </p:nvSpPr>
            <p:spPr bwMode="auto">
              <a:xfrm>
                <a:off x="5252" y="915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6" name="Freeform 38"/>
              <p:cNvSpPr>
                <a:spLocks/>
              </p:cNvSpPr>
              <p:nvPr/>
            </p:nvSpPr>
            <p:spPr bwMode="auto">
              <a:xfrm>
                <a:off x="5252" y="925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7" name="Freeform 39"/>
              <p:cNvSpPr>
                <a:spLocks/>
              </p:cNvSpPr>
              <p:nvPr/>
            </p:nvSpPr>
            <p:spPr bwMode="auto">
              <a:xfrm>
                <a:off x="5252" y="93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8" name="Freeform 40"/>
              <p:cNvSpPr>
                <a:spLocks/>
              </p:cNvSpPr>
              <p:nvPr/>
            </p:nvSpPr>
            <p:spPr bwMode="auto">
              <a:xfrm>
                <a:off x="5252" y="94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19" name="Freeform 41"/>
              <p:cNvSpPr>
                <a:spLocks/>
              </p:cNvSpPr>
              <p:nvPr/>
            </p:nvSpPr>
            <p:spPr bwMode="auto">
              <a:xfrm>
                <a:off x="5252" y="95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0" name="Freeform 42"/>
              <p:cNvSpPr>
                <a:spLocks/>
              </p:cNvSpPr>
              <p:nvPr/>
            </p:nvSpPr>
            <p:spPr bwMode="auto">
              <a:xfrm>
                <a:off x="5252" y="964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1" name="Freeform 43"/>
              <p:cNvSpPr>
                <a:spLocks/>
              </p:cNvSpPr>
              <p:nvPr/>
            </p:nvSpPr>
            <p:spPr bwMode="auto">
              <a:xfrm>
                <a:off x="5252" y="97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2" name="Freeform 44"/>
              <p:cNvSpPr>
                <a:spLocks/>
              </p:cNvSpPr>
              <p:nvPr/>
            </p:nvSpPr>
            <p:spPr bwMode="auto">
              <a:xfrm>
                <a:off x="5252" y="982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3" name="Freeform 45"/>
              <p:cNvSpPr>
                <a:spLocks/>
              </p:cNvSpPr>
              <p:nvPr/>
            </p:nvSpPr>
            <p:spPr bwMode="auto">
              <a:xfrm>
                <a:off x="5252" y="99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4" name="Freeform 46"/>
              <p:cNvSpPr>
                <a:spLocks/>
              </p:cNvSpPr>
              <p:nvPr/>
            </p:nvSpPr>
            <p:spPr bwMode="auto">
              <a:xfrm>
                <a:off x="5252" y="100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5" name="Freeform 47"/>
              <p:cNvSpPr>
                <a:spLocks/>
              </p:cNvSpPr>
              <p:nvPr/>
            </p:nvSpPr>
            <p:spPr bwMode="auto">
              <a:xfrm>
                <a:off x="5252" y="1013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6" name="Freeform 48"/>
              <p:cNvSpPr>
                <a:spLocks/>
              </p:cNvSpPr>
              <p:nvPr/>
            </p:nvSpPr>
            <p:spPr bwMode="auto">
              <a:xfrm>
                <a:off x="5252" y="102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7" name="Freeform 49"/>
              <p:cNvSpPr>
                <a:spLocks/>
              </p:cNvSpPr>
              <p:nvPr/>
            </p:nvSpPr>
            <p:spPr bwMode="auto">
              <a:xfrm>
                <a:off x="5252" y="103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8" name="Freeform 50"/>
              <p:cNvSpPr>
                <a:spLocks/>
              </p:cNvSpPr>
              <p:nvPr/>
            </p:nvSpPr>
            <p:spPr bwMode="auto">
              <a:xfrm>
                <a:off x="5252" y="104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29" name="Freeform 51"/>
              <p:cNvSpPr>
                <a:spLocks/>
              </p:cNvSpPr>
              <p:nvPr/>
            </p:nvSpPr>
            <p:spPr bwMode="auto">
              <a:xfrm>
                <a:off x="5252" y="105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0" name="Freeform 52"/>
              <p:cNvSpPr>
                <a:spLocks/>
              </p:cNvSpPr>
              <p:nvPr/>
            </p:nvSpPr>
            <p:spPr bwMode="auto">
              <a:xfrm>
                <a:off x="5252" y="106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1" name="Freeform 53"/>
              <p:cNvSpPr>
                <a:spLocks/>
              </p:cNvSpPr>
              <p:nvPr/>
            </p:nvSpPr>
            <p:spPr bwMode="auto">
              <a:xfrm>
                <a:off x="5252" y="107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2" name="Freeform 54"/>
              <p:cNvSpPr>
                <a:spLocks/>
              </p:cNvSpPr>
              <p:nvPr/>
            </p:nvSpPr>
            <p:spPr bwMode="auto">
              <a:xfrm>
                <a:off x="5252" y="1081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3" name="Freeform 55"/>
              <p:cNvSpPr>
                <a:spLocks/>
              </p:cNvSpPr>
              <p:nvPr/>
            </p:nvSpPr>
            <p:spPr bwMode="auto">
              <a:xfrm>
                <a:off x="5252" y="109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4" name="Freeform 56"/>
              <p:cNvSpPr>
                <a:spLocks/>
              </p:cNvSpPr>
              <p:nvPr/>
            </p:nvSpPr>
            <p:spPr bwMode="auto">
              <a:xfrm>
                <a:off x="5252" y="110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5" name="Freeform 57"/>
              <p:cNvSpPr>
                <a:spLocks/>
              </p:cNvSpPr>
              <p:nvPr/>
            </p:nvSpPr>
            <p:spPr bwMode="auto">
              <a:xfrm>
                <a:off x="5252" y="110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6" name="Freeform 58"/>
              <p:cNvSpPr>
                <a:spLocks/>
              </p:cNvSpPr>
              <p:nvPr/>
            </p:nvSpPr>
            <p:spPr bwMode="auto">
              <a:xfrm>
                <a:off x="5252" y="111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7" name="Freeform 59"/>
              <p:cNvSpPr>
                <a:spLocks/>
              </p:cNvSpPr>
              <p:nvPr/>
            </p:nvSpPr>
            <p:spPr bwMode="auto">
              <a:xfrm>
                <a:off x="5252" y="112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8" name="Freeform 60"/>
              <p:cNvSpPr>
                <a:spLocks/>
              </p:cNvSpPr>
              <p:nvPr/>
            </p:nvSpPr>
            <p:spPr bwMode="auto">
              <a:xfrm>
                <a:off x="5252" y="113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39" name="Freeform 61"/>
              <p:cNvSpPr>
                <a:spLocks/>
              </p:cNvSpPr>
              <p:nvPr/>
            </p:nvSpPr>
            <p:spPr bwMode="auto">
              <a:xfrm>
                <a:off x="5252" y="114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0" name="Freeform 62"/>
              <p:cNvSpPr>
                <a:spLocks/>
              </p:cNvSpPr>
              <p:nvPr/>
            </p:nvSpPr>
            <p:spPr bwMode="auto">
              <a:xfrm>
                <a:off x="5252" y="1158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1" name="Freeform 63"/>
              <p:cNvSpPr>
                <a:spLocks/>
              </p:cNvSpPr>
              <p:nvPr/>
            </p:nvSpPr>
            <p:spPr bwMode="auto">
              <a:xfrm>
                <a:off x="5252" y="116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2" name="Freeform 64"/>
              <p:cNvSpPr>
                <a:spLocks/>
              </p:cNvSpPr>
              <p:nvPr/>
            </p:nvSpPr>
            <p:spPr bwMode="auto">
              <a:xfrm>
                <a:off x="5252" y="1177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3" name="Freeform 65"/>
              <p:cNvSpPr>
                <a:spLocks/>
              </p:cNvSpPr>
              <p:nvPr/>
            </p:nvSpPr>
            <p:spPr bwMode="auto">
              <a:xfrm>
                <a:off x="5252" y="118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4" name="Freeform 66"/>
              <p:cNvSpPr>
                <a:spLocks/>
              </p:cNvSpPr>
              <p:nvPr/>
            </p:nvSpPr>
            <p:spPr bwMode="auto">
              <a:xfrm>
                <a:off x="5252" y="119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5" name="Freeform 67"/>
              <p:cNvSpPr>
                <a:spLocks/>
              </p:cNvSpPr>
              <p:nvPr/>
            </p:nvSpPr>
            <p:spPr bwMode="auto">
              <a:xfrm>
                <a:off x="5252" y="120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6" name="Freeform 68"/>
              <p:cNvSpPr>
                <a:spLocks/>
              </p:cNvSpPr>
              <p:nvPr/>
            </p:nvSpPr>
            <p:spPr bwMode="auto">
              <a:xfrm>
                <a:off x="5252" y="121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7" name="Freeform 69"/>
              <p:cNvSpPr>
                <a:spLocks/>
              </p:cNvSpPr>
              <p:nvPr/>
            </p:nvSpPr>
            <p:spPr bwMode="auto">
              <a:xfrm>
                <a:off x="5252" y="122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8" name="Freeform 70"/>
              <p:cNvSpPr>
                <a:spLocks/>
              </p:cNvSpPr>
              <p:nvPr/>
            </p:nvSpPr>
            <p:spPr bwMode="auto">
              <a:xfrm>
                <a:off x="5252" y="123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49" name="Freeform 71"/>
              <p:cNvSpPr>
                <a:spLocks/>
              </p:cNvSpPr>
              <p:nvPr/>
            </p:nvSpPr>
            <p:spPr bwMode="auto">
              <a:xfrm>
                <a:off x="5252" y="124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0" name="Freeform 72"/>
              <p:cNvSpPr>
                <a:spLocks/>
              </p:cNvSpPr>
              <p:nvPr/>
            </p:nvSpPr>
            <p:spPr bwMode="auto">
              <a:xfrm>
                <a:off x="5252" y="1256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1" name="Freeform 73"/>
              <p:cNvSpPr>
                <a:spLocks/>
              </p:cNvSpPr>
              <p:nvPr/>
            </p:nvSpPr>
            <p:spPr bwMode="auto">
              <a:xfrm>
                <a:off x="5252" y="126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2" name="Freeform 74"/>
              <p:cNvSpPr>
                <a:spLocks/>
              </p:cNvSpPr>
              <p:nvPr/>
            </p:nvSpPr>
            <p:spPr bwMode="auto">
              <a:xfrm>
                <a:off x="5252" y="1275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3" name="Freeform 75"/>
              <p:cNvSpPr>
                <a:spLocks/>
              </p:cNvSpPr>
              <p:nvPr/>
            </p:nvSpPr>
            <p:spPr bwMode="auto">
              <a:xfrm>
                <a:off x="5252" y="128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4" name="Freeform 76"/>
              <p:cNvSpPr>
                <a:spLocks/>
              </p:cNvSpPr>
              <p:nvPr/>
            </p:nvSpPr>
            <p:spPr bwMode="auto">
              <a:xfrm>
                <a:off x="5252" y="129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5" name="Freeform 77"/>
              <p:cNvSpPr>
                <a:spLocks/>
              </p:cNvSpPr>
              <p:nvPr/>
            </p:nvSpPr>
            <p:spPr bwMode="auto">
              <a:xfrm>
                <a:off x="5252" y="1304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6" name="Freeform 78"/>
              <p:cNvSpPr>
                <a:spLocks/>
              </p:cNvSpPr>
              <p:nvPr/>
            </p:nvSpPr>
            <p:spPr bwMode="auto">
              <a:xfrm>
                <a:off x="5252" y="131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7" name="Freeform 79"/>
              <p:cNvSpPr>
                <a:spLocks/>
              </p:cNvSpPr>
              <p:nvPr/>
            </p:nvSpPr>
            <p:spPr bwMode="auto">
              <a:xfrm>
                <a:off x="5252" y="1324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8" name="Freeform 80"/>
              <p:cNvSpPr>
                <a:spLocks/>
              </p:cNvSpPr>
              <p:nvPr/>
            </p:nvSpPr>
            <p:spPr bwMode="auto">
              <a:xfrm>
                <a:off x="5252" y="133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59" name="Freeform 81"/>
              <p:cNvSpPr>
                <a:spLocks/>
              </p:cNvSpPr>
              <p:nvPr/>
            </p:nvSpPr>
            <p:spPr bwMode="auto">
              <a:xfrm>
                <a:off x="5252" y="134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0" name="Freeform 82"/>
              <p:cNvSpPr>
                <a:spLocks/>
              </p:cNvSpPr>
              <p:nvPr/>
            </p:nvSpPr>
            <p:spPr bwMode="auto">
              <a:xfrm>
                <a:off x="5252" y="1352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1" name="Freeform 83"/>
              <p:cNvSpPr>
                <a:spLocks/>
              </p:cNvSpPr>
              <p:nvPr/>
            </p:nvSpPr>
            <p:spPr bwMode="auto">
              <a:xfrm>
                <a:off x="5252" y="136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2" name="Freeform 84"/>
              <p:cNvSpPr>
                <a:spLocks/>
              </p:cNvSpPr>
              <p:nvPr/>
            </p:nvSpPr>
            <p:spPr bwMode="auto">
              <a:xfrm>
                <a:off x="5252" y="137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3" name="Freeform 85"/>
              <p:cNvSpPr>
                <a:spLocks/>
              </p:cNvSpPr>
              <p:nvPr/>
            </p:nvSpPr>
            <p:spPr bwMode="auto">
              <a:xfrm>
                <a:off x="5252" y="138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4" name="Freeform 86"/>
              <p:cNvSpPr>
                <a:spLocks/>
              </p:cNvSpPr>
              <p:nvPr/>
            </p:nvSpPr>
            <p:spPr bwMode="auto">
              <a:xfrm>
                <a:off x="5252" y="139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5" name="Freeform 87"/>
              <p:cNvSpPr>
                <a:spLocks/>
              </p:cNvSpPr>
              <p:nvPr/>
            </p:nvSpPr>
            <p:spPr bwMode="auto">
              <a:xfrm>
                <a:off x="5252" y="140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6" name="Freeform 88"/>
              <p:cNvSpPr>
                <a:spLocks/>
              </p:cNvSpPr>
              <p:nvPr/>
            </p:nvSpPr>
            <p:spPr bwMode="auto">
              <a:xfrm>
                <a:off x="5252" y="1411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7" name="Freeform 89"/>
              <p:cNvSpPr>
                <a:spLocks/>
              </p:cNvSpPr>
              <p:nvPr/>
            </p:nvSpPr>
            <p:spPr bwMode="auto">
              <a:xfrm>
                <a:off x="5252" y="1420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8" name="Freeform 90"/>
              <p:cNvSpPr>
                <a:spLocks/>
              </p:cNvSpPr>
              <p:nvPr/>
            </p:nvSpPr>
            <p:spPr bwMode="auto">
              <a:xfrm>
                <a:off x="5252" y="143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69" name="Freeform 91"/>
              <p:cNvSpPr>
                <a:spLocks/>
              </p:cNvSpPr>
              <p:nvPr/>
            </p:nvSpPr>
            <p:spPr bwMode="auto">
              <a:xfrm>
                <a:off x="5252" y="1439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0" name="Freeform 92"/>
              <p:cNvSpPr>
                <a:spLocks/>
              </p:cNvSpPr>
              <p:nvPr/>
            </p:nvSpPr>
            <p:spPr bwMode="auto">
              <a:xfrm>
                <a:off x="5252" y="1450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1" name="Freeform 93"/>
              <p:cNvSpPr>
                <a:spLocks/>
              </p:cNvSpPr>
              <p:nvPr/>
            </p:nvSpPr>
            <p:spPr bwMode="auto">
              <a:xfrm>
                <a:off x="5252" y="145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2" name="Freeform 94"/>
              <p:cNvSpPr>
                <a:spLocks/>
              </p:cNvSpPr>
              <p:nvPr/>
            </p:nvSpPr>
            <p:spPr bwMode="auto">
              <a:xfrm>
                <a:off x="5252" y="1470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3" name="Freeform 95"/>
              <p:cNvSpPr>
                <a:spLocks/>
              </p:cNvSpPr>
              <p:nvPr/>
            </p:nvSpPr>
            <p:spPr bwMode="auto">
              <a:xfrm>
                <a:off x="5252" y="147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4" name="Freeform 96"/>
              <p:cNvSpPr>
                <a:spLocks/>
              </p:cNvSpPr>
              <p:nvPr/>
            </p:nvSpPr>
            <p:spPr bwMode="auto">
              <a:xfrm>
                <a:off x="5252" y="148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5" name="Freeform 97"/>
              <p:cNvSpPr>
                <a:spLocks/>
              </p:cNvSpPr>
              <p:nvPr/>
            </p:nvSpPr>
            <p:spPr bwMode="auto">
              <a:xfrm>
                <a:off x="5252" y="149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6" name="Freeform 98"/>
              <p:cNvSpPr>
                <a:spLocks/>
              </p:cNvSpPr>
              <p:nvPr/>
            </p:nvSpPr>
            <p:spPr bwMode="auto">
              <a:xfrm>
                <a:off x="5252" y="150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7" name="Freeform 99"/>
              <p:cNvSpPr>
                <a:spLocks/>
              </p:cNvSpPr>
              <p:nvPr/>
            </p:nvSpPr>
            <p:spPr bwMode="auto">
              <a:xfrm>
                <a:off x="5252" y="151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8" name="Freeform 100"/>
              <p:cNvSpPr>
                <a:spLocks/>
              </p:cNvSpPr>
              <p:nvPr/>
            </p:nvSpPr>
            <p:spPr bwMode="auto">
              <a:xfrm>
                <a:off x="5252" y="1527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79" name="Freeform 101"/>
              <p:cNvSpPr>
                <a:spLocks/>
              </p:cNvSpPr>
              <p:nvPr/>
            </p:nvSpPr>
            <p:spPr bwMode="auto">
              <a:xfrm>
                <a:off x="5252" y="153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0" name="Freeform 102"/>
              <p:cNvSpPr>
                <a:spLocks/>
              </p:cNvSpPr>
              <p:nvPr/>
            </p:nvSpPr>
            <p:spPr bwMode="auto">
              <a:xfrm>
                <a:off x="5252" y="1547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1" name="Freeform 103"/>
              <p:cNvSpPr>
                <a:spLocks/>
              </p:cNvSpPr>
              <p:nvPr/>
            </p:nvSpPr>
            <p:spPr bwMode="auto">
              <a:xfrm>
                <a:off x="5252" y="1557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2" name="Freeform 104"/>
              <p:cNvSpPr>
                <a:spLocks/>
              </p:cNvSpPr>
              <p:nvPr/>
            </p:nvSpPr>
            <p:spPr bwMode="auto">
              <a:xfrm>
                <a:off x="5252" y="1567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3" name="Freeform 105"/>
              <p:cNvSpPr>
                <a:spLocks/>
              </p:cNvSpPr>
              <p:nvPr/>
            </p:nvSpPr>
            <p:spPr bwMode="auto">
              <a:xfrm>
                <a:off x="5252" y="1577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4" name="Freeform 106"/>
              <p:cNvSpPr>
                <a:spLocks/>
              </p:cNvSpPr>
              <p:nvPr/>
            </p:nvSpPr>
            <p:spPr bwMode="auto">
              <a:xfrm>
                <a:off x="5252" y="158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5" name="Freeform 107"/>
              <p:cNvSpPr>
                <a:spLocks/>
              </p:cNvSpPr>
              <p:nvPr/>
            </p:nvSpPr>
            <p:spPr bwMode="auto">
              <a:xfrm>
                <a:off x="5252" y="1595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6" name="Freeform 108"/>
              <p:cNvSpPr>
                <a:spLocks/>
              </p:cNvSpPr>
              <p:nvPr/>
            </p:nvSpPr>
            <p:spPr bwMode="auto">
              <a:xfrm>
                <a:off x="5252" y="160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7" name="Freeform 109"/>
              <p:cNvSpPr>
                <a:spLocks/>
              </p:cNvSpPr>
              <p:nvPr/>
            </p:nvSpPr>
            <p:spPr bwMode="auto">
              <a:xfrm>
                <a:off x="5252" y="1615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8" name="Freeform 110"/>
              <p:cNvSpPr>
                <a:spLocks/>
              </p:cNvSpPr>
              <p:nvPr/>
            </p:nvSpPr>
            <p:spPr bwMode="auto">
              <a:xfrm>
                <a:off x="5252" y="162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89" name="Freeform 111"/>
              <p:cNvSpPr>
                <a:spLocks/>
              </p:cNvSpPr>
              <p:nvPr/>
            </p:nvSpPr>
            <p:spPr bwMode="auto">
              <a:xfrm>
                <a:off x="5252" y="163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0" name="Freeform 112"/>
              <p:cNvSpPr>
                <a:spLocks/>
              </p:cNvSpPr>
              <p:nvPr/>
            </p:nvSpPr>
            <p:spPr bwMode="auto">
              <a:xfrm>
                <a:off x="5252" y="1645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1" name="Freeform 113"/>
              <p:cNvSpPr>
                <a:spLocks/>
              </p:cNvSpPr>
              <p:nvPr/>
            </p:nvSpPr>
            <p:spPr bwMode="auto">
              <a:xfrm>
                <a:off x="5252" y="165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2" name="Freeform 114"/>
              <p:cNvSpPr>
                <a:spLocks/>
              </p:cNvSpPr>
              <p:nvPr/>
            </p:nvSpPr>
            <p:spPr bwMode="auto">
              <a:xfrm>
                <a:off x="5252" y="1663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3" name="Freeform 115"/>
              <p:cNvSpPr>
                <a:spLocks/>
              </p:cNvSpPr>
              <p:nvPr/>
            </p:nvSpPr>
            <p:spPr bwMode="auto">
              <a:xfrm>
                <a:off x="5224" y="1646"/>
                <a:ext cx="66" cy="50"/>
              </a:xfrm>
              <a:custGeom>
                <a:avLst/>
                <a:gdLst>
                  <a:gd name="T0" fmla="*/ 0 w 49"/>
                  <a:gd name="T1" fmla="*/ 0 h 48"/>
                  <a:gd name="T2" fmla="*/ 241641 w 49"/>
                  <a:gd name="T3" fmla="*/ 165 h 48"/>
                  <a:gd name="T4" fmla="*/ 498386 w 49"/>
                  <a:gd name="T5" fmla="*/ 0 h 48"/>
                  <a:gd name="T6" fmla="*/ 0 w 49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8"/>
                  <a:gd name="T14" fmla="*/ 49 w 49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8">
                    <a:moveTo>
                      <a:pt x="0" y="0"/>
                    </a:moveTo>
                    <a:lnTo>
                      <a:pt x="24" y="47"/>
                    </a:ln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4" name="Freeform 116"/>
              <p:cNvSpPr>
                <a:spLocks/>
              </p:cNvSpPr>
              <p:nvPr/>
            </p:nvSpPr>
            <p:spPr bwMode="auto">
              <a:xfrm>
                <a:off x="5252" y="1702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4 h 8"/>
                  <a:gd name="T4" fmla="*/ 114980 w 8"/>
                  <a:gd name="T5" fmla="*/ 2 h 8"/>
                  <a:gd name="T6" fmla="*/ 100996 w 8"/>
                  <a:gd name="T7" fmla="*/ 1 h 8"/>
                  <a:gd name="T8" fmla="*/ 60816 w 8"/>
                  <a:gd name="T9" fmla="*/ 0 h 8"/>
                  <a:gd name="T10" fmla="*/ 44230 w 8"/>
                  <a:gd name="T11" fmla="*/ 1 h 8"/>
                  <a:gd name="T12" fmla="*/ 1 w 8"/>
                  <a:gd name="T13" fmla="*/ 2 h 8"/>
                  <a:gd name="T14" fmla="*/ 0 w 8"/>
                  <a:gd name="T15" fmla="*/ 4 h 8"/>
                  <a:gd name="T16" fmla="*/ 1 w 8"/>
                  <a:gd name="T17" fmla="*/ 4 h 8"/>
                  <a:gd name="T18" fmla="*/ 44230 w 8"/>
                  <a:gd name="T19" fmla="*/ 4 h 8"/>
                  <a:gd name="T20" fmla="*/ 60816 w 8"/>
                  <a:gd name="T21" fmla="*/ 4 h 8"/>
                  <a:gd name="T22" fmla="*/ 100996 w 8"/>
                  <a:gd name="T23" fmla="*/ 4 h 8"/>
                  <a:gd name="T24" fmla="*/ 114980 w 8"/>
                  <a:gd name="T25" fmla="*/ 4 h 8"/>
                  <a:gd name="T26" fmla="*/ 138869 w 8"/>
                  <a:gd name="T27" fmla="*/ 4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"/>
                  <a:gd name="T43" fmla="*/ 0 h 8"/>
                  <a:gd name="T44" fmla="*/ 8 w 8"/>
                  <a:gd name="T45" fmla="*/ 8 h 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" h="8">
                    <a:moveTo>
                      <a:pt x="7" y="5"/>
                    </a:moveTo>
                    <a:lnTo>
                      <a:pt x="7" y="4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5" name="Freeform 117"/>
              <p:cNvSpPr>
                <a:spLocks/>
              </p:cNvSpPr>
              <p:nvPr/>
            </p:nvSpPr>
            <p:spPr bwMode="auto">
              <a:xfrm>
                <a:off x="5252" y="1713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6" name="Freeform 118"/>
              <p:cNvSpPr>
                <a:spLocks/>
              </p:cNvSpPr>
              <p:nvPr/>
            </p:nvSpPr>
            <p:spPr bwMode="auto">
              <a:xfrm>
                <a:off x="5252" y="1722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7" name="Freeform 119"/>
              <p:cNvSpPr>
                <a:spLocks/>
              </p:cNvSpPr>
              <p:nvPr/>
            </p:nvSpPr>
            <p:spPr bwMode="auto">
              <a:xfrm>
                <a:off x="5252" y="1732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8" name="Freeform 120"/>
              <p:cNvSpPr>
                <a:spLocks/>
              </p:cNvSpPr>
              <p:nvPr/>
            </p:nvSpPr>
            <p:spPr bwMode="auto">
              <a:xfrm>
                <a:off x="5252" y="1742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999" name="Freeform 121"/>
              <p:cNvSpPr>
                <a:spLocks/>
              </p:cNvSpPr>
              <p:nvPr/>
            </p:nvSpPr>
            <p:spPr bwMode="auto">
              <a:xfrm>
                <a:off x="5252" y="175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0" name="Freeform 122"/>
              <p:cNvSpPr>
                <a:spLocks/>
              </p:cNvSpPr>
              <p:nvPr/>
            </p:nvSpPr>
            <p:spPr bwMode="auto">
              <a:xfrm>
                <a:off x="5252" y="176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1" name="Freeform 123"/>
              <p:cNvSpPr>
                <a:spLocks/>
              </p:cNvSpPr>
              <p:nvPr/>
            </p:nvSpPr>
            <p:spPr bwMode="auto">
              <a:xfrm>
                <a:off x="5252" y="1770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2" name="Freeform 124"/>
              <p:cNvSpPr>
                <a:spLocks/>
              </p:cNvSpPr>
              <p:nvPr/>
            </p:nvSpPr>
            <p:spPr bwMode="auto">
              <a:xfrm>
                <a:off x="5252" y="178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3" name="Freeform 125"/>
              <p:cNvSpPr>
                <a:spLocks/>
              </p:cNvSpPr>
              <p:nvPr/>
            </p:nvSpPr>
            <p:spPr bwMode="auto">
              <a:xfrm>
                <a:off x="5252" y="179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4" name="Freeform 126"/>
              <p:cNvSpPr>
                <a:spLocks/>
              </p:cNvSpPr>
              <p:nvPr/>
            </p:nvSpPr>
            <p:spPr bwMode="auto">
              <a:xfrm>
                <a:off x="5252" y="180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5" name="Freeform 127"/>
              <p:cNvSpPr>
                <a:spLocks/>
              </p:cNvSpPr>
              <p:nvPr/>
            </p:nvSpPr>
            <p:spPr bwMode="auto">
              <a:xfrm>
                <a:off x="5252" y="1810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6" name="Freeform 128"/>
              <p:cNvSpPr>
                <a:spLocks/>
              </p:cNvSpPr>
              <p:nvPr/>
            </p:nvSpPr>
            <p:spPr bwMode="auto">
              <a:xfrm>
                <a:off x="5252" y="182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7" name="Freeform 129"/>
              <p:cNvSpPr>
                <a:spLocks/>
              </p:cNvSpPr>
              <p:nvPr/>
            </p:nvSpPr>
            <p:spPr bwMode="auto">
              <a:xfrm>
                <a:off x="5252" y="182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8" name="Freeform 130"/>
              <p:cNvSpPr>
                <a:spLocks/>
              </p:cNvSpPr>
              <p:nvPr/>
            </p:nvSpPr>
            <p:spPr bwMode="auto">
              <a:xfrm>
                <a:off x="5252" y="1838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09" name="Freeform 131"/>
              <p:cNvSpPr>
                <a:spLocks/>
              </p:cNvSpPr>
              <p:nvPr/>
            </p:nvSpPr>
            <p:spPr bwMode="auto">
              <a:xfrm>
                <a:off x="5143" y="251"/>
                <a:ext cx="10" cy="6"/>
              </a:xfrm>
              <a:custGeom>
                <a:avLst/>
                <a:gdLst>
                  <a:gd name="T0" fmla="*/ 3392 w 8"/>
                  <a:gd name="T1" fmla="*/ 0 h 8"/>
                  <a:gd name="T2" fmla="*/ 2714 w 8"/>
                  <a:gd name="T3" fmla="*/ 0 h 8"/>
                  <a:gd name="T4" fmla="*/ 2171 w 8"/>
                  <a:gd name="T5" fmla="*/ 1 h 8"/>
                  <a:gd name="T6" fmla="*/ 0 w 8"/>
                  <a:gd name="T7" fmla="*/ 2 h 8"/>
                  <a:gd name="T8" fmla="*/ 0 w 8"/>
                  <a:gd name="T9" fmla="*/ 2 h 8"/>
                  <a:gd name="T10" fmla="*/ 0 w 8"/>
                  <a:gd name="T11" fmla="*/ 2 h 8"/>
                  <a:gd name="T12" fmla="*/ 0 w 8"/>
                  <a:gd name="T13" fmla="*/ 2 h 8"/>
                  <a:gd name="T14" fmla="*/ 2171 w 8"/>
                  <a:gd name="T15" fmla="*/ 2 h 8"/>
                  <a:gd name="T16" fmla="*/ 2714 w 8"/>
                  <a:gd name="T17" fmla="*/ 2 h 8"/>
                  <a:gd name="T18" fmla="*/ 3392 w 8"/>
                  <a:gd name="T19" fmla="*/ 2 h 8"/>
                  <a:gd name="T20" fmla="*/ 4240 w 8"/>
                  <a:gd name="T21" fmla="*/ 2 h 8"/>
                  <a:gd name="T22" fmla="*/ 5300 w 8"/>
                  <a:gd name="T23" fmla="*/ 2 h 8"/>
                  <a:gd name="T24" fmla="*/ 6625 w 8"/>
                  <a:gd name="T25" fmla="*/ 2 h 8"/>
                  <a:gd name="T26" fmla="*/ 5300 w 8"/>
                  <a:gd name="T27" fmla="*/ 2 h 8"/>
                  <a:gd name="T28" fmla="*/ 4240 w 8"/>
                  <a:gd name="T29" fmla="*/ 1 h 8"/>
                  <a:gd name="T30" fmla="*/ 4240 w 8"/>
                  <a:gd name="T31" fmla="*/ 0 h 8"/>
                  <a:gd name="T32" fmla="*/ 3392 w 8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0" name="Freeform 132"/>
              <p:cNvSpPr>
                <a:spLocks/>
              </p:cNvSpPr>
              <p:nvPr/>
            </p:nvSpPr>
            <p:spPr bwMode="auto">
              <a:xfrm>
                <a:off x="5162" y="251"/>
                <a:ext cx="10" cy="6"/>
              </a:xfrm>
              <a:custGeom>
                <a:avLst/>
                <a:gdLst>
                  <a:gd name="T0" fmla="*/ 2714 w 8"/>
                  <a:gd name="T1" fmla="*/ 0 h 8"/>
                  <a:gd name="T2" fmla="*/ 2171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2 h 8"/>
                  <a:gd name="T10" fmla="*/ 0 w 8"/>
                  <a:gd name="T11" fmla="*/ 2 h 8"/>
                  <a:gd name="T12" fmla="*/ 0 w 8"/>
                  <a:gd name="T13" fmla="*/ 2 h 8"/>
                  <a:gd name="T14" fmla="*/ 1 w 8"/>
                  <a:gd name="T15" fmla="*/ 2 h 8"/>
                  <a:gd name="T16" fmla="*/ 2171 w 8"/>
                  <a:gd name="T17" fmla="*/ 2 h 8"/>
                  <a:gd name="T18" fmla="*/ 2714 w 8"/>
                  <a:gd name="T19" fmla="*/ 2 h 8"/>
                  <a:gd name="T20" fmla="*/ 3392 w 8"/>
                  <a:gd name="T21" fmla="*/ 2 h 8"/>
                  <a:gd name="T22" fmla="*/ 4240 w 8"/>
                  <a:gd name="T23" fmla="*/ 2 h 8"/>
                  <a:gd name="T24" fmla="*/ 6625 w 8"/>
                  <a:gd name="T25" fmla="*/ 2 h 8"/>
                  <a:gd name="T26" fmla="*/ 4240 w 8"/>
                  <a:gd name="T27" fmla="*/ 2 h 8"/>
                  <a:gd name="T28" fmla="*/ 3392 w 8"/>
                  <a:gd name="T29" fmla="*/ 1 h 8"/>
                  <a:gd name="T30" fmla="*/ 3392 w 8"/>
                  <a:gd name="T31" fmla="*/ 0 h 8"/>
                  <a:gd name="T32" fmla="*/ 2714 w 8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1" name="Freeform 133"/>
              <p:cNvSpPr>
                <a:spLocks/>
              </p:cNvSpPr>
              <p:nvPr/>
            </p:nvSpPr>
            <p:spPr bwMode="auto">
              <a:xfrm>
                <a:off x="5180" y="238"/>
                <a:ext cx="64" cy="50"/>
              </a:xfrm>
              <a:custGeom>
                <a:avLst/>
                <a:gdLst>
                  <a:gd name="T0" fmla="*/ 0 w 48"/>
                  <a:gd name="T1" fmla="*/ 84 h 49"/>
                  <a:gd name="T2" fmla="*/ 351931 w 48"/>
                  <a:gd name="T3" fmla="*/ 23 h 49"/>
                  <a:gd name="T4" fmla="*/ 0 w 48"/>
                  <a:gd name="T5" fmla="*/ 0 h 49"/>
                  <a:gd name="T6" fmla="*/ 0 w 48"/>
                  <a:gd name="T7" fmla="*/ 84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2" name="Freeform 134"/>
              <p:cNvSpPr>
                <a:spLocks/>
              </p:cNvSpPr>
              <p:nvPr/>
            </p:nvSpPr>
            <p:spPr bwMode="auto">
              <a:xfrm>
                <a:off x="5252" y="25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14980 w 8"/>
                  <a:gd name="T5" fmla="*/ 2 h 8"/>
                  <a:gd name="T6" fmla="*/ 100996 w 8"/>
                  <a:gd name="T7" fmla="*/ 1 h 8"/>
                  <a:gd name="T8" fmla="*/ 60816 w 8"/>
                  <a:gd name="T9" fmla="*/ 0 h 8"/>
                  <a:gd name="T10" fmla="*/ 44230 w 8"/>
                  <a:gd name="T11" fmla="*/ 1 h 8"/>
                  <a:gd name="T12" fmla="*/ 1 w 8"/>
                  <a:gd name="T13" fmla="*/ 2 h 8"/>
                  <a:gd name="T14" fmla="*/ 0 w 8"/>
                  <a:gd name="T15" fmla="*/ 2 h 8"/>
                  <a:gd name="T16" fmla="*/ 1 w 8"/>
                  <a:gd name="T17" fmla="*/ 2 h 8"/>
                  <a:gd name="T18" fmla="*/ 44230 w 8"/>
                  <a:gd name="T19" fmla="*/ 2 h 8"/>
                  <a:gd name="T20" fmla="*/ 60816 w 8"/>
                  <a:gd name="T21" fmla="*/ 2 h 8"/>
                  <a:gd name="T22" fmla="*/ 100996 w 8"/>
                  <a:gd name="T23" fmla="*/ 2 h 8"/>
                  <a:gd name="T24" fmla="*/ 114980 w 8"/>
                  <a:gd name="T25" fmla="*/ 2 h 8"/>
                  <a:gd name="T26" fmla="*/ 138869 w 8"/>
                  <a:gd name="T27" fmla="*/ 2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"/>
                  <a:gd name="T43" fmla="*/ 0 h 8"/>
                  <a:gd name="T44" fmla="*/ 8 w 8"/>
                  <a:gd name="T45" fmla="*/ 8 h 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3" name="Freeform 135"/>
              <p:cNvSpPr>
                <a:spLocks/>
              </p:cNvSpPr>
              <p:nvPr/>
            </p:nvSpPr>
            <p:spPr bwMode="auto">
              <a:xfrm>
                <a:off x="5252" y="26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4" name="Freeform 136"/>
              <p:cNvSpPr>
                <a:spLocks/>
              </p:cNvSpPr>
              <p:nvPr/>
            </p:nvSpPr>
            <p:spPr bwMode="auto">
              <a:xfrm>
                <a:off x="5252" y="27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5" name="Freeform 137"/>
              <p:cNvSpPr>
                <a:spLocks/>
              </p:cNvSpPr>
              <p:nvPr/>
            </p:nvSpPr>
            <p:spPr bwMode="auto">
              <a:xfrm>
                <a:off x="5252" y="28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6" name="Freeform 138"/>
              <p:cNvSpPr>
                <a:spLocks/>
              </p:cNvSpPr>
              <p:nvPr/>
            </p:nvSpPr>
            <p:spPr bwMode="auto">
              <a:xfrm>
                <a:off x="5252" y="29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7" name="Freeform 139"/>
              <p:cNvSpPr>
                <a:spLocks/>
              </p:cNvSpPr>
              <p:nvPr/>
            </p:nvSpPr>
            <p:spPr bwMode="auto">
              <a:xfrm>
                <a:off x="5252" y="30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8" name="Freeform 140"/>
              <p:cNvSpPr>
                <a:spLocks/>
              </p:cNvSpPr>
              <p:nvPr/>
            </p:nvSpPr>
            <p:spPr bwMode="auto">
              <a:xfrm>
                <a:off x="5252" y="31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19" name="Freeform 141"/>
              <p:cNvSpPr>
                <a:spLocks/>
              </p:cNvSpPr>
              <p:nvPr/>
            </p:nvSpPr>
            <p:spPr bwMode="auto">
              <a:xfrm>
                <a:off x="5252" y="319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0" name="Freeform 142"/>
              <p:cNvSpPr>
                <a:spLocks/>
              </p:cNvSpPr>
              <p:nvPr/>
            </p:nvSpPr>
            <p:spPr bwMode="auto">
              <a:xfrm>
                <a:off x="5252" y="32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1" name="Freeform 143"/>
              <p:cNvSpPr>
                <a:spLocks/>
              </p:cNvSpPr>
              <p:nvPr/>
            </p:nvSpPr>
            <p:spPr bwMode="auto">
              <a:xfrm>
                <a:off x="5252" y="33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2" name="Freeform 144"/>
              <p:cNvSpPr>
                <a:spLocks/>
              </p:cNvSpPr>
              <p:nvPr/>
            </p:nvSpPr>
            <p:spPr bwMode="auto">
              <a:xfrm>
                <a:off x="5252" y="34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3" name="Freeform 145"/>
              <p:cNvSpPr>
                <a:spLocks/>
              </p:cNvSpPr>
              <p:nvPr/>
            </p:nvSpPr>
            <p:spPr bwMode="auto">
              <a:xfrm>
                <a:off x="5252" y="35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4" name="Freeform 146"/>
              <p:cNvSpPr>
                <a:spLocks/>
              </p:cNvSpPr>
              <p:nvPr/>
            </p:nvSpPr>
            <p:spPr bwMode="auto">
              <a:xfrm>
                <a:off x="5252" y="36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5" name="Freeform 147"/>
              <p:cNvSpPr>
                <a:spLocks/>
              </p:cNvSpPr>
              <p:nvPr/>
            </p:nvSpPr>
            <p:spPr bwMode="auto">
              <a:xfrm>
                <a:off x="5252" y="37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6" name="Freeform 148"/>
              <p:cNvSpPr>
                <a:spLocks/>
              </p:cNvSpPr>
              <p:nvPr/>
            </p:nvSpPr>
            <p:spPr bwMode="auto">
              <a:xfrm>
                <a:off x="5252" y="38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7" name="Freeform 149"/>
              <p:cNvSpPr>
                <a:spLocks/>
              </p:cNvSpPr>
              <p:nvPr/>
            </p:nvSpPr>
            <p:spPr bwMode="auto">
              <a:xfrm>
                <a:off x="5252" y="39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8" name="Freeform 150"/>
              <p:cNvSpPr>
                <a:spLocks/>
              </p:cNvSpPr>
              <p:nvPr/>
            </p:nvSpPr>
            <p:spPr bwMode="auto">
              <a:xfrm>
                <a:off x="5252" y="40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29" name="Freeform 151"/>
              <p:cNvSpPr>
                <a:spLocks/>
              </p:cNvSpPr>
              <p:nvPr/>
            </p:nvSpPr>
            <p:spPr bwMode="auto">
              <a:xfrm>
                <a:off x="5252" y="41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0" name="Freeform 152"/>
              <p:cNvSpPr>
                <a:spLocks/>
              </p:cNvSpPr>
              <p:nvPr/>
            </p:nvSpPr>
            <p:spPr bwMode="auto">
              <a:xfrm>
                <a:off x="5252" y="42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1" name="Freeform 153"/>
              <p:cNvSpPr>
                <a:spLocks/>
              </p:cNvSpPr>
              <p:nvPr/>
            </p:nvSpPr>
            <p:spPr bwMode="auto">
              <a:xfrm>
                <a:off x="5252" y="43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2" name="Freeform 154"/>
              <p:cNvSpPr>
                <a:spLocks/>
              </p:cNvSpPr>
              <p:nvPr/>
            </p:nvSpPr>
            <p:spPr bwMode="auto">
              <a:xfrm>
                <a:off x="5252" y="44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3" name="Freeform 155"/>
              <p:cNvSpPr>
                <a:spLocks/>
              </p:cNvSpPr>
              <p:nvPr/>
            </p:nvSpPr>
            <p:spPr bwMode="auto">
              <a:xfrm>
                <a:off x="5252" y="1948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4" name="Freeform 156"/>
              <p:cNvSpPr>
                <a:spLocks/>
              </p:cNvSpPr>
              <p:nvPr/>
            </p:nvSpPr>
            <p:spPr bwMode="auto">
              <a:xfrm>
                <a:off x="5252" y="195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5" name="Freeform 157"/>
              <p:cNvSpPr>
                <a:spLocks/>
              </p:cNvSpPr>
              <p:nvPr/>
            </p:nvSpPr>
            <p:spPr bwMode="auto">
              <a:xfrm>
                <a:off x="5252" y="1968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6" name="Freeform 158"/>
              <p:cNvSpPr>
                <a:spLocks/>
              </p:cNvSpPr>
              <p:nvPr/>
            </p:nvSpPr>
            <p:spPr bwMode="auto">
              <a:xfrm>
                <a:off x="5252" y="197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7" name="Freeform 159"/>
              <p:cNvSpPr>
                <a:spLocks/>
              </p:cNvSpPr>
              <p:nvPr/>
            </p:nvSpPr>
            <p:spPr bwMode="auto">
              <a:xfrm>
                <a:off x="5252" y="198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8" name="Freeform 160"/>
              <p:cNvSpPr>
                <a:spLocks/>
              </p:cNvSpPr>
              <p:nvPr/>
            </p:nvSpPr>
            <p:spPr bwMode="auto">
              <a:xfrm>
                <a:off x="5252" y="199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39" name="Freeform 161"/>
              <p:cNvSpPr>
                <a:spLocks/>
              </p:cNvSpPr>
              <p:nvPr/>
            </p:nvSpPr>
            <p:spPr bwMode="auto">
              <a:xfrm>
                <a:off x="5252" y="200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0" name="Freeform 162"/>
              <p:cNvSpPr>
                <a:spLocks/>
              </p:cNvSpPr>
              <p:nvPr/>
            </p:nvSpPr>
            <p:spPr bwMode="auto">
              <a:xfrm>
                <a:off x="5252" y="201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1" name="Freeform 163"/>
              <p:cNvSpPr>
                <a:spLocks/>
              </p:cNvSpPr>
              <p:nvPr/>
            </p:nvSpPr>
            <p:spPr bwMode="auto">
              <a:xfrm>
                <a:off x="5252" y="202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2" name="Freeform 164"/>
              <p:cNvSpPr>
                <a:spLocks/>
              </p:cNvSpPr>
              <p:nvPr/>
            </p:nvSpPr>
            <p:spPr bwMode="auto">
              <a:xfrm>
                <a:off x="5252" y="2036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3" name="Freeform 165"/>
              <p:cNvSpPr>
                <a:spLocks/>
              </p:cNvSpPr>
              <p:nvPr/>
            </p:nvSpPr>
            <p:spPr bwMode="auto">
              <a:xfrm>
                <a:off x="5252" y="204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4" name="Freeform 166"/>
              <p:cNvSpPr>
                <a:spLocks/>
              </p:cNvSpPr>
              <p:nvPr/>
            </p:nvSpPr>
            <p:spPr bwMode="auto">
              <a:xfrm>
                <a:off x="5252" y="2056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5" name="Freeform 167"/>
              <p:cNvSpPr>
                <a:spLocks/>
              </p:cNvSpPr>
              <p:nvPr/>
            </p:nvSpPr>
            <p:spPr bwMode="auto">
              <a:xfrm>
                <a:off x="5252" y="206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6" name="Freeform 168"/>
              <p:cNvSpPr>
                <a:spLocks/>
              </p:cNvSpPr>
              <p:nvPr/>
            </p:nvSpPr>
            <p:spPr bwMode="auto">
              <a:xfrm>
                <a:off x="5252" y="2075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7" name="Freeform 169"/>
              <p:cNvSpPr>
                <a:spLocks/>
              </p:cNvSpPr>
              <p:nvPr/>
            </p:nvSpPr>
            <p:spPr bwMode="auto">
              <a:xfrm>
                <a:off x="5252" y="208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8" name="Freeform 170"/>
              <p:cNvSpPr>
                <a:spLocks/>
              </p:cNvSpPr>
              <p:nvPr/>
            </p:nvSpPr>
            <p:spPr bwMode="auto">
              <a:xfrm>
                <a:off x="5252" y="209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49" name="Freeform 171"/>
              <p:cNvSpPr>
                <a:spLocks/>
              </p:cNvSpPr>
              <p:nvPr/>
            </p:nvSpPr>
            <p:spPr bwMode="auto">
              <a:xfrm>
                <a:off x="5252" y="2105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0" name="Freeform 172"/>
              <p:cNvSpPr>
                <a:spLocks/>
              </p:cNvSpPr>
              <p:nvPr/>
            </p:nvSpPr>
            <p:spPr bwMode="auto">
              <a:xfrm>
                <a:off x="5252" y="211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1" name="Freeform 173"/>
              <p:cNvSpPr>
                <a:spLocks/>
              </p:cNvSpPr>
              <p:nvPr/>
            </p:nvSpPr>
            <p:spPr bwMode="auto">
              <a:xfrm>
                <a:off x="5252" y="2124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2" name="Freeform 174"/>
              <p:cNvSpPr>
                <a:spLocks/>
              </p:cNvSpPr>
              <p:nvPr/>
            </p:nvSpPr>
            <p:spPr bwMode="auto">
              <a:xfrm>
                <a:off x="5252" y="213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3" name="Freeform 175"/>
              <p:cNvSpPr>
                <a:spLocks/>
              </p:cNvSpPr>
              <p:nvPr/>
            </p:nvSpPr>
            <p:spPr bwMode="auto">
              <a:xfrm>
                <a:off x="5252" y="214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4" name="Freeform 176"/>
              <p:cNvSpPr>
                <a:spLocks/>
              </p:cNvSpPr>
              <p:nvPr/>
            </p:nvSpPr>
            <p:spPr bwMode="auto">
              <a:xfrm>
                <a:off x="5252" y="2154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5" name="Freeform 177"/>
              <p:cNvSpPr>
                <a:spLocks/>
              </p:cNvSpPr>
              <p:nvPr/>
            </p:nvSpPr>
            <p:spPr bwMode="auto">
              <a:xfrm>
                <a:off x="5252" y="216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6" name="Freeform 178"/>
              <p:cNvSpPr>
                <a:spLocks/>
              </p:cNvSpPr>
              <p:nvPr/>
            </p:nvSpPr>
            <p:spPr bwMode="auto">
              <a:xfrm>
                <a:off x="5252" y="2173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7" name="Freeform 179"/>
              <p:cNvSpPr>
                <a:spLocks/>
              </p:cNvSpPr>
              <p:nvPr/>
            </p:nvSpPr>
            <p:spPr bwMode="auto">
              <a:xfrm>
                <a:off x="5252" y="218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8" name="Freeform 180"/>
              <p:cNvSpPr>
                <a:spLocks/>
              </p:cNvSpPr>
              <p:nvPr/>
            </p:nvSpPr>
            <p:spPr bwMode="auto">
              <a:xfrm>
                <a:off x="5252" y="219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59" name="Freeform 181"/>
              <p:cNvSpPr>
                <a:spLocks/>
              </p:cNvSpPr>
              <p:nvPr/>
            </p:nvSpPr>
            <p:spPr bwMode="auto">
              <a:xfrm>
                <a:off x="5252" y="220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0" name="Freeform 182"/>
              <p:cNvSpPr>
                <a:spLocks/>
              </p:cNvSpPr>
              <p:nvPr/>
            </p:nvSpPr>
            <p:spPr bwMode="auto">
              <a:xfrm>
                <a:off x="5252" y="2211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1" name="Freeform 183"/>
              <p:cNvSpPr>
                <a:spLocks/>
              </p:cNvSpPr>
              <p:nvPr/>
            </p:nvSpPr>
            <p:spPr bwMode="auto">
              <a:xfrm>
                <a:off x="5252" y="222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2" name="Freeform 184"/>
              <p:cNvSpPr>
                <a:spLocks/>
              </p:cNvSpPr>
              <p:nvPr/>
            </p:nvSpPr>
            <p:spPr bwMode="auto">
              <a:xfrm>
                <a:off x="5252" y="223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3" name="Freeform 185"/>
              <p:cNvSpPr>
                <a:spLocks/>
              </p:cNvSpPr>
              <p:nvPr/>
            </p:nvSpPr>
            <p:spPr bwMode="auto">
              <a:xfrm>
                <a:off x="5252" y="2241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4" name="Freeform 186"/>
              <p:cNvSpPr>
                <a:spLocks/>
              </p:cNvSpPr>
              <p:nvPr/>
            </p:nvSpPr>
            <p:spPr bwMode="auto">
              <a:xfrm>
                <a:off x="5252" y="2250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5" name="Freeform 187"/>
              <p:cNvSpPr>
                <a:spLocks/>
              </p:cNvSpPr>
              <p:nvPr/>
            </p:nvSpPr>
            <p:spPr bwMode="auto">
              <a:xfrm>
                <a:off x="5252" y="226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6" name="Freeform 188"/>
              <p:cNvSpPr>
                <a:spLocks/>
              </p:cNvSpPr>
              <p:nvPr/>
            </p:nvSpPr>
            <p:spPr bwMode="auto">
              <a:xfrm>
                <a:off x="5252" y="2270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7" name="Freeform 189"/>
              <p:cNvSpPr>
                <a:spLocks/>
              </p:cNvSpPr>
              <p:nvPr/>
            </p:nvSpPr>
            <p:spPr bwMode="auto">
              <a:xfrm>
                <a:off x="5252" y="228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8" name="Freeform 190"/>
              <p:cNvSpPr>
                <a:spLocks/>
              </p:cNvSpPr>
              <p:nvPr/>
            </p:nvSpPr>
            <p:spPr bwMode="auto">
              <a:xfrm>
                <a:off x="5252" y="228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69" name="Freeform 191"/>
              <p:cNvSpPr>
                <a:spLocks/>
              </p:cNvSpPr>
              <p:nvPr/>
            </p:nvSpPr>
            <p:spPr bwMode="auto">
              <a:xfrm>
                <a:off x="5252" y="2299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0" name="Freeform 192"/>
              <p:cNvSpPr>
                <a:spLocks/>
              </p:cNvSpPr>
              <p:nvPr/>
            </p:nvSpPr>
            <p:spPr bwMode="auto">
              <a:xfrm>
                <a:off x="5252" y="230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1" name="Freeform 193"/>
              <p:cNvSpPr>
                <a:spLocks/>
              </p:cNvSpPr>
              <p:nvPr/>
            </p:nvSpPr>
            <p:spPr bwMode="auto">
              <a:xfrm>
                <a:off x="5252" y="2318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2" name="Freeform 194"/>
              <p:cNvSpPr>
                <a:spLocks/>
              </p:cNvSpPr>
              <p:nvPr/>
            </p:nvSpPr>
            <p:spPr bwMode="auto">
              <a:xfrm>
                <a:off x="5252" y="232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3" name="Freeform 195"/>
              <p:cNvSpPr>
                <a:spLocks/>
              </p:cNvSpPr>
              <p:nvPr/>
            </p:nvSpPr>
            <p:spPr bwMode="auto">
              <a:xfrm>
                <a:off x="5252" y="233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4" name="Freeform 196"/>
              <p:cNvSpPr>
                <a:spLocks/>
              </p:cNvSpPr>
              <p:nvPr/>
            </p:nvSpPr>
            <p:spPr bwMode="auto">
              <a:xfrm>
                <a:off x="5252" y="234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5" name="Freeform 197"/>
              <p:cNvSpPr>
                <a:spLocks/>
              </p:cNvSpPr>
              <p:nvPr/>
            </p:nvSpPr>
            <p:spPr bwMode="auto">
              <a:xfrm>
                <a:off x="5252" y="235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6" name="Freeform 198"/>
              <p:cNvSpPr>
                <a:spLocks/>
              </p:cNvSpPr>
              <p:nvPr/>
            </p:nvSpPr>
            <p:spPr bwMode="auto">
              <a:xfrm>
                <a:off x="5252" y="236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7" name="Freeform 199"/>
              <p:cNvSpPr>
                <a:spLocks/>
              </p:cNvSpPr>
              <p:nvPr/>
            </p:nvSpPr>
            <p:spPr bwMode="auto">
              <a:xfrm>
                <a:off x="5239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8" name="Freeform 200"/>
              <p:cNvSpPr>
                <a:spLocks/>
              </p:cNvSpPr>
              <p:nvPr/>
            </p:nvSpPr>
            <p:spPr bwMode="auto">
              <a:xfrm>
                <a:off x="5222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79" name="Freeform 201"/>
              <p:cNvSpPr>
                <a:spLocks/>
              </p:cNvSpPr>
              <p:nvPr/>
            </p:nvSpPr>
            <p:spPr bwMode="auto">
              <a:xfrm>
                <a:off x="5203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0" name="Freeform 202"/>
              <p:cNvSpPr>
                <a:spLocks/>
              </p:cNvSpPr>
              <p:nvPr/>
            </p:nvSpPr>
            <p:spPr bwMode="auto">
              <a:xfrm>
                <a:off x="5186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1" name="Freeform 203"/>
              <p:cNvSpPr>
                <a:spLocks/>
              </p:cNvSpPr>
              <p:nvPr/>
            </p:nvSpPr>
            <p:spPr bwMode="auto">
              <a:xfrm>
                <a:off x="5167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714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714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2" name="Freeform 204"/>
              <p:cNvSpPr>
                <a:spLocks/>
              </p:cNvSpPr>
              <p:nvPr/>
            </p:nvSpPr>
            <p:spPr bwMode="auto">
              <a:xfrm>
                <a:off x="5150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4240 w 8"/>
                  <a:gd name="T5" fmla="*/ 1 h 7"/>
                  <a:gd name="T6" fmla="*/ 6625 w 8"/>
                  <a:gd name="T7" fmla="*/ 1 h 7"/>
                  <a:gd name="T8" fmla="*/ 424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3" name="Freeform 205"/>
              <p:cNvSpPr>
                <a:spLocks/>
              </p:cNvSpPr>
              <p:nvPr/>
            </p:nvSpPr>
            <p:spPr bwMode="auto">
              <a:xfrm>
                <a:off x="5131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714 w 8"/>
                  <a:gd name="T15" fmla="*/ 0 h 7"/>
                  <a:gd name="T16" fmla="*/ 217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2171 w 8"/>
                  <a:gd name="T27" fmla="*/ 1 h 7"/>
                  <a:gd name="T28" fmla="*/ 2714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4" name="Freeform 206"/>
              <p:cNvSpPr>
                <a:spLocks/>
              </p:cNvSpPr>
              <p:nvPr/>
            </p:nvSpPr>
            <p:spPr bwMode="auto">
              <a:xfrm>
                <a:off x="5114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5" name="Freeform 207"/>
              <p:cNvSpPr>
                <a:spLocks/>
              </p:cNvSpPr>
              <p:nvPr/>
            </p:nvSpPr>
            <p:spPr bwMode="auto">
              <a:xfrm>
                <a:off x="5096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6" name="Freeform 208"/>
              <p:cNvSpPr>
                <a:spLocks/>
              </p:cNvSpPr>
              <p:nvPr/>
            </p:nvSpPr>
            <p:spPr bwMode="auto">
              <a:xfrm>
                <a:off x="5078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7" name="Freeform 209"/>
              <p:cNvSpPr>
                <a:spLocks/>
              </p:cNvSpPr>
              <p:nvPr/>
            </p:nvSpPr>
            <p:spPr bwMode="auto">
              <a:xfrm>
                <a:off x="5060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00996 w 8"/>
                  <a:gd name="T5" fmla="*/ 1 h 7"/>
                  <a:gd name="T6" fmla="*/ 138869 w 8"/>
                  <a:gd name="T7" fmla="*/ 1 h 7"/>
                  <a:gd name="T8" fmla="*/ 100996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8" name="Freeform 210"/>
              <p:cNvSpPr>
                <a:spLocks/>
              </p:cNvSpPr>
              <p:nvPr/>
            </p:nvSpPr>
            <p:spPr bwMode="auto">
              <a:xfrm>
                <a:off x="5042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44230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44230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89" name="Freeform 211"/>
              <p:cNvSpPr>
                <a:spLocks/>
              </p:cNvSpPr>
              <p:nvPr/>
            </p:nvSpPr>
            <p:spPr bwMode="auto">
              <a:xfrm>
                <a:off x="5024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0" name="Freeform 212"/>
              <p:cNvSpPr>
                <a:spLocks/>
              </p:cNvSpPr>
              <p:nvPr/>
            </p:nvSpPr>
            <p:spPr bwMode="auto">
              <a:xfrm>
                <a:off x="5007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1" name="Freeform 213"/>
              <p:cNvSpPr>
                <a:spLocks/>
              </p:cNvSpPr>
              <p:nvPr/>
            </p:nvSpPr>
            <p:spPr bwMode="auto">
              <a:xfrm>
                <a:off x="4988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2" name="Freeform 214"/>
              <p:cNvSpPr>
                <a:spLocks/>
              </p:cNvSpPr>
              <p:nvPr/>
            </p:nvSpPr>
            <p:spPr bwMode="auto">
              <a:xfrm>
                <a:off x="4971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3" name="Freeform 215"/>
              <p:cNvSpPr>
                <a:spLocks/>
              </p:cNvSpPr>
              <p:nvPr/>
            </p:nvSpPr>
            <p:spPr bwMode="auto">
              <a:xfrm>
                <a:off x="4952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4" name="Freeform 216"/>
              <p:cNvSpPr>
                <a:spLocks/>
              </p:cNvSpPr>
              <p:nvPr/>
            </p:nvSpPr>
            <p:spPr bwMode="auto">
              <a:xfrm>
                <a:off x="4935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5" name="Freeform 217"/>
              <p:cNvSpPr>
                <a:spLocks/>
              </p:cNvSpPr>
              <p:nvPr/>
            </p:nvSpPr>
            <p:spPr bwMode="auto">
              <a:xfrm>
                <a:off x="4918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6" name="Freeform 218"/>
              <p:cNvSpPr>
                <a:spLocks/>
              </p:cNvSpPr>
              <p:nvPr/>
            </p:nvSpPr>
            <p:spPr bwMode="auto">
              <a:xfrm>
                <a:off x="4899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7" name="Freeform 219"/>
              <p:cNvSpPr>
                <a:spLocks/>
              </p:cNvSpPr>
              <p:nvPr/>
            </p:nvSpPr>
            <p:spPr bwMode="auto">
              <a:xfrm>
                <a:off x="4882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8" name="Freeform 220"/>
              <p:cNvSpPr>
                <a:spLocks/>
              </p:cNvSpPr>
              <p:nvPr/>
            </p:nvSpPr>
            <p:spPr bwMode="auto">
              <a:xfrm>
                <a:off x="4863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099" name="Freeform 221"/>
              <p:cNvSpPr>
                <a:spLocks/>
              </p:cNvSpPr>
              <p:nvPr/>
            </p:nvSpPr>
            <p:spPr bwMode="auto">
              <a:xfrm>
                <a:off x="4846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4240 w 8"/>
                  <a:gd name="T5" fmla="*/ 1 h 7"/>
                  <a:gd name="T6" fmla="*/ 6625 w 8"/>
                  <a:gd name="T7" fmla="*/ 1 h 7"/>
                  <a:gd name="T8" fmla="*/ 424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0" name="Freeform 222"/>
              <p:cNvSpPr>
                <a:spLocks/>
              </p:cNvSpPr>
              <p:nvPr/>
            </p:nvSpPr>
            <p:spPr bwMode="auto">
              <a:xfrm>
                <a:off x="4827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44230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44230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1" name="Freeform 223"/>
              <p:cNvSpPr>
                <a:spLocks/>
              </p:cNvSpPr>
              <p:nvPr/>
            </p:nvSpPr>
            <p:spPr bwMode="auto">
              <a:xfrm>
                <a:off x="4810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2" name="Freeform 224"/>
              <p:cNvSpPr>
                <a:spLocks/>
              </p:cNvSpPr>
              <p:nvPr/>
            </p:nvSpPr>
            <p:spPr bwMode="auto">
              <a:xfrm>
                <a:off x="4792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3" name="Freeform 225"/>
              <p:cNvSpPr>
                <a:spLocks/>
              </p:cNvSpPr>
              <p:nvPr/>
            </p:nvSpPr>
            <p:spPr bwMode="auto">
              <a:xfrm>
                <a:off x="4774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4" name="Freeform 226"/>
              <p:cNvSpPr>
                <a:spLocks/>
              </p:cNvSpPr>
              <p:nvPr/>
            </p:nvSpPr>
            <p:spPr bwMode="auto">
              <a:xfrm>
                <a:off x="4756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5" name="Freeform 227"/>
              <p:cNvSpPr>
                <a:spLocks/>
              </p:cNvSpPr>
              <p:nvPr/>
            </p:nvSpPr>
            <p:spPr bwMode="auto">
              <a:xfrm>
                <a:off x="4738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714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714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6" name="Freeform 228"/>
              <p:cNvSpPr>
                <a:spLocks/>
              </p:cNvSpPr>
              <p:nvPr/>
            </p:nvSpPr>
            <p:spPr bwMode="auto">
              <a:xfrm>
                <a:off x="4720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7" name="Freeform 229"/>
              <p:cNvSpPr>
                <a:spLocks/>
              </p:cNvSpPr>
              <p:nvPr/>
            </p:nvSpPr>
            <p:spPr bwMode="auto">
              <a:xfrm>
                <a:off x="4703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8" name="Freeform 230"/>
              <p:cNvSpPr>
                <a:spLocks/>
              </p:cNvSpPr>
              <p:nvPr/>
            </p:nvSpPr>
            <p:spPr bwMode="auto">
              <a:xfrm>
                <a:off x="4684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09" name="Freeform 231"/>
              <p:cNvSpPr>
                <a:spLocks/>
              </p:cNvSpPr>
              <p:nvPr/>
            </p:nvSpPr>
            <p:spPr bwMode="auto">
              <a:xfrm>
                <a:off x="4667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0" name="Freeform 232"/>
              <p:cNvSpPr>
                <a:spLocks/>
              </p:cNvSpPr>
              <p:nvPr/>
            </p:nvSpPr>
            <p:spPr bwMode="auto">
              <a:xfrm>
                <a:off x="4648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1" name="Freeform 233"/>
              <p:cNvSpPr>
                <a:spLocks/>
              </p:cNvSpPr>
              <p:nvPr/>
            </p:nvSpPr>
            <p:spPr bwMode="auto">
              <a:xfrm>
                <a:off x="4631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00996 w 8"/>
                  <a:gd name="T5" fmla="*/ 1 h 7"/>
                  <a:gd name="T6" fmla="*/ 138869 w 8"/>
                  <a:gd name="T7" fmla="*/ 1 h 7"/>
                  <a:gd name="T8" fmla="*/ 100996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2" name="Freeform 234"/>
              <p:cNvSpPr>
                <a:spLocks/>
              </p:cNvSpPr>
              <p:nvPr/>
            </p:nvSpPr>
            <p:spPr bwMode="auto">
              <a:xfrm>
                <a:off x="4612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44230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44230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3" name="Freeform 235"/>
              <p:cNvSpPr>
                <a:spLocks/>
              </p:cNvSpPr>
              <p:nvPr/>
            </p:nvSpPr>
            <p:spPr bwMode="auto">
              <a:xfrm>
                <a:off x="4577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4" name="Freeform 236"/>
              <p:cNvSpPr>
                <a:spLocks/>
              </p:cNvSpPr>
              <p:nvPr/>
            </p:nvSpPr>
            <p:spPr bwMode="auto">
              <a:xfrm>
                <a:off x="4559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5" name="Freeform 237"/>
              <p:cNvSpPr>
                <a:spLocks/>
              </p:cNvSpPr>
              <p:nvPr/>
            </p:nvSpPr>
            <p:spPr bwMode="auto">
              <a:xfrm>
                <a:off x="5252" y="245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6" name="Freeform 238"/>
              <p:cNvSpPr>
                <a:spLocks/>
              </p:cNvSpPr>
              <p:nvPr/>
            </p:nvSpPr>
            <p:spPr bwMode="auto">
              <a:xfrm>
                <a:off x="5252" y="246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7" name="Freeform 239"/>
              <p:cNvSpPr>
                <a:spLocks/>
              </p:cNvSpPr>
              <p:nvPr/>
            </p:nvSpPr>
            <p:spPr bwMode="auto">
              <a:xfrm>
                <a:off x="5252" y="2470"/>
                <a:ext cx="11" cy="4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8" name="Freeform 240"/>
              <p:cNvSpPr>
                <a:spLocks/>
              </p:cNvSpPr>
              <p:nvPr/>
            </p:nvSpPr>
            <p:spPr bwMode="auto">
              <a:xfrm>
                <a:off x="5252" y="248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19" name="Freeform 241"/>
              <p:cNvSpPr>
                <a:spLocks/>
              </p:cNvSpPr>
              <p:nvPr/>
            </p:nvSpPr>
            <p:spPr bwMode="auto">
              <a:xfrm>
                <a:off x="5252" y="2489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0" name="Freeform 242"/>
              <p:cNvSpPr>
                <a:spLocks/>
              </p:cNvSpPr>
              <p:nvPr/>
            </p:nvSpPr>
            <p:spPr bwMode="auto">
              <a:xfrm>
                <a:off x="5252" y="2498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1" name="Freeform 243"/>
              <p:cNvSpPr>
                <a:spLocks/>
              </p:cNvSpPr>
              <p:nvPr/>
            </p:nvSpPr>
            <p:spPr bwMode="auto">
              <a:xfrm>
                <a:off x="5252" y="250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2" name="Freeform 244"/>
              <p:cNvSpPr>
                <a:spLocks/>
              </p:cNvSpPr>
              <p:nvPr/>
            </p:nvSpPr>
            <p:spPr bwMode="auto">
              <a:xfrm>
                <a:off x="5252" y="2518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3" name="Freeform 245"/>
              <p:cNvSpPr>
                <a:spLocks/>
              </p:cNvSpPr>
              <p:nvPr/>
            </p:nvSpPr>
            <p:spPr bwMode="auto">
              <a:xfrm>
                <a:off x="5252" y="252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4" name="Freeform 246"/>
              <p:cNvSpPr>
                <a:spLocks/>
              </p:cNvSpPr>
              <p:nvPr/>
            </p:nvSpPr>
            <p:spPr bwMode="auto">
              <a:xfrm>
                <a:off x="5252" y="2538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5" name="Freeform 247"/>
              <p:cNvSpPr>
                <a:spLocks/>
              </p:cNvSpPr>
              <p:nvPr/>
            </p:nvSpPr>
            <p:spPr bwMode="auto">
              <a:xfrm>
                <a:off x="5252" y="2548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6" name="Freeform 248"/>
              <p:cNvSpPr>
                <a:spLocks/>
              </p:cNvSpPr>
              <p:nvPr/>
            </p:nvSpPr>
            <p:spPr bwMode="auto">
              <a:xfrm>
                <a:off x="5252" y="2557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7" name="Freeform 249"/>
              <p:cNvSpPr>
                <a:spLocks/>
              </p:cNvSpPr>
              <p:nvPr/>
            </p:nvSpPr>
            <p:spPr bwMode="auto">
              <a:xfrm>
                <a:off x="5252" y="256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8" name="Freeform 250"/>
              <p:cNvSpPr>
                <a:spLocks/>
              </p:cNvSpPr>
              <p:nvPr/>
            </p:nvSpPr>
            <p:spPr bwMode="auto">
              <a:xfrm>
                <a:off x="5252" y="257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29" name="Freeform 251"/>
              <p:cNvSpPr>
                <a:spLocks/>
              </p:cNvSpPr>
              <p:nvPr/>
            </p:nvSpPr>
            <p:spPr bwMode="auto">
              <a:xfrm>
                <a:off x="5252" y="2586"/>
                <a:ext cx="11" cy="6"/>
              </a:xfrm>
              <a:custGeom>
                <a:avLst/>
                <a:gdLst>
                  <a:gd name="T0" fmla="*/ 138869 w 8"/>
                  <a:gd name="T1" fmla="*/ 3 h 7"/>
                  <a:gd name="T2" fmla="*/ 138869 w 8"/>
                  <a:gd name="T3" fmla="*/ 2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2 h 7"/>
                  <a:gd name="T18" fmla="*/ 0 w 8"/>
                  <a:gd name="T19" fmla="*/ 3 h 7"/>
                  <a:gd name="T20" fmla="*/ 1 w 8"/>
                  <a:gd name="T21" fmla="*/ 3 h 7"/>
                  <a:gd name="T22" fmla="*/ 44230 w 8"/>
                  <a:gd name="T23" fmla="*/ 3 h 7"/>
                  <a:gd name="T24" fmla="*/ 60816 w 8"/>
                  <a:gd name="T25" fmla="*/ 3 h 7"/>
                  <a:gd name="T26" fmla="*/ 100996 w 8"/>
                  <a:gd name="T27" fmla="*/ 3 h 7"/>
                  <a:gd name="T28" fmla="*/ 114980 w 8"/>
                  <a:gd name="T29" fmla="*/ 3 h 7"/>
                  <a:gd name="T30" fmla="*/ 138869 w 8"/>
                  <a:gd name="T31" fmla="*/ 3 h 7"/>
                  <a:gd name="T32" fmla="*/ 138869 w 8"/>
                  <a:gd name="T33" fmla="*/ 3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0" name="Freeform 252"/>
              <p:cNvSpPr>
                <a:spLocks/>
              </p:cNvSpPr>
              <p:nvPr/>
            </p:nvSpPr>
            <p:spPr bwMode="auto">
              <a:xfrm>
                <a:off x="5252" y="259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1" name="Freeform 253"/>
              <p:cNvSpPr>
                <a:spLocks/>
              </p:cNvSpPr>
              <p:nvPr/>
            </p:nvSpPr>
            <p:spPr bwMode="auto">
              <a:xfrm>
                <a:off x="5252" y="2605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2" name="Freeform 254"/>
              <p:cNvSpPr>
                <a:spLocks/>
              </p:cNvSpPr>
              <p:nvPr/>
            </p:nvSpPr>
            <p:spPr bwMode="auto">
              <a:xfrm>
                <a:off x="5252" y="261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3" name="Freeform 255"/>
              <p:cNvSpPr>
                <a:spLocks/>
              </p:cNvSpPr>
              <p:nvPr/>
            </p:nvSpPr>
            <p:spPr bwMode="auto">
              <a:xfrm>
                <a:off x="5252" y="2625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4" name="Freeform 256"/>
              <p:cNvSpPr>
                <a:spLocks/>
              </p:cNvSpPr>
              <p:nvPr/>
            </p:nvSpPr>
            <p:spPr bwMode="auto">
              <a:xfrm>
                <a:off x="5252" y="2635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5" name="Freeform 257"/>
              <p:cNvSpPr>
                <a:spLocks/>
              </p:cNvSpPr>
              <p:nvPr/>
            </p:nvSpPr>
            <p:spPr bwMode="auto">
              <a:xfrm>
                <a:off x="5252" y="264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6" name="Freeform 258"/>
              <p:cNvSpPr>
                <a:spLocks/>
              </p:cNvSpPr>
              <p:nvPr/>
            </p:nvSpPr>
            <p:spPr bwMode="auto">
              <a:xfrm>
                <a:off x="5252" y="265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7" name="Freeform 259"/>
              <p:cNvSpPr>
                <a:spLocks/>
              </p:cNvSpPr>
              <p:nvPr/>
            </p:nvSpPr>
            <p:spPr bwMode="auto">
              <a:xfrm>
                <a:off x="5252" y="266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8" name="Freeform 260"/>
              <p:cNvSpPr>
                <a:spLocks/>
              </p:cNvSpPr>
              <p:nvPr/>
            </p:nvSpPr>
            <p:spPr bwMode="auto">
              <a:xfrm>
                <a:off x="5252" y="2673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39" name="Freeform 261"/>
              <p:cNvSpPr>
                <a:spLocks/>
              </p:cNvSpPr>
              <p:nvPr/>
            </p:nvSpPr>
            <p:spPr bwMode="auto">
              <a:xfrm>
                <a:off x="5252" y="2684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0" name="Freeform 262"/>
              <p:cNvSpPr>
                <a:spLocks/>
              </p:cNvSpPr>
              <p:nvPr/>
            </p:nvSpPr>
            <p:spPr bwMode="auto">
              <a:xfrm>
                <a:off x="5252" y="269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1" name="Freeform 263"/>
              <p:cNvSpPr>
                <a:spLocks/>
              </p:cNvSpPr>
              <p:nvPr/>
            </p:nvSpPr>
            <p:spPr bwMode="auto">
              <a:xfrm>
                <a:off x="5252" y="270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2" name="Freeform 264"/>
              <p:cNvSpPr>
                <a:spLocks/>
              </p:cNvSpPr>
              <p:nvPr/>
            </p:nvSpPr>
            <p:spPr bwMode="auto">
              <a:xfrm>
                <a:off x="5252" y="271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3" name="Freeform 265"/>
              <p:cNvSpPr>
                <a:spLocks/>
              </p:cNvSpPr>
              <p:nvPr/>
            </p:nvSpPr>
            <p:spPr bwMode="auto">
              <a:xfrm>
                <a:off x="5252" y="2723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4" name="Freeform 266"/>
              <p:cNvSpPr>
                <a:spLocks/>
              </p:cNvSpPr>
              <p:nvPr/>
            </p:nvSpPr>
            <p:spPr bwMode="auto">
              <a:xfrm>
                <a:off x="5252" y="2732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5" name="Freeform 267"/>
              <p:cNvSpPr>
                <a:spLocks/>
              </p:cNvSpPr>
              <p:nvPr/>
            </p:nvSpPr>
            <p:spPr bwMode="auto">
              <a:xfrm>
                <a:off x="5252" y="274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6" name="Freeform 268"/>
              <p:cNvSpPr>
                <a:spLocks/>
              </p:cNvSpPr>
              <p:nvPr/>
            </p:nvSpPr>
            <p:spPr bwMode="auto">
              <a:xfrm>
                <a:off x="5252" y="275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7" name="Freeform 269"/>
              <p:cNvSpPr>
                <a:spLocks/>
              </p:cNvSpPr>
              <p:nvPr/>
            </p:nvSpPr>
            <p:spPr bwMode="auto">
              <a:xfrm>
                <a:off x="5252" y="276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8" name="Freeform 270"/>
              <p:cNvSpPr>
                <a:spLocks/>
              </p:cNvSpPr>
              <p:nvPr/>
            </p:nvSpPr>
            <p:spPr bwMode="auto">
              <a:xfrm>
                <a:off x="5252" y="2771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49" name="Freeform 271"/>
              <p:cNvSpPr>
                <a:spLocks/>
              </p:cNvSpPr>
              <p:nvPr/>
            </p:nvSpPr>
            <p:spPr bwMode="auto">
              <a:xfrm>
                <a:off x="5252" y="278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0" name="Freeform 272"/>
              <p:cNvSpPr>
                <a:spLocks/>
              </p:cNvSpPr>
              <p:nvPr/>
            </p:nvSpPr>
            <p:spPr bwMode="auto">
              <a:xfrm>
                <a:off x="5252" y="2791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1" name="Freeform 273"/>
              <p:cNvSpPr>
                <a:spLocks/>
              </p:cNvSpPr>
              <p:nvPr/>
            </p:nvSpPr>
            <p:spPr bwMode="auto">
              <a:xfrm>
                <a:off x="5252" y="2800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2" name="Freeform 274"/>
              <p:cNvSpPr>
                <a:spLocks/>
              </p:cNvSpPr>
              <p:nvPr/>
            </p:nvSpPr>
            <p:spPr bwMode="auto">
              <a:xfrm>
                <a:off x="5252" y="2810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3" name="Freeform 275"/>
              <p:cNvSpPr>
                <a:spLocks/>
              </p:cNvSpPr>
              <p:nvPr/>
            </p:nvSpPr>
            <p:spPr bwMode="auto">
              <a:xfrm>
                <a:off x="5252" y="281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4" name="Freeform 276"/>
              <p:cNvSpPr>
                <a:spLocks/>
              </p:cNvSpPr>
              <p:nvPr/>
            </p:nvSpPr>
            <p:spPr bwMode="auto">
              <a:xfrm>
                <a:off x="5252" y="2830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5" name="Freeform 277"/>
              <p:cNvSpPr>
                <a:spLocks/>
              </p:cNvSpPr>
              <p:nvPr/>
            </p:nvSpPr>
            <p:spPr bwMode="auto">
              <a:xfrm>
                <a:off x="5252" y="2839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6" name="Freeform 278"/>
              <p:cNvSpPr>
                <a:spLocks/>
              </p:cNvSpPr>
              <p:nvPr/>
            </p:nvSpPr>
            <p:spPr bwMode="auto">
              <a:xfrm>
                <a:off x="5252" y="2848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7" name="Freeform 279"/>
              <p:cNvSpPr>
                <a:spLocks/>
              </p:cNvSpPr>
              <p:nvPr/>
            </p:nvSpPr>
            <p:spPr bwMode="auto">
              <a:xfrm>
                <a:off x="5252" y="2859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8" name="Freeform 280"/>
              <p:cNvSpPr>
                <a:spLocks/>
              </p:cNvSpPr>
              <p:nvPr/>
            </p:nvSpPr>
            <p:spPr bwMode="auto">
              <a:xfrm>
                <a:off x="5252" y="2868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59" name="Freeform 281"/>
              <p:cNvSpPr>
                <a:spLocks/>
              </p:cNvSpPr>
              <p:nvPr/>
            </p:nvSpPr>
            <p:spPr bwMode="auto">
              <a:xfrm>
                <a:off x="5252" y="2878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0" name="Freeform 282"/>
              <p:cNvSpPr>
                <a:spLocks/>
              </p:cNvSpPr>
              <p:nvPr/>
            </p:nvSpPr>
            <p:spPr bwMode="auto">
              <a:xfrm>
                <a:off x="5252" y="288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1" name="Freeform 283"/>
              <p:cNvSpPr>
                <a:spLocks/>
              </p:cNvSpPr>
              <p:nvPr/>
            </p:nvSpPr>
            <p:spPr bwMode="auto">
              <a:xfrm>
                <a:off x="5252" y="289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2" name="Freeform 284"/>
              <p:cNvSpPr>
                <a:spLocks/>
              </p:cNvSpPr>
              <p:nvPr/>
            </p:nvSpPr>
            <p:spPr bwMode="auto">
              <a:xfrm>
                <a:off x="5252" y="2907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3" name="Freeform 285"/>
              <p:cNvSpPr>
                <a:spLocks/>
              </p:cNvSpPr>
              <p:nvPr/>
            </p:nvSpPr>
            <p:spPr bwMode="auto">
              <a:xfrm>
                <a:off x="5252" y="2916"/>
                <a:ext cx="11" cy="7"/>
              </a:xfrm>
              <a:custGeom>
                <a:avLst/>
                <a:gdLst>
                  <a:gd name="T0" fmla="*/ 138869 w 8"/>
                  <a:gd name="T1" fmla="*/ 4 h 8"/>
                  <a:gd name="T2" fmla="*/ 138869 w 8"/>
                  <a:gd name="T3" fmla="*/ 3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3 h 8"/>
                  <a:gd name="T18" fmla="*/ 0 w 8"/>
                  <a:gd name="T19" fmla="*/ 4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4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4" name="Freeform 286"/>
              <p:cNvSpPr>
                <a:spLocks/>
              </p:cNvSpPr>
              <p:nvPr/>
            </p:nvSpPr>
            <p:spPr bwMode="auto">
              <a:xfrm>
                <a:off x="5252" y="2927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5" name="Freeform 287"/>
              <p:cNvSpPr>
                <a:spLocks/>
              </p:cNvSpPr>
              <p:nvPr/>
            </p:nvSpPr>
            <p:spPr bwMode="auto">
              <a:xfrm>
                <a:off x="5252" y="293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6" name="Freeform 288"/>
              <p:cNvSpPr>
                <a:spLocks/>
              </p:cNvSpPr>
              <p:nvPr/>
            </p:nvSpPr>
            <p:spPr bwMode="auto">
              <a:xfrm>
                <a:off x="5252" y="294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7" name="Freeform 289"/>
              <p:cNvSpPr>
                <a:spLocks/>
              </p:cNvSpPr>
              <p:nvPr/>
            </p:nvSpPr>
            <p:spPr bwMode="auto">
              <a:xfrm>
                <a:off x="5252" y="2956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8" name="Freeform 290"/>
              <p:cNvSpPr>
                <a:spLocks/>
              </p:cNvSpPr>
              <p:nvPr/>
            </p:nvSpPr>
            <p:spPr bwMode="auto">
              <a:xfrm>
                <a:off x="5252" y="2966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69" name="Freeform 291"/>
              <p:cNvSpPr>
                <a:spLocks/>
              </p:cNvSpPr>
              <p:nvPr/>
            </p:nvSpPr>
            <p:spPr bwMode="auto">
              <a:xfrm>
                <a:off x="5252" y="2975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0" name="Freeform 292"/>
              <p:cNvSpPr>
                <a:spLocks/>
              </p:cNvSpPr>
              <p:nvPr/>
            </p:nvSpPr>
            <p:spPr bwMode="auto">
              <a:xfrm>
                <a:off x="5252" y="2985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1" name="Freeform 293"/>
              <p:cNvSpPr>
                <a:spLocks/>
              </p:cNvSpPr>
              <p:nvPr/>
            </p:nvSpPr>
            <p:spPr bwMode="auto">
              <a:xfrm>
                <a:off x="5252" y="2994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2" name="Freeform 294"/>
              <p:cNvSpPr>
                <a:spLocks/>
              </p:cNvSpPr>
              <p:nvPr/>
            </p:nvSpPr>
            <p:spPr bwMode="auto">
              <a:xfrm>
                <a:off x="5252" y="3005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3" name="Freeform 295"/>
              <p:cNvSpPr>
                <a:spLocks/>
              </p:cNvSpPr>
              <p:nvPr/>
            </p:nvSpPr>
            <p:spPr bwMode="auto">
              <a:xfrm>
                <a:off x="5252" y="301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4" name="Freeform 296"/>
              <p:cNvSpPr>
                <a:spLocks/>
              </p:cNvSpPr>
              <p:nvPr/>
            </p:nvSpPr>
            <p:spPr bwMode="auto">
              <a:xfrm>
                <a:off x="5252" y="3024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5" name="Freeform 297"/>
              <p:cNvSpPr>
                <a:spLocks/>
              </p:cNvSpPr>
              <p:nvPr/>
            </p:nvSpPr>
            <p:spPr bwMode="auto">
              <a:xfrm>
                <a:off x="5252" y="3034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6" name="Freeform 298"/>
              <p:cNvSpPr>
                <a:spLocks/>
              </p:cNvSpPr>
              <p:nvPr/>
            </p:nvSpPr>
            <p:spPr bwMode="auto">
              <a:xfrm>
                <a:off x="5252" y="304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2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2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7" name="Freeform 299"/>
              <p:cNvSpPr>
                <a:spLocks/>
              </p:cNvSpPr>
              <p:nvPr/>
            </p:nvSpPr>
            <p:spPr bwMode="auto">
              <a:xfrm>
                <a:off x="5252" y="3053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8" name="Freeform 300"/>
              <p:cNvSpPr>
                <a:spLocks/>
              </p:cNvSpPr>
              <p:nvPr/>
            </p:nvSpPr>
            <p:spPr bwMode="auto">
              <a:xfrm>
                <a:off x="5252" y="306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79" name="Freeform 301"/>
              <p:cNvSpPr>
                <a:spLocks/>
              </p:cNvSpPr>
              <p:nvPr/>
            </p:nvSpPr>
            <p:spPr bwMode="auto">
              <a:xfrm>
                <a:off x="5252" y="3073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0" name="Freeform 302"/>
              <p:cNvSpPr>
                <a:spLocks/>
              </p:cNvSpPr>
              <p:nvPr/>
            </p:nvSpPr>
            <p:spPr bwMode="auto">
              <a:xfrm>
                <a:off x="5252" y="3082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1" name="Freeform 303"/>
              <p:cNvSpPr>
                <a:spLocks/>
              </p:cNvSpPr>
              <p:nvPr/>
            </p:nvSpPr>
            <p:spPr bwMode="auto">
              <a:xfrm>
                <a:off x="5252" y="3093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2" name="Freeform 304"/>
              <p:cNvSpPr>
                <a:spLocks/>
              </p:cNvSpPr>
              <p:nvPr/>
            </p:nvSpPr>
            <p:spPr bwMode="auto">
              <a:xfrm>
                <a:off x="5252" y="3102"/>
                <a:ext cx="11" cy="5"/>
              </a:xfrm>
              <a:custGeom>
                <a:avLst/>
                <a:gdLst>
                  <a:gd name="T0" fmla="*/ 138869 w 8"/>
                  <a:gd name="T1" fmla="*/ 1 h 8"/>
                  <a:gd name="T2" fmla="*/ 138869 w 8"/>
                  <a:gd name="T3" fmla="*/ 1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1 h 8"/>
                  <a:gd name="T18" fmla="*/ 0 w 8"/>
                  <a:gd name="T19" fmla="*/ 1 h 8"/>
                  <a:gd name="T20" fmla="*/ 1 w 8"/>
                  <a:gd name="T21" fmla="*/ 1 h 8"/>
                  <a:gd name="T22" fmla="*/ 44230 w 8"/>
                  <a:gd name="T23" fmla="*/ 1 h 8"/>
                  <a:gd name="T24" fmla="*/ 60816 w 8"/>
                  <a:gd name="T25" fmla="*/ 1 h 8"/>
                  <a:gd name="T26" fmla="*/ 100996 w 8"/>
                  <a:gd name="T27" fmla="*/ 1 h 8"/>
                  <a:gd name="T28" fmla="*/ 114980 w 8"/>
                  <a:gd name="T29" fmla="*/ 1 h 8"/>
                  <a:gd name="T30" fmla="*/ 138869 w 8"/>
                  <a:gd name="T31" fmla="*/ 1 h 8"/>
                  <a:gd name="T32" fmla="*/ 138869 w 8"/>
                  <a:gd name="T33" fmla="*/ 1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3" name="Freeform 305"/>
              <p:cNvSpPr>
                <a:spLocks/>
              </p:cNvSpPr>
              <p:nvPr/>
            </p:nvSpPr>
            <p:spPr bwMode="auto">
              <a:xfrm>
                <a:off x="5252" y="3111"/>
                <a:ext cx="11" cy="6"/>
              </a:xfrm>
              <a:custGeom>
                <a:avLst/>
                <a:gdLst>
                  <a:gd name="T0" fmla="*/ 138869 w 8"/>
                  <a:gd name="T1" fmla="*/ 2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2 h 8"/>
                  <a:gd name="T20" fmla="*/ 1 w 8"/>
                  <a:gd name="T21" fmla="*/ 2 h 8"/>
                  <a:gd name="T22" fmla="*/ 44230 w 8"/>
                  <a:gd name="T23" fmla="*/ 2 h 8"/>
                  <a:gd name="T24" fmla="*/ 60816 w 8"/>
                  <a:gd name="T25" fmla="*/ 2 h 8"/>
                  <a:gd name="T26" fmla="*/ 100996 w 8"/>
                  <a:gd name="T27" fmla="*/ 2 h 8"/>
                  <a:gd name="T28" fmla="*/ 114980 w 8"/>
                  <a:gd name="T29" fmla="*/ 2 h 8"/>
                  <a:gd name="T30" fmla="*/ 138869 w 8"/>
                  <a:gd name="T31" fmla="*/ 2 h 8"/>
                  <a:gd name="T32" fmla="*/ 138869 w 8"/>
                  <a:gd name="T33" fmla="*/ 2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4"/>
                    </a:moveTo>
                    <a:lnTo>
                      <a:pt x="7" y="3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4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4" name="Freeform 306"/>
              <p:cNvSpPr>
                <a:spLocks/>
              </p:cNvSpPr>
              <p:nvPr/>
            </p:nvSpPr>
            <p:spPr bwMode="auto">
              <a:xfrm>
                <a:off x="5252" y="3121"/>
                <a:ext cx="11" cy="5"/>
              </a:xfrm>
              <a:custGeom>
                <a:avLst/>
                <a:gdLst>
                  <a:gd name="T0" fmla="*/ 138869 w 8"/>
                  <a:gd name="T1" fmla="*/ 1 h 7"/>
                  <a:gd name="T2" fmla="*/ 138869 w 8"/>
                  <a:gd name="T3" fmla="*/ 1 h 7"/>
                  <a:gd name="T4" fmla="*/ 138869 w 8"/>
                  <a:gd name="T5" fmla="*/ 1 h 7"/>
                  <a:gd name="T6" fmla="*/ 114980 w 8"/>
                  <a:gd name="T7" fmla="*/ 0 h 7"/>
                  <a:gd name="T8" fmla="*/ 100996 w 8"/>
                  <a:gd name="T9" fmla="*/ 0 h 7"/>
                  <a:gd name="T10" fmla="*/ 60816 w 8"/>
                  <a:gd name="T11" fmla="*/ 0 h 7"/>
                  <a:gd name="T12" fmla="*/ 44230 w 8"/>
                  <a:gd name="T13" fmla="*/ 0 h 7"/>
                  <a:gd name="T14" fmla="*/ 1 w 8"/>
                  <a:gd name="T15" fmla="*/ 1 h 7"/>
                  <a:gd name="T16" fmla="*/ 0 w 8"/>
                  <a:gd name="T17" fmla="*/ 1 h 7"/>
                  <a:gd name="T18" fmla="*/ 0 w 8"/>
                  <a:gd name="T19" fmla="*/ 1 h 7"/>
                  <a:gd name="T20" fmla="*/ 1 w 8"/>
                  <a:gd name="T21" fmla="*/ 1 h 7"/>
                  <a:gd name="T22" fmla="*/ 44230 w 8"/>
                  <a:gd name="T23" fmla="*/ 1 h 7"/>
                  <a:gd name="T24" fmla="*/ 60816 w 8"/>
                  <a:gd name="T25" fmla="*/ 1 h 7"/>
                  <a:gd name="T26" fmla="*/ 100996 w 8"/>
                  <a:gd name="T27" fmla="*/ 1 h 7"/>
                  <a:gd name="T28" fmla="*/ 114980 w 8"/>
                  <a:gd name="T29" fmla="*/ 1 h 7"/>
                  <a:gd name="T30" fmla="*/ 138869 w 8"/>
                  <a:gd name="T31" fmla="*/ 1 h 7"/>
                  <a:gd name="T32" fmla="*/ 138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5"/>
                    </a:lnTo>
                    <a:lnTo>
                      <a:pt x="3" y="6"/>
                    </a:lnTo>
                    <a:lnTo>
                      <a:pt x="5" y="5"/>
                    </a:lnTo>
                    <a:lnTo>
                      <a:pt x="6" y="4"/>
                    </a:lnTo>
                    <a:lnTo>
                      <a:pt x="7" y="4"/>
                    </a:lnTo>
                    <a:lnTo>
                      <a:pt x="7" y="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5" name="Freeform 307"/>
              <p:cNvSpPr>
                <a:spLocks/>
              </p:cNvSpPr>
              <p:nvPr/>
            </p:nvSpPr>
            <p:spPr bwMode="auto">
              <a:xfrm>
                <a:off x="5252" y="3130"/>
                <a:ext cx="11" cy="7"/>
              </a:xfrm>
              <a:custGeom>
                <a:avLst/>
                <a:gdLst>
                  <a:gd name="T0" fmla="*/ 138869 w 8"/>
                  <a:gd name="T1" fmla="*/ 3 h 8"/>
                  <a:gd name="T2" fmla="*/ 138869 w 8"/>
                  <a:gd name="T3" fmla="*/ 2 h 8"/>
                  <a:gd name="T4" fmla="*/ 138869 w 8"/>
                  <a:gd name="T5" fmla="*/ 1 h 8"/>
                  <a:gd name="T6" fmla="*/ 114980 w 8"/>
                  <a:gd name="T7" fmla="*/ 0 h 8"/>
                  <a:gd name="T8" fmla="*/ 100996 w 8"/>
                  <a:gd name="T9" fmla="*/ 0 h 8"/>
                  <a:gd name="T10" fmla="*/ 60816 w 8"/>
                  <a:gd name="T11" fmla="*/ 0 h 8"/>
                  <a:gd name="T12" fmla="*/ 44230 w 8"/>
                  <a:gd name="T13" fmla="*/ 0 h 8"/>
                  <a:gd name="T14" fmla="*/ 1 w 8"/>
                  <a:gd name="T15" fmla="*/ 1 h 8"/>
                  <a:gd name="T16" fmla="*/ 0 w 8"/>
                  <a:gd name="T17" fmla="*/ 2 h 8"/>
                  <a:gd name="T18" fmla="*/ 0 w 8"/>
                  <a:gd name="T19" fmla="*/ 3 h 8"/>
                  <a:gd name="T20" fmla="*/ 1 w 8"/>
                  <a:gd name="T21" fmla="*/ 4 h 8"/>
                  <a:gd name="T22" fmla="*/ 44230 w 8"/>
                  <a:gd name="T23" fmla="*/ 4 h 8"/>
                  <a:gd name="T24" fmla="*/ 60816 w 8"/>
                  <a:gd name="T25" fmla="*/ 4 h 8"/>
                  <a:gd name="T26" fmla="*/ 100996 w 8"/>
                  <a:gd name="T27" fmla="*/ 4 h 8"/>
                  <a:gd name="T28" fmla="*/ 114980 w 8"/>
                  <a:gd name="T29" fmla="*/ 4 h 8"/>
                  <a:gd name="T30" fmla="*/ 138869 w 8"/>
                  <a:gd name="T31" fmla="*/ 4 h 8"/>
                  <a:gd name="T32" fmla="*/ 138869 w 8"/>
                  <a:gd name="T33" fmla="*/ 3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7" y="3"/>
                    </a:moveTo>
                    <a:lnTo>
                      <a:pt x="7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5" y="6"/>
                    </a:lnTo>
                    <a:lnTo>
                      <a:pt x="6" y="5"/>
                    </a:lnTo>
                    <a:lnTo>
                      <a:pt x="7" y="5"/>
                    </a:lnTo>
                    <a:lnTo>
                      <a:pt x="7" y="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6186" name="Freeform 308"/>
              <p:cNvSpPr>
                <a:spLocks/>
              </p:cNvSpPr>
              <p:nvPr/>
            </p:nvSpPr>
            <p:spPr bwMode="auto">
              <a:xfrm>
                <a:off x="5224" y="3135"/>
                <a:ext cx="66" cy="36"/>
              </a:xfrm>
              <a:custGeom>
                <a:avLst/>
                <a:gdLst>
                  <a:gd name="T0" fmla="*/ 0 w 49"/>
                  <a:gd name="T1" fmla="*/ 0 h 48"/>
                  <a:gd name="T2" fmla="*/ 241641 w 49"/>
                  <a:gd name="T3" fmla="*/ 2 h 48"/>
                  <a:gd name="T4" fmla="*/ 498386 w 49"/>
                  <a:gd name="T5" fmla="*/ 0 h 48"/>
                  <a:gd name="T6" fmla="*/ 0 w 49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48"/>
                  <a:gd name="T14" fmla="*/ 49 w 49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48">
                    <a:moveTo>
                      <a:pt x="0" y="0"/>
                    </a:moveTo>
                    <a:lnTo>
                      <a:pt x="24" y="47"/>
                    </a:lnTo>
                    <a:lnTo>
                      <a:pt x="48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25608" name="Group 309"/>
            <p:cNvGrpSpPr>
              <a:grpSpLocks/>
            </p:cNvGrpSpPr>
            <p:nvPr/>
          </p:nvGrpSpPr>
          <p:grpSpPr bwMode="auto">
            <a:xfrm>
              <a:off x="599" y="137"/>
              <a:ext cx="4538" cy="489"/>
              <a:chOff x="599" y="137"/>
              <a:chExt cx="4538" cy="489"/>
            </a:xfrm>
          </p:grpSpPr>
          <p:sp>
            <p:nvSpPr>
              <p:cNvPr id="25835" name="Rectangle 310"/>
              <p:cNvSpPr>
                <a:spLocks noChangeArrowheads="1"/>
              </p:cNvSpPr>
              <p:nvPr/>
            </p:nvSpPr>
            <p:spPr bwMode="auto">
              <a:xfrm>
                <a:off x="665" y="137"/>
                <a:ext cx="4421" cy="222"/>
              </a:xfrm>
              <a:prstGeom prst="rect">
                <a:avLst/>
              </a:prstGeom>
              <a:solidFill>
                <a:srgbClr val="FFFF99"/>
              </a:solidFill>
              <a:ln w="47625" cmpd="thickThin">
                <a:solidFill>
                  <a:srgbClr val="00CC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36" name="Rectangle 311"/>
              <p:cNvSpPr>
                <a:spLocks noChangeArrowheads="1"/>
              </p:cNvSpPr>
              <p:nvPr/>
            </p:nvSpPr>
            <p:spPr bwMode="auto">
              <a:xfrm>
                <a:off x="776" y="181"/>
                <a:ext cx="731" cy="13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37" name="Rectangle 312"/>
              <p:cNvSpPr>
                <a:spLocks noChangeArrowheads="1"/>
              </p:cNvSpPr>
              <p:nvPr/>
            </p:nvSpPr>
            <p:spPr bwMode="auto">
              <a:xfrm>
                <a:off x="599" y="176"/>
                <a:ext cx="839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38" name="Rectangle 313"/>
              <p:cNvSpPr>
                <a:spLocks noChangeArrowheads="1"/>
              </p:cNvSpPr>
              <p:nvPr/>
            </p:nvSpPr>
            <p:spPr bwMode="auto">
              <a:xfrm>
                <a:off x="794" y="192"/>
                <a:ext cx="701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9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Personnel Improvement</a:t>
                </a:r>
              </a:p>
            </p:txBody>
          </p:sp>
          <p:sp>
            <p:nvSpPr>
              <p:cNvPr id="25839" name="Rectangle 314"/>
              <p:cNvSpPr>
                <a:spLocks noChangeArrowheads="1"/>
              </p:cNvSpPr>
              <p:nvPr/>
            </p:nvSpPr>
            <p:spPr bwMode="auto">
              <a:xfrm>
                <a:off x="4211" y="181"/>
                <a:ext cx="842" cy="13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0" name="Rectangle 315"/>
              <p:cNvSpPr>
                <a:spLocks noChangeArrowheads="1"/>
              </p:cNvSpPr>
              <p:nvPr/>
            </p:nvSpPr>
            <p:spPr bwMode="auto">
              <a:xfrm>
                <a:off x="1584" y="181"/>
                <a:ext cx="720" cy="13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1" name="Rectangle 316"/>
              <p:cNvSpPr>
                <a:spLocks noChangeArrowheads="1"/>
              </p:cNvSpPr>
              <p:nvPr/>
            </p:nvSpPr>
            <p:spPr bwMode="auto">
              <a:xfrm>
                <a:off x="1521" y="176"/>
                <a:ext cx="838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2" name="Rectangle 317"/>
              <p:cNvSpPr>
                <a:spLocks noChangeArrowheads="1"/>
              </p:cNvSpPr>
              <p:nvPr/>
            </p:nvSpPr>
            <p:spPr bwMode="auto">
              <a:xfrm>
                <a:off x="3496" y="181"/>
                <a:ext cx="640" cy="131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3" name="Rectangle 318"/>
              <p:cNvSpPr>
                <a:spLocks noChangeArrowheads="1"/>
              </p:cNvSpPr>
              <p:nvPr/>
            </p:nvSpPr>
            <p:spPr bwMode="auto">
              <a:xfrm>
                <a:off x="3394" y="176"/>
                <a:ext cx="837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4" name="Line 319"/>
              <p:cNvSpPr>
                <a:spLocks noChangeShapeType="1"/>
              </p:cNvSpPr>
              <p:nvPr/>
            </p:nvSpPr>
            <p:spPr bwMode="auto">
              <a:xfrm>
                <a:off x="1090" y="181"/>
                <a:ext cx="2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5" name="Freeform 320"/>
              <p:cNvSpPr>
                <a:spLocks/>
              </p:cNvSpPr>
              <p:nvPr/>
            </p:nvSpPr>
            <p:spPr bwMode="auto">
              <a:xfrm>
                <a:off x="1115" y="164"/>
                <a:ext cx="64" cy="36"/>
              </a:xfrm>
              <a:custGeom>
                <a:avLst/>
                <a:gdLst>
                  <a:gd name="T0" fmla="*/ 0 w 48"/>
                  <a:gd name="T1" fmla="*/ 1 h 49"/>
                  <a:gd name="T2" fmla="*/ 351931 w 48"/>
                  <a:gd name="T3" fmla="*/ 1 h 49"/>
                  <a:gd name="T4" fmla="*/ 0 w 48"/>
                  <a:gd name="T5" fmla="*/ 0 h 49"/>
                  <a:gd name="T6" fmla="*/ 0 w 48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46" name="Line 321"/>
              <p:cNvSpPr>
                <a:spLocks noChangeShapeType="1"/>
              </p:cNvSpPr>
              <p:nvPr/>
            </p:nvSpPr>
            <p:spPr bwMode="auto">
              <a:xfrm flipH="1">
                <a:off x="880" y="313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7" name="Freeform 322"/>
              <p:cNvSpPr>
                <a:spLocks/>
              </p:cNvSpPr>
              <p:nvPr/>
            </p:nvSpPr>
            <p:spPr bwMode="auto">
              <a:xfrm>
                <a:off x="818" y="296"/>
                <a:ext cx="65" cy="36"/>
              </a:xfrm>
              <a:custGeom>
                <a:avLst/>
                <a:gdLst>
                  <a:gd name="T0" fmla="*/ 575541 w 48"/>
                  <a:gd name="T1" fmla="*/ 0 h 49"/>
                  <a:gd name="T2" fmla="*/ 0 w 48"/>
                  <a:gd name="T3" fmla="*/ 1 h 49"/>
                  <a:gd name="T4" fmla="*/ 575541 w 48"/>
                  <a:gd name="T5" fmla="*/ 1 h 49"/>
                  <a:gd name="T6" fmla="*/ 575541 w 48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47" y="0"/>
                    </a:moveTo>
                    <a:lnTo>
                      <a:pt x="0" y="24"/>
                    </a:lnTo>
                    <a:lnTo>
                      <a:pt x="47" y="48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48" name="Line 323"/>
              <p:cNvSpPr>
                <a:spLocks noChangeShapeType="1"/>
              </p:cNvSpPr>
              <p:nvPr/>
            </p:nvSpPr>
            <p:spPr bwMode="auto">
              <a:xfrm>
                <a:off x="2072" y="181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49" name="Freeform 324"/>
              <p:cNvSpPr>
                <a:spLocks/>
              </p:cNvSpPr>
              <p:nvPr/>
            </p:nvSpPr>
            <p:spPr bwMode="auto">
              <a:xfrm>
                <a:off x="2099" y="164"/>
                <a:ext cx="64" cy="36"/>
              </a:xfrm>
              <a:custGeom>
                <a:avLst/>
                <a:gdLst>
                  <a:gd name="T0" fmla="*/ 0 w 48"/>
                  <a:gd name="T1" fmla="*/ 1 h 49"/>
                  <a:gd name="T2" fmla="*/ 351931 w 48"/>
                  <a:gd name="T3" fmla="*/ 1 h 49"/>
                  <a:gd name="T4" fmla="*/ 0 w 48"/>
                  <a:gd name="T5" fmla="*/ 0 h 49"/>
                  <a:gd name="T6" fmla="*/ 0 w 48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50" name="Line 325"/>
              <p:cNvSpPr>
                <a:spLocks noChangeShapeType="1"/>
              </p:cNvSpPr>
              <p:nvPr/>
            </p:nvSpPr>
            <p:spPr bwMode="auto">
              <a:xfrm flipH="1">
                <a:off x="1865" y="313"/>
                <a:ext cx="2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51" name="Freeform 326"/>
              <p:cNvSpPr>
                <a:spLocks/>
              </p:cNvSpPr>
              <p:nvPr/>
            </p:nvSpPr>
            <p:spPr bwMode="auto">
              <a:xfrm>
                <a:off x="1803" y="296"/>
                <a:ext cx="64" cy="36"/>
              </a:xfrm>
              <a:custGeom>
                <a:avLst/>
                <a:gdLst>
                  <a:gd name="T0" fmla="*/ 351931 w 48"/>
                  <a:gd name="T1" fmla="*/ 0 h 49"/>
                  <a:gd name="T2" fmla="*/ 0 w 48"/>
                  <a:gd name="T3" fmla="*/ 1 h 49"/>
                  <a:gd name="T4" fmla="*/ 351931 w 48"/>
                  <a:gd name="T5" fmla="*/ 1 h 49"/>
                  <a:gd name="T6" fmla="*/ 351931 w 48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47" y="0"/>
                    </a:moveTo>
                    <a:lnTo>
                      <a:pt x="0" y="24"/>
                    </a:lnTo>
                    <a:lnTo>
                      <a:pt x="47" y="48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52" name="Line 327"/>
              <p:cNvSpPr>
                <a:spLocks noChangeShapeType="1"/>
              </p:cNvSpPr>
              <p:nvPr/>
            </p:nvSpPr>
            <p:spPr bwMode="auto">
              <a:xfrm>
                <a:off x="2967" y="181"/>
                <a:ext cx="30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53" name="Freeform 328"/>
              <p:cNvSpPr>
                <a:spLocks/>
              </p:cNvSpPr>
              <p:nvPr/>
            </p:nvSpPr>
            <p:spPr bwMode="auto">
              <a:xfrm>
                <a:off x="2992" y="164"/>
                <a:ext cx="65" cy="36"/>
              </a:xfrm>
              <a:custGeom>
                <a:avLst/>
                <a:gdLst>
                  <a:gd name="T0" fmla="*/ 0 w 48"/>
                  <a:gd name="T1" fmla="*/ 1 h 49"/>
                  <a:gd name="T2" fmla="*/ 575541 w 48"/>
                  <a:gd name="T3" fmla="*/ 1 h 49"/>
                  <a:gd name="T4" fmla="*/ 0 w 48"/>
                  <a:gd name="T5" fmla="*/ 0 h 49"/>
                  <a:gd name="T6" fmla="*/ 0 w 48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FF3300"/>
              </a:solidFill>
              <a:ln w="28575" cap="rnd" cmpd="sng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54" name="Line 329"/>
              <p:cNvSpPr>
                <a:spLocks noChangeShapeType="1"/>
              </p:cNvSpPr>
              <p:nvPr/>
            </p:nvSpPr>
            <p:spPr bwMode="auto">
              <a:xfrm flipH="1">
                <a:off x="2759" y="313"/>
                <a:ext cx="28" cy="1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55" name="Freeform 330"/>
              <p:cNvSpPr>
                <a:spLocks/>
              </p:cNvSpPr>
              <p:nvPr/>
            </p:nvSpPr>
            <p:spPr bwMode="auto">
              <a:xfrm>
                <a:off x="2697" y="296"/>
                <a:ext cx="65" cy="36"/>
              </a:xfrm>
              <a:custGeom>
                <a:avLst/>
                <a:gdLst>
                  <a:gd name="T0" fmla="*/ 575541 w 48"/>
                  <a:gd name="T1" fmla="*/ 0 h 49"/>
                  <a:gd name="T2" fmla="*/ 0 w 48"/>
                  <a:gd name="T3" fmla="*/ 1 h 49"/>
                  <a:gd name="T4" fmla="*/ 575541 w 48"/>
                  <a:gd name="T5" fmla="*/ 1 h 49"/>
                  <a:gd name="T6" fmla="*/ 575541 w 48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47" y="0"/>
                    </a:moveTo>
                    <a:lnTo>
                      <a:pt x="0" y="24"/>
                    </a:lnTo>
                    <a:lnTo>
                      <a:pt x="47" y="48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FF3300"/>
              </a:solidFill>
              <a:ln w="28575" cap="rnd" cmpd="sng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56" name="Line 331"/>
              <p:cNvSpPr>
                <a:spLocks noChangeShapeType="1"/>
              </p:cNvSpPr>
              <p:nvPr/>
            </p:nvSpPr>
            <p:spPr bwMode="auto">
              <a:xfrm>
                <a:off x="3913" y="181"/>
                <a:ext cx="29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57" name="Freeform 332"/>
              <p:cNvSpPr>
                <a:spLocks/>
              </p:cNvSpPr>
              <p:nvPr/>
            </p:nvSpPr>
            <p:spPr bwMode="auto">
              <a:xfrm>
                <a:off x="3939" y="164"/>
                <a:ext cx="64" cy="36"/>
              </a:xfrm>
              <a:custGeom>
                <a:avLst/>
                <a:gdLst>
                  <a:gd name="T0" fmla="*/ 0 w 48"/>
                  <a:gd name="T1" fmla="*/ 1 h 49"/>
                  <a:gd name="T2" fmla="*/ 351931 w 48"/>
                  <a:gd name="T3" fmla="*/ 1 h 49"/>
                  <a:gd name="T4" fmla="*/ 0 w 48"/>
                  <a:gd name="T5" fmla="*/ 0 h 49"/>
                  <a:gd name="T6" fmla="*/ 0 w 48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58" name="Line 333"/>
              <p:cNvSpPr>
                <a:spLocks noChangeShapeType="1"/>
              </p:cNvSpPr>
              <p:nvPr/>
            </p:nvSpPr>
            <p:spPr bwMode="auto">
              <a:xfrm flipH="1">
                <a:off x="3706" y="313"/>
                <a:ext cx="27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59" name="Freeform 334"/>
              <p:cNvSpPr>
                <a:spLocks/>
              </p:cNvSpPr>
              <p:nvPr/>
            </p:nvSpPr>
            <p:spPr bwMode="auto">
              <a:xfrm>
                <a:off x="3645" y="296"/>
                <a:ext cx="63" cy="36"/>
              </a:xfrm>
              <a:custGeom>
                <a:avLst/>
                <a:gdLst>
                  <a:gd name="T0" fmla="*/ 214405 w 48"/>
                  <a:gd name="T1" fmla="*/ 0 h 49"/>
                  <a:gd name="T2" fmla="*/ 0 w 48"/>
                  <a:gd name="T3" fmla="*/ 1 h 49"/>
                  <a:gd name="T4" fmla="*/ 214405 w 48"/>
                  <a:gd name="T5" fmla="*/ 1 h 49"/>
                  <a:gd name="T6" fmla="*/ 214405 w 48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47" y="0"/>
                    </a:moveTo>
                    <a:lnTo>
                      <a:pt x="0" y="24"/>
                    </a:lnTo>
                    <a:lnTo>
                      <a:pt x="47" y="48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60" name="Line 335"/>
              <p:cNvSpPr>
                <a:spLocks noChangeShapeType="1"/>
              </p:cNvSpPr>
              <p:nvPr/>
            </p:nvSpPr>
            <p:spPr bwMode="auto">
              <a:xfrm>
                <a:off x="4846" y="181"/>
                <a:ext cx="28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61" name="Freeform 336"/>
              <p:cNvSpPr>
                <a:spLocks/>
              </p:cNvSpPr>
              <p:nvPr/>
            </p:nvSpPr>
            <p:spPr bwMode="auto">
              <a:xfrm>
                <a:off x="4871" y="164"/>
                <a:ext cx="64" cy="36"/>
              </a:xfrm>
              <a:custGeom>
                <a:avLst/>
                <a:gdLst>
                  <a:gd name="T0" fmla="*/ 0 w 48"/>
                  <a:gd name="T1" fmla="*/ 1 h 49"/>
                  <a:gd name="T2" fmla="*/ 351931 w 48"/>
                  <a:gd name="T3" fmla="*/ 1 h 49"/>
                  <a:gd name="T4" fmla="*/ 0 w 48"/>
                  <a:gd name="T5" fmla="*/ 0 h 49"/>
                  <a:gd name="T6" fmla="*/ 0 w 48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0" y="48"/>
                    </a:moveTo>
                    <a:lnTo>
                      <a:pt x="47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62" name="Line 337"/>
              <p:cNvSpPr>
                <a:spLocks noChangeShapeType="1"/>
              </p:cNvSpPr>
              <p:nvPr/>
            </p:nvSpPr>
            <p:spPr bwMode="auto">
              <a:xfrm flipH="1">
                <a:off x="4636" y="313"/>
                <a:ext cx="3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63" name="Freeform 338"/>
              <p:cNvSpPr>
                <a:spLocks/>
              </p:cNvSpPr>
              <p:nvPr/>
            </p:nvSpPr>
            <p:spPr bwMode="auto">
              <a:xfrm>
                <a:off x="4576" y="296"/>
                <a:ext cx="63" cy="36"/>
              </a:xfrm>
              <a:custGeom>
                <a:avLst/>
                <a:gdLst>
                  <a:gd name="T0" fmla="*/ 406469 w 47"/>
                  <a:gd name="T1" fmla="*/ 0 h 49"/>
                  <a:gd name="T2" fmla="*/ 0 w 47"/>
                  <a:gd name="T3" fmla="*/ 1 h 49"/>
                  <a:gd name="T4" fmla="*/ 406469 w 47"/>
                  <a:gd name="T5" fmla="*/ 1 h 49"/>
                  <a:gd name="T6" fmla="*/ 406469 w 47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49"/>
                  <a:gd name="T14" fmla="*/ 47 w 47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49">
                    <a:moveTo>
                      <a:pt x="46" y="0"/>
                    </a:moveTo>
                    <a:lnTo>
                      <a:pt x="0" y="24"/>
                    </a:lnTo>
                    <a:lnTo>
                      <a:pt x="46" y="48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64" name="Line 339"/>
              <p:cNvSpPr>
                <a:spLocks noChangeShapeType="1"/>
              </p:cNvSpPr>
              <p:nvPr/>
            </p:nvSpPr>
            <p:spPr bwMode="auto">
              <a:xfrm flipH="1" flipV="1">
                <a:off x="2881" y="439"/>
                <a:ext cx="0" cy="10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65" name="Freeform 340"/>
              <p:cNvSpPr>
                <a:spLocks/>
              </p:cNvSpPr>
              <p:nvPr/>
            </p:nvSpPr>
            <p:spPr bwMode="auto">
              <a:xfrm>
                <a:off x="2846" y="371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66" name="Line 341"/>
              <p:cNvSpPr>
                <a:spLocks noChangeShapeType="1"/>
              </p:cNvSpPr>
              <p:nvPr/>
            </p:nvSpPr>
            <p:spPr bwMode="auto">
              <a:xfrm flipH="1" flipV="1">
                <a:off x="852" y="394"/>
                <a:ext cx="0" cy="20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67" name="Freeform 342"/>
              <p:cNvSpPr>
                <a:spLocks/>
              </p:cNvSpPr>
              <p:nvPr/>
            </p:nvSpPr>
            <p:spPr bwMode="auto">
              <a:xfrm>
                <a:off x="821" y="383"/>
                <a:ext cx="66" cy="54"/>
              </a:xfrm>
              <a:custGeom>
                <a:avLst/>
                <a:gdLst>
                  <a:gd name="T0" fmla="*/ 498386 w 49"/>
                  <a:gd name="T1" fmla="*/ 1 h 74"/>
                  <a:gd name="T2" fmla="*/ 240509 w 49"/>
                  <a:gd name="T3" fmla="*/ 0 h 74"/>
                  <a:gd name="T4" fmla="*/ 0 w 49"/>
                  <a:gd name="T5" fmla="*/ 1 h 74"/>
                  <a:gd name="T6" fmla="*/ 49838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68" name="Line 343"/>
              <p:cNvSpPr>
                <a:spLocks noChangeShapeType="1"/>
              </p:cNvSpPr>
              <p:nvPr/>
            </p:nvSpPr>
            <p:spPr bwMode="auto">
              <a:xfrm flipV="1">
                <a:off x="1713" y="402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69" name="Freeform 344"/>
              <p:cNvSpPr>
                <a:spLocks/>
              </p:cNvSpPr>
              <p:nvPr/>
            </p:nvSpPr>
            <p:spPr bwMode="auto">
              <a:xfrm>
                <a:off x="1683" y="371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70" name="Line 345"/>
              <p:cNvSpPr>
                <a:spLocks noChangeShapeType="1"/>
              </p:cNvSpPr>
              <p:nvPr/>
            </p:nvSpPr>
            <p:spPr bwMode="auto">
              <a:xfrm flipV="1">
                <a:off x="3950" y="388"/>
                <a:ext cx="0" cy="15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71" name="Freeform 346"/>
              <p:cNvSpPr>
                <a:spLocks/>
              </p:cNvSpPr>
              <p:nvPr/>
            </p:nvSpPr>
            <p:spPr bwMode="auto">
              <a:xfrm>
                <a:off x="3919" y="373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72" name="Line 347"/>
              <p:cNvSpPr>
                <a:spLocks noChangeShapeType="1"/>
              </p:cNvSpPr>
              <p:nvPr/>
            </p:nvSpPr>
            <p:spPr bwMode="auto">
              <a:xfrm flipV="1">
                <a:off x="4842" y="388"/>
                <a:ext cx="0" cy="23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73" name="Freeform 348"/>
              <p:cNvSpPr>
                <a:spLocks/>
              </p:cNvSpPr>
              <p:nvPr/>
            </p:nvSpPr>
            <p:spPr bwMode="auto">
              <a:xfrm>
                <a:off x="4813" y="377"/>
                <a:ext cx="64" cy="53"/>
              </a:xfrm>
              <a:custGeom>
                <a:avLst/>
                <a:gdLst>
                  <a:gd name="T0" fmla="*/ 189646 w 49"/>
                  <a:gd name="T1" fmla="*/ 1 h 74"/>
                  <a:gd name="T2" fmla="*/ 92766 w 49"/>
                  <a:gd name="T3" fmla="*/ 0 h 74"/>
                  <a:gd name="T4" fmla="*/ 0 w 49"/>
                  <a:gd name="T5" fmla="*/ 1 h 74"/>
                  <a:gd name="T6" fmla="*/ 18964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4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74" name="Freeform 349"/>
              <p:cNvSpPr>
                <a:spLocks/>
              </p:cNvSpPr>
              <p:nvPr/>
            </p:nvSpPr>
            <p:spPr bwMode="auto">
              <a:xfrm>
                <a:off x="5108" y="251"/>
                <a:ext cx="9" cy="6"/>
              </a:xfrm>
              <a:custGeom>
                <a:avLst/>
                <a:gdLst>
                  <a:gd name="T0" fmla="*/ 8999 w 7"/>
                  <a:gd name="T1" fmla="*/ 0 h 8"/>
                  <a:gd name="T2" fmla="*/ 6999 w 7"/>
                  <a:gd name="T3" fmla="*/ 0 h 8"/>
                  <a:gd name="T4" fmla="*/ 5444 w 7"/>
                  <a:gd name="T5" fmla="*/ 1 h 8"/>
                  <a:gd name="T6" fmla="*/ 1 w 7"/>
                  <a:gd name="T7" fmla="*/ 2 h 8"/>
                  <a:gd name="T8" fmla="*/ 0 w 7"/>
                  <a:gd name="T9" fmla="*/ 2 h 8"/>
                  <a:gd name="T10" fmla="*/ 1 w 7"/>
                  <a:gd name="T11" fmla="*/ 2 h 8"/>
                  <a:gd name="T12" fmla="*/ 5444 w 7"/>
                  <a:gd name="T13" fmla="*/ 2 h 8"/>
                  <a:gd name="T14" fmla="*/ 6999 w 7"/>
                  <a:gd name="T15" fmla="*/ 2 h 8"/>
                  <a:gd name="T16" fmla="*/ 8999 w 7"/>
                  <a:gd name="T17" fmla="*/ 2 h 8"/>
                  <a:gd name="T18" fmla="*/ 11570 w 7"/>
                  <a:gd name="T19" fmla="*/ 2 h 8"/>
                  <a:gd name="T20" fmla="*/ 14876 w 7"/>
                  <a:gd name="T21" fmla="*/ 2 h 8"/>
                  <a:gd name="T22" fmla="*/ 11570 w 7"/>
                  <a:gd name="T23" fmla="*/ 2 h 8"/>
                  <a:gd name="T24" fmla="*/ 8999 w 7"/>
                  <a:gd name="T25" fmla="*/ 1 h 8"/>
                  <a:gd name="T26" fmla="*/ 8999 w 7"/>
                  <a:gd name="T27" fmla="*/ 0 h 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"/>
                  <a:gd name="T43" fmla="*/ 0 h 8"/>
                  <a:gd name="T44" fmla="*/ 7 w 7"/>
                  <a:gd name="T45" fmla="*/ 8 h 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" h="8">
                    <a:moveTo>
                      <a:pt x="4" y="0"/>
                    </a:move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1" y="4"/>
                    </a:lnTo>
                    <a:lnTo>
                      <a:pt x="2" y="6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75" name="Freeform 350"/>
              <p:cNvSpPr>
                <a:spLocks/>
              </p:cNvSpPr>
              <p:nvPr/>
            </p:nvSpPr>
            <p:spPr bwMode="auto">
              <a:xfrm>
                <a:off x="5126" y="251"/>
                <a:ext cx="11" cy="6"/>
              </a:xfrm>
              <a:custGeom>
                <a:avLst/>
                <a:gdLst>
                  <a:gd name="T0" fmla="*/ 60816 w 8"/>
                  <a:gd name="T1" fmla="*/ 0 h 8"/>
                  <a:gd name="T2" fmla="*/ 44230 w 8"/>
                  <a:gd name="T3" fmla="*/ 0 h 8"/>
                  <a:gd name="T4" fmla="*/ 1 w 8"/>
                  <a:gd name="T5" fmla="*/ 1 h 8"/>
                  <a:gd name="T6" fmla="*/ 0 w 8"/>
                  <a:gd name="T7" fmla="*/ 2 h 8"/>
                  <a:gd name="T8" fmla="*/ 0 w 8"/>
                  <a:gd name="T9" fmla="*/ 2 h 8"/>
                  <a:gd name="T10" fmla="*/ 0 w 8"/>
                  <a:gd name="T11" fmla="*/ 2 h 8"/>
                  <a:gd name="T12" fmla="*/ 0 w 8"/>
                  <a:gd name="T13" fmla="*/ 2 h 8"/>
                  <a:gd name="T14" fmla="*/ 1 w 8"/>
                  <a:gd name="T15" fmla="*/ 2 h 8"/>
                  <a:gd name="T16" fmla="*/ 44230 w 8"/>
                  <a:gd name="T17" fmla="*/ 2 h 8"/>
                  <a:gd name="T18" fmla="*/ 60816 w 8"/>
                  <a:gd name="T19" fmla="*/ 2 h 8"/>
                  <a:gd name="T20" fmla="*/ 83622 w 8"/>
                  <a:gd name="T21" fmla="*/ 2 h 8"/>
                  <a:gd name="T22" fmla="*/ 114980 w 8"/>
                  <a:gd name="T23" fmla="*/ 2 h 8"/>
                  <a:gd name="T24" fmla="*/ 138869 w 8"/>
                  <a:gd name="T25" fmla="*/ 2 h 8"/>
                  <a:gd name="T26" fmla="*/ 114980 w 8"/>
                  <a:gd name="T27" fmla="*/ 2 h 8"/>
                  <a:gd name="T28" fmla="*/ 83622 w 8"/>
                  <a:gd name="T29" fmla="*/ 1 h 8"/>
                  <a:gd name="T30" fmla="*/ 83622 w 8"/>
                  <a:gd name="T31" fmla="*/ 0 h 8"/>
                  <a:gd name="T32" fmla="*/ 60816 w 8"/>
                  <a:gd name="T33" fmla="*/ 0 h 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8"/>
                  <a:gd name="T53" fmla="*/ 8 w 8"/>
                  <a:gd name="T54" fmla="*/ 8 h 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8">
                    <a:moveTo>
                      <a:pt x="3" y="0"/>
                    </a:move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1" y="7"/>
                    </a:lnTo>
                    <a:lnTo>
                      <a:pt x="2" y="7"/>
                    </a:lnTo>
                    <a:lnTo>
                      <a:pt x="3" y="7"/>
                    </a:lnTo>
                    <a:lnTo>
                      <a:pt x="4" y="6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3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76" name="Rectangle 351"/>
              <p:cNvSpPr>
                <a:spLocks noChangeArrowheads="1"/>
              </p:cNvSpPr>
              <p:nvPr/>
            </p:nvSpPr>
            <p:spPr bwMode="auto">
              <a:xfrm>
                <a:off x="1540" y="210"/>
                <a:ext cx="809" cy="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9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Work Improvement</a:t>
                </a:r>
              </a:p>
            </p:txBody>
          </p:sp>
          <p:sp>
            <p:nvSpPr>
              <p:cNvPr id="25877" name="Rectangle 352"/>
              <p:cNvSpPr>
                <a:spLocks noChangeArrowheads="1"/>
              </p:cNvSpPr>
              <p:nvPr/>
            </p:nvSpPr>
            <p:spPr bwMode="auto">
              <a:xfrm>
                <a:off x="2482" y="176"/>
                <a:ext cx="804" cy="140"/>
              </a:xfrm>
              <a:prstGeom prst="rect">
                <a:avLst/>
              </a:prstGeom>
              <a:noFill/>
              <a:ln w="57150" cmpd="thickThin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2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Self Improvement</a:t>
                </a:r>
              </a:p>
            </p:txBody>
          </p:sp>
          <p:sp>
            <p:nvSpPr>
              <p:cNvPr id="25878" name="Rectangle 353"/>
              <p:cNvSpPr>
                <a:spLocks noChangeArrowheads="1"/>
              </p:cNvSpPr>
              <p:nvPr/>
            </p:nvSpPr>
            <p:spPr bwMode="auto">
              <a:xfrm>
                <a:off x="3502" y="192"/>
                <a:ext cx="639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900" b="1">
                    <a:solidFill>
                      <a:srgbClr val="009900"/>
                    </a:solidFill>
                    <a:latin typeface="Times New Roman" pitchFamily="18" charset="0"/>
                    <a:cs typeface="Times New Roman" pitchFamily="18" charset="0"/>
                  </a:rPr>
                  <a:t>Others Improvement</a:t>
                </a:r>
              </a:p>
            </p:txBody>
          </p:sp>
          <p:sp>
            <p:nvSpPr>
              <p:cNvPr id="25879" name="Rectangle 354"/>
              <p:cNvSpPr>
                <a:spLocks noChangeArrowheads="1"/>
              </p:cNvSpPr>
              <p:nvPr/>
            </p:nvSpPr>
            <p:spPr bwMode="auto">
              <a:xfrm>
                <a:off x="4229" y="192"/>
                <a:ext cx="824" cy="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900" b="1">
                    <a:solidFill>
                      <a:srgbClr val="990099"/>
                    </a:solidFill>
                    <a:latin typeface="Times New Roman" pitchFamily="18" charset="0"/>
                    <a:cs typeface="Times New Roman" pitchFamily="18" charset="0"/>
                  </a:rPr>
                  <a:t>Organization Improvement</a:t>
                </a:r>
              </a:p>
            </p:txBody>
          </p:sp>
          <p:sp>
            <p:nvSpPr>
              <p:cNvPr id="25880" name="Line 355"/>
              <p:cNvSpPr>
                <a:spLocks noChangeShapeType="1"/>
              </p:cNvSpPr>
              <p:nvPr/>
            </p:nvSpPr>
            <p:spPr bwMode="auto">
              <a:xfrm flipV="1">
                <a:off x="1693" y="410"/>
                <a:ext cx="0" cy="15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81" name="Freeform 356"/>
              <p:cNvSpPr>
                <a:spLocks/>
              </p:cNvSpPr>
              <p:nvPr/>
            </p:nvSpPr>
            <p:spPr bwMode="auto">
              <a:xfrm>
                <a:off x="1663" y="378"/>
                <a:ext cx="66" cy="53"/>
              </a:xfrm>
              <a:custGeom>
                <a:avLst/>
                <a:gdLst>
                  <a:gd name="T0" fmla="*/ 498386 w 49"/>
                  <a:gd name="T1" fmla="*/ 1 h 74"/>
                  <a:gd name="T2" fmla="*/ 240509 w 49"/>
                  <a:gd name="T3" fmla="*/ 0 h 74"/>
                  <a:gd name="T4" fmla="*/ 0 w 49"/>
                  <a:gd name="T5" fmla="*/ 1 h 74"/>
                  <a:gd name="T6" fmla="*/ 49838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25609" name="Group 357"/>
            <p:cNvGrpSpPr>
              <a:grpSpLocks/>
            </p:cNvGrpSpPr>
            <p:nvPr/>
          </p:nvGrpSpPr>
          <p:grpSpPr bwMode="auto">
            <a:xfrm>
              <a:off x="559" y="591"/>
              <a:ext cx="4624" cy="1988"/>
              <a:chOff x="559" y="591"/>
              <a:chExt cx="4624" cy="1988"/>
            </a:xfrm>
          </p:grpSpPr>
          <p:sp>
            <p:nvSpPr>
              <p:cNvPr id="25725" name="Rectangle 358"/>
              <p:cNvSpPr>
                <a:spLocks noChangeArrowheads="1"/>
              </p:cNvSpPr>
              <p:nvPr/>
            </p:nvSpPr>
            <p:spPr bwMode="auto">
              <a:xfrm>
                <a:off x="977" y="1628"/>
                <a:ext cx="948" cy="104"/>
              </a:xfrm>
              <a:prstGeom prst="rect">
                <a:avLst/>
              </a:prstGeom>
              <a:solidFill>
                <a:srgbClr val="CCFF99"/>
              </a:solidFill>
              <a:ln w="12700">
                <a:solidFill>
                  <a:srgbClr val="00CC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26" name="Rectangle 359"/>
              <p:cNvSpPr>
                <a:spLocks noChangeArrowheads="1"/>
              </p:cNvSpPr>
              <p:nvPr/>
            </p:nvSpPr>
            <p:spPr bwMode="auto">
              <a:xfrm>
                <a:off x="3814" y="1633"/>
                <a:ext cx="946" cy="103"/>
              </a:xfrm>
              <a:prstGeom prst="rect">
                <a:avLst/>
              </a:prstGeom>
              <a:solidFill>
                <a:srgbClr val="CCFF99"/>
              </a:solidFill>
              <a:ln w="12700">
                <a:solidFill>
                  <a:srgbClr val="00CC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27" name="Rectangle 360" descr="White marble"/>
              <p:cNvSpPr>
                <a:spLocks noChangeArrowheads="1"/>
              </p:cNvSpPr>
              <p:nvPr/>
            </p:nvSpPr>
            <p:spPr bwMode="auto">
              <a:xfrm>
                <a:off x="2198" y="877"/>
                <a:ext cx="1365" cy="165"/>
              </a:xfrm>
              <a:prstGeom prst="rect">
                <a:avLst/>
              </a:prstGeom>
              <a:noFill/>
              <a:ln w="28575">
                <a:solidFill>
                  <a:srgbClr val="FF66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28" name="Rectangle 361"/>
              <p:cNvSpPr>
                <a:spLocks noChangeArrowheads="1"/>
              </p:cNvSpPr>
              <p:nvPr/>
            </p:nvSpPr>
            <p:spPr bwMode="auto">
              <a:xfrm>
                <a:off x="2256" y="892"/>
                <a:ext cx="1248" cy="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th-TH" sz="1200" b="1">
                    <a:solidFill>
                      <a:schemeClr val="tx2"/>
                    </a:solidFill>
                    <a:latin typeface="Times New Roman" pitchFamily="18" charset="0"/>
                    <a:cs typeface="BrowalliaUPC" pitchFamily="34" charset="-34"/>
                  </a:rPr>
                  <a:t>มาตรฐานทางวิชาการ/การปฏิบัติ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1000" b="1">
                    <a:solidFill>
                      <a:schemeClr val="tx2"/>
                    </a:solidFill>
                    <a:latin typeface="Times New Roman" pitchFamily="18" charset="0"/>
                    <a:cs typeface="BrowalliaUPC" pitchFamily="34" charset="-34"/>
                  </a:rPr>
                  <a:t>(</a:t>
                </a:r>
                <a:r>
                  <a:rPr lang="th-TH" sz="1000" b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Standard)</a:t>
                </a:r>
                <a:endParaRPr lang="th-TH" sz="12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729" name="Oval 362"/>
              <p:cNvSpPr>
                <a:spLocks noChangeArrowheads="1"/>
              </p:cNvSpPr>
              <p:nvPr/>
            </p:nvSpPr>
            <p:spPr bwMode="auto">
              <a:xfrm>
                <a:off x="3189" y="630"/>
                <a:ext cx="1207" cy="99"/>
              </a:xfrm>
              <a:prstGeom prst="ellipse">
                <a:avLst/>
              </a:prstGeom>
              <a:solidFill>
                <a:srgbClr val="FF66FF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0" name="Rectangle 363"/>
              <p:cNvSpPr>
                <a:spLocks noChangeArrowheads="1"/>
              </p:cNvSpPr>
              <p:nvPr/>
            </p:nvSpPr>
            <p:spPr bwMode="auto">
              <a:xfrm>
                <a:off x="3141" y="613"/>
                <a:ext cx="1286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1" name="Rectangle 364"/>
              <p:cNvSpPr>
                <a:spLocks noChangeArrowheads="1"/>
              </p:cNvSpPr>
              <p:nvPr/>
            </p:nvSpPr>
            <p:spPr bwMode="auto">
              <a:xfrm>
                <a:off x="3651" y="635"/>
                <a:ext cx="320" cy="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BrowalliaUPC" pitchFamily="34" charset="-34"/>
                  </a:rPr>
                  <a:t>Outside</a:t>
                </a:r>
              </a:p>
            </p:txBody>
          </p:sp>
          <p:sp>
            <p:nvSpPr>
              <p:cNvPr id="25732" name="Oval 365"/>
              <p:cNvSpPr>
                <a:spLocks noChangeArrowheads="1"/>
              </p:cNvSpPr>
              <p:nvPr/>
            </p:nvSpPr>
            <p:spPr bwMode="auto">
              <a:xfrm>
                <a:off x="1373" y="630"/>
                <a:ext cx="1199" cy="99"/>
              </a:xfrm>
              <a:prstGeom prst="ellipse">
                <a:avLst/>
              </a:prstGeom>
              <a:solidFill>
                <a:srgbClr val="CCFF99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3" name="Rectangle 366"/>
              <p:cNvSpPr>
                <a:spLocks noChangeArrowheads="1"/>
              </p:cNvSpPr>
              <p:nvPr/>
            </p:nvSpPr>
            <p:spPr bwMode="auto">
              <a:xfrm>
                <a:off x="1327" y="613"/>
                <a:ext cx="1284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4" name="Rectangle 367"/>
              <p:cNvSpPr>
                <a:spLocks noChangeArrowheads="1"/>
              </p:cNvSpPr>
              <p:nvPr/>
            </p:nvSpPr>
            <p:spPr bwMode="auto">
              <a:xfrm>
                <a:off x="1860" y="635"/>
                <a:ext cx="250" cy="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7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BrowalliaUPC" pitchFamily="34" charset="-34"/>
                  </a:rPr>
                  <a:t>Inside</a:t>
                </a:r>
              </a:p>
            </p:txBody>
          </p:sp>
          <p:sp>
            <p:nvSpPr>
              <p:cNvPr id="25735" name="Oval 368"/>
              <p:cNvSpPr>
                <a:spLocks noChangeArrowheads="1"/>
              </p:cNvSpPr>
              <p:nvPr/>
            </p:nvSpPr>
            <p:spPr bwMode="auto">
              <a:xfrm>
                <a:off x="559" y="591"/>
                <a:ext cx="4624" cy="185"/>
              </a:xfrm>
              <a:prstGeom prst="ellipse">
                <a:avLst/>
              </a:prstGeom>
              <a:noFill/>
              <a:ln w="254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6" name="Line 369"/>
              <p:cNvSpPr>
                <a:spLocks noChangeShapeType="1"/>
              </p:cNvSpPr>
              <p:nvPr/>
            </p:nvSpPr>
            <p:spPr bwMode="auto">
              <a:xfrm>
                <a:off x="2792" y="658"/>
                <a:ext cx="169" cy="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37" name="Freeform 370"/>
              <p:cNvSpPr>
                <a:spLocks/>
              </p:cNvSpPr>
              <p:nvPr/>
            </p:nvSpPr>
            <p:spPr bwMode="auto">
              <a:xfrm>
                <a:off x="2697" y="640"/>
                <a:ext cx="99" cy="36"/>
              </a:xfrm>
              <a:custGeom>
                <a:avLst/>
                <a:gdLst>
                  <a:gd name="T0" fmla="*/ 606893 w 74"/>
                  <a:gd name="T1" fmla="*/ 0 h 49"/>
                  <a:gd name="T2" fmla="*/ 0 w 74"/>
                  <a:gd name="T3" fmla="*/ 1 h 49"/>
                  <a:gd name="T4" fmla="*/ 606893 w 74"/>
                  <a:gd name="T5" fmla="*/ 1 h 49"/>
                  <a:gd name="T6" fmla="*/ 606893 w 74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73" y="0"/>
                    </a:moveTo>
                    <a:lnTo>
                      <a:pt x="0" y="24"/>
                    </a:lnTo>
                    <a:lnTo>
                      <a:pt x="73" y="48"/>
                    </a:lnTo>
                    <a:lnTo>
                      <a:pt x="73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38" name="Freeform 371"/>
              <p:cNvSpPr>
                <a:spLocks/>
              </p:cNvSpPr>
              <p:nvPr/>
            </p:nvSpPr>
            <p:spPr bwMode="auto">
              <a:xfrm>
                <a:off x="2959" y="640"/>
                <a:ext cx="98" cy="36"/>
              </a:xfrm>
              <a:custGeom>
                <a:avLst/>
                <a:gdLst>
                  <a:gd name="T0" fmla="*/ 0 w 73"/>
                  <a:gd name="T1" fmla="*/ 1 h 49"/>
                  <a:gd name="T2" fmla="*/ 667150 w 73"/>
                  <a:gd name="T3" fmla="*/ 1 h 49"/>
                  <a:gd name="T4" fmla="*/ 0 w 73"/>
                  <a:gd name="T5" fmla="*/ 0 h 49"/>
                  <a:gd name="T6" fmla="*/ 0 w 73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3"/>
                  <a:gd name="T13" fmla="*/ 0 h 49"/>
                  <a:gd name="T14" fmla="*/ 73 w 73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3" h="49">
                    <a:moveTo>
                      <a:pt x="0" y="48"/>
                    </a:moveTo>
                    <a:lnTo>
                      <a:pt x="72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39" name="Rectangle 372"/>
              <p:cNvSpPr>
                <a:spLocks noChangeArrowheads="1"/>
              </p:cNvSpPr>
              <p:nvPr/>
            </p:nvSpPr>
            <p:spPr bwMode="auto">
              <a:xfrm>
                <a:off x="1336" y="877"/>
                <a:ext cx="631" cy="115"/>
              </a:xfrm>
              <a:prstGeom prst="rect">
                <a:avLst/>
              </a:prstGeom>
              <a:solidFill>
                <a:srgbClr val="66FF33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0" name="Rectangle 373"/>
              <p:cNvSpPr>
                <a:spLocks noChangeArrowheads="1"/>
              </p:cNvSpPr>
              <p:nvPr/>
            </p:nvSpPr>
            <p:spPr bwMode="auto">
              <a:xfrm>
                <a:off x="1232" y="881"/>
                <a:ext cx="838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1" name="Rectangle 374"/>
              <p:cNvSpPr>
                <a:spLocks noChangeArrowheads="1"/>
              </p:cNvSpPr>
              <p:nvPr/>
            </p:nvSpPr>
            <p:spPr bwMode="auto">
              <a:xfrm>
                <a:off x="1463" y="911"/>
                <a:ext cx="363" cy="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60000"/>
                  </a:lnSpc>
                </a:pPr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Training</a:t>
                </a:r>
              </a:p>
            </p:txBody>
          </p:sp>
          <p:sp>
            <p:nvSpPr>
              <p:cNvPr id="25742" name="Line 375"/>
              <p:cNvSpPr>
                <a:spLocks noChangeShapeType="1"/>
              </p:cNvSpPr>
              <p:nvPr/>
            </p:nvSpPr>
            <p:spPr bwMode="auto">
              <a:xfrm flipH="1">
                <a:off x="2066" y="940"/>
                <a:ext cx="8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3" name="Freeform 376"/>
              <p:cNvSpPr>
                <a:spLocks/>
              </p:cNvSpPr>
              <p:nvPr/>
            </p:nvSpPr>
            <p:spPr bwMode="auto">
              <a:xfrm>
                <a:off x="1982" y="922"/>
                <a:ext cx="99" cy="35"/>
              </a:xfrm>
              <a:custGeom>
                <a:avLst/>
                <a:gdLst>
                  <a:gd name="T0" fmla="*/ 606893 w 74"/>
                  <a:gd name="T1" fmla="*/ 0 h 49"/>
                  <a:gd name="T2" fmla="*/ 0 w 74"/>
                  <a:gd name="T3" fmla="*/ 1 h 49"/>
                  <a:gd name="T4" fmla="*/ 606893 w 74"/>
                  <a:gd name="T5" fmla="*/ 1 h 49"/>
                  <a:gd name="T6" fmla="*/ 606893 w 74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73" y="0"/>
                    </a:moveTo>
                    <a:lnTo>
                      <a:pt x="0" y="24"/>
                    </a:lnTo>
                    <a:lnTo>
                      <a:pt x="73" y="48"/>
                    </a:lnTo>
                    <a:lnTo>
                      <a:pt x="73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44" name="Line 377"/>
              <p:cNvSpPr>
                <a:spLocks noChangeShapeType="1"/>
              </p:cNvSpPr>
              <p:nvPr/>
            </p:nvSpPr>
            <p:spPr bwMode="auto">
              <a:xfrm flipV="1">
                <a:off x="2876" y="816"/>
                <a:ext cx="0" cy="7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5" name="Freeform 378"/>
              <p:cNvSpPr>
                <a:spLocks/>
              </p:cNvSpPr>
              <p:nvPr/>
            </p:nvSpPr>
            <p:spPr bwMode="auto">
              <a:xfrm>
                <a:off x="2846" y="808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46" name="Line 379"/>
              <p:cNvSpPr>
                <a:spLocks noChangeShapeType="1"/>
              </p:cNvSpPr>
              <p:nvPr/>
            </p:nvSpPr>
            <p:spPr bwMode="auto">
              <a:xfrm flipV="1">
                <a:off x="1695" y="821"/>
                <a:ext cx="0" cy="4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7" name="Freeform 380"/>
              <p:cNvSpPr>
                <a:spLocks/>
              </p:cNvSpPr>
              <p:nvPr/>
            </p:nvSpPr>
            <p:spPr bwMode="auto">
              <a:xfrm>
                <a:off x="1664" y="778"/>
                <a:ext cx="66" cy="54"/>
              </a:xfrm>
              <a:custGeom>
                <a:avLst/>
                <a:gdLst>
                  <a:gd name="T0" fmla="*/ 498386 w 49"/>
                  <a:gd name="T1" fmla="*/ 1 h 74"/>
                  <a:gd name="T2" fmla="*/ 240509 w 49"/>
                  <a:gd name="T3" fmla="*/ 0 h 74"/>
                  <a:gd name="T4" fmla="*/ 0 w 49"/>
                  <a:gd name="T5" fmla="*/ 1 h 74"/>
                  <a:gd name="T6" fmla="*/ 49838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48" name="Line 381"/>
              <p:cNvSpPr>
                <a:spLocks noChangeShapeType="1"/>
              </p:cNvSpPr>
              <p:nvPr/>
            </p:nvSpPr>
            <p:spPr bwMode="auto">
              <a:xfrm flipV="1">
                <a:off x="3949" y="833"/>
                <a:ext cx="0" cy="43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49" name="Freeform 382"/>
              <p:cNvSpPr>
                <a:spLocks/>
              </p:cNvSpPr>
              <p:nvPr/>
            </p:nvSpPr>
            <p:spPr bwMode="auto">
              <a:xfrm>
                <a:off x="3919" y="781"/>
                <a:ext cx="65" cy="54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50" name="Oval 383"/>
              <p:cNvSpPr>
                <a:spLocks noChangeArrowheads="1"/>
              </p:cNvSpPr>
              <p:nvPr/>
            </p:nvSpPr>
            <p:spPr bwMode="auto">
              <a:xfrm>
                <a:off x="3280" y="1296"/>
                <a:ext cx="1209" cy="118"/>
              </a:xfrm>
              <a:prstGeom prst="ellipse">
                <a:avLst/>
              </a:prstGeom>
              <a:solidFill>
                <a:srgbClr val="FF66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51" name="Rectangle 384"/>
              <p:cNvSpPr>
                <a:spLocks noChangeArrowheads="1"/>
              </p:cNvSpPr>
              <p:nvPr/>
            </p:nvSpPr>
            <p:spPr bwMode="auto">
              <a:xfrm>
                <a:off x="3105" y="1317"/>
                <a:ext cx="1285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52" name="Rectangle 385"/>
              <p:cNvSpPr>
                <a:spLocks noChangeArrowheads="1"/>
              </p:cNvSpPr>
              <p:nvPr/>
            </p:nvSpPr>
            <p:spPr bwMode="auto">
              <a:xfrm>
                <a:off x="3360" y="1294"/>
                <a:ext cx="110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/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BrowalliaUPC" pitchFamily="34" charset="-34"/>
                  </a:rPr>
                  <a:t>Analysis &amp; Synthesis</a:t>
                </a:r>
              </a:p>
            </p:txBody>
          </p:sp>
          <p:sp>
            <p:nvSpPr>
              <p:cNvPr id="25753" name="Oval 386"/>
              <p:cNvSpPr>
                <a:spLocks noChangeArrowheads="1"/>
              </p:cNvSpPr>
              <p:nvPr/>
            </p:nvSpPr>
            <p:spPr bwMode="auto">
              <a:xfrm>
                <a:off x="1913" y="1117"/>
                <a:ext cx="1925" cy="155"/>
              </a:xfrm>
              <a:prstGeom prst="ellipse">
                <a:avLst/>
              </a:prstGeom>
              <a:solidFill>
                <a:srgbClr val="FFFF99"/>
              </a:solidFill>
              <a:ln w="127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lIns="92075" tIns="46038" rIns="92075" bIns="46038"/>
              <a:lstStyle/>
              <a:p>
                <a:pPr eaLnBrk="0" hangingPunct="0"/>
                <a:r>
                  <a:rPr lang="en-US" sz="2800">
                    <a:latin typeface="Times New Roman" pitchFamily="18" charset="0"/>
                    <a:cs typeface="AngsanaUPC" pitchFamily="18" charset="-34"/>
                  </a:rPr>
                  <a:t> </a:t>
                </a:r>
              </a:p>
            </p:txBody>
          </p:sp>
          <p:sp>
            <p:nvSpPr>
              <p:cNvPr id="25754" name="Rectangle 387"/>
              <p:cNvSpPr>
                <a:spLocks noChangeArrowheads="1"/>
              </p:cNvSpPr>
              <p:nvPr/>
            </p:nvSpPr>
            <p:spPr bwMode="auto">
              <a:xfrm>
                <a:off x="2371" y="1134"/>
                <a:ext cx="998" cy="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60000"/>
                  </a:lnSpc>
                </a:pPr>
                <a:r>
                  <a:rPr lang="th-TH" sz="1200" b="1">
                    <a:solidFill>
                      <a:srgbClr val="000000"/>
                    </a:solidFill>
                    <a:latin typeface="Times New Roman" pitchFamily="18" charset="0"/>
                    <a:cs typeface="BrowalliaUPC" pitchFamily="34" charset="-34"/>
                  </a:rPr>
                  <a:t>การสร้าง/พัฒนารูปแบบการทำงาน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1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(Model Development)</a:t>
                </a:r>
              </a:p>
            </p:txBody>
          </p:sp>
          <p:sp>
            <p:nvSpPr>
              <p:cNvPr id="25755" name="Oval 388"/>
              <p:cNvSpPr>
                <a:spLocks noChangeArrowheads="1"/>
              </p:cNvSpPr>
              <p:nvPr/>
            </p:nvSpPr>
            <p:spPr bwMode="auto">
              <a:xfrm>
                <a:off x="1241" y="1296"/>
                <a:ext cx="1208" cy="125"/>
              </a:xfrm>
              <a:prstGeom prst="ellipse">
                <a:avLst/>
              </a:prstGeom>
              <a:solidFill>
                <a:srgbClr val="FF66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56" name="Rectangle 389"/>
              <p:cNvSpPr>
                <a:spLocks noChangeArrowheads="1"/>
              </p:cNvSpPr>
              <p:nvPr/>
            </p:nvSpPr>
            <p:spPr bwMode="auto">
              <a:xfrm>
                <a:off x="1520" y="1294"/>
                <a:ext cx="63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BrowalliaUPC" pitchFamily="34" charset="-34"/>
                  </a:rPr>
                  <a:t>Reference Data</a:t>
                </a:r>
              </a:p>
            </p:txBody>
          </p:sp>
          <p:sp>
            <p:nvSpPr>
              <p:cNvPr id="25757" name="Line 390"/>
              <p:cNvSpPr>
                <a:spLocks noChangeShapeType="1"/>
              </p:cNvSpPr>
              <p:nvPr/>
            </p:nvSpPr>
            <p:spPr bwMode="auto">
              <a:xfrm flipV="1">
                <a:off x="2876" y="1098"/>
                <a:ext cx="0" cy="45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58" name="Freeform 391"/>
              <p:cNvSpPr>
                <a:spLocks/>
              </p:cNvSpPr>
              <p:nvPr/>
            </p:nvSpPr>
            <p:spPr bwMode="auto">
              <a:xfrm>
                <a:off x="2846" y="1055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59" name="Line 392"/>
              <p:cNvSpPr>
                <a:spLocks noChangeShapeType="1"/>
              </p:cNvSpPr>
              <p:nvPr/>
            </p:nvSpPr>
            <p:spPr bwMode="auto">
              <a:xfrm flipV="1">
                <a:off x="2880" y="1329"/>
                <a:ext cx="0" cy="7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60" name="Freeform 393"/>
              <p:cNvSpPr>
                <a:spLocks/>
              </p:cNvSpPr>
              <p:nvPr/>
            </p:nvSpPr>
            <p:spPr bwMode="auto">
              <a:xfrm>
                <a:off x="2850" y="1279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61" name="Oval 394"/>
              <p:cNvSpPr>
                <a:spLocks noChangeArrowheads="1"/>
              </p:cNvSpPr>
              <p:nvPr/>
            </p:nvSpPr>
            <p:spPr bwMode="auto">
              <a:xfrm>
                <a:off x="2455" y="1434"/>
                <a:ext cx="825" cy="390"/>
              </a:xfrm>
              <a:prstGeom prst="ellipse">
                <a:avLst/>
              </a:prstGeom>
              <a:gradFill rotWithShape="0">
                <a:gsLst>
                  <a:gs pos="0">
                    <a:srgbClr val="A4EDA4"/>
                  </a:gs>
                  <a:gs pos="100000">
                    <a:srgbClr val="00CC00"/>
                  </a:gs>
                </a:gsLst>
                <a:path path="shape">
                  <a:fillToRect l="50000" t="50000" r="50000" b="50000"/>
                </a:path>
              </a:gradFill>
              <a:ln w="57150" cmpd="thickThin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62" name="Rectangle 395"/>
              <p:cNvSpPr>
                <a:spLocks noChangeArrowheads="1"/>
              </p:cNvSpPr>
              <p:nvPr/>
            </p:nvSpPr>
            <p:spPr bwMode="auto">
              <a:xfrm>
                <a:off x="2424" y="1544"/>
                <a:ext cx="895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645516" name="Rectangle 396"/>
              <p:cNvSpPr>
                <a:spLocks noChangeArrowheads="1"/>
              </p:cNvSpPr>
              <p:nvPr/>
            </p:nvSpPr>
            <p:spPr bwMode="auto">
              <a:xfrm>
                <a:off x="2496" y="1521"/>
                <a:ext cx="753" cy="2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  <a:defRPr/>
                </a:pPr>
                <a:r>
                  <a:rPr lang="en-US" sz="24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 R&amp;D</a:t>
                </a:r>
              </a:p>
            </p:txBody>
          </p:sp>
          <p:sp>
            <p:nvSpPr>
              <p:cNvPr id="25764" name="Rectangle 397"/>
              <p:cNvSpPr>
                <a:spLocks noChangeArrowheads="1"/>
              </p:cNvSpPr>
              <p:nvPr/>
            </p:nvSpPr>
            <p:spPr bwMode="auto">
              <a:xfrm>
                <a:off x="823" y="1610"/>
                <a:ext cx="1247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65" name="Rectangle 398"/>
              <p:cNvSpPr>
                <a:spLocks noChangeArrowheads="1"/>
              </p:cNvSpPr>
              <p:nvPr/>
            </p:nvSpPr>
            <p:spPr bwMode="auto">
              <a:xfrm>
                <a:off x="1091" y="1613"/>
                <a:ext cx="733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Training Institute</a:t>
                </a:r>
              </a:p>
            </p:txBody>
          </p:sp>
          <p:sp>
            <p:nvSpPr>
              <p:cNvPr id="25766" name="Line 399"/>
              <p:cNvSpPr>
                <a:spLocks noChangeShapeType="1"/>
              </p:cNvSpPr>
              <p:nvPr/>
            </p:nvSpPr>
            <p:spPr bwMode="auto">
              <a:xfrm flipH="1">
                <a:off x="2037" y="1670"/>
                <a:ext cx="323" cy="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67" name="Freeform 400"/>
              <p:cNvSpPr>
                <a:spLocks/>
              </p:cNvSpPr>
              <p:nvPr/>
            </p:nvSpPr>
            <p:spPr bwMode="auto">
              <a:xfrm>
                <a:off x="2358" y="1652"/>
                <a:ext cx="98" cy="36"/>
              </a:xfrm>
              <a:custGeom>
                <a:avLst/>
                <a:gdLst>
                  <a:gd name="T0" fmla="*/ 0 w 74"/>
                  <a:gd name="T1" fmla="*/ 1 h 49"/>
                  <a:gd name="T2" fmla="*/ 443282 w 74"/>
                  <a:gd name="T3" fmla="*/ 1 h 49"/>
                  <a:gd name="T4" fmla="*/ 0 w 74"/>
                  <a:gd name="T5" fmla="*/ 0 h 49"/>
                  <a:gd name="T6" fmla="*/ 0 w 74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0" y="48"/>
                    </a:moveTo>
                    <a:lnTo>
                      <a:pt x="73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68" name="Freeform 401"/>
              <p:cNvSpPr>
                <a:spLocks/>
              </p:cNvSpPr>
              <p:nvPr/>
            </p:nvSpPr>
            <p:spPr bwMode="auto">
              <a:xfrm>
                <a:off x="2006" y="1652"/>
                <a:ext cx="99" cy="36"/>
              </a:xfrm>
              <a:custGeom>
                <a:avLst/>
                <a:gdLst>
                  <a:gd name="T0" fmla="*/ 606893 w 74"/>
                  <a:gd name="T1" fmla="*/ 0 h 49"/>
                  <a:gd name="T2" fmla="*/ 0 w 74"/>
                  <a:gd name="T3" fmla="*/ 1 h 49"/>
                  <a:gd name="T4" fmla="*/ 606893 w 74"/>
                  <a:gd name="T5" fmla="*/ 1 h 49"/>
                  <a:gd name="T6" fmla="*/ 606893 w 74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73" y="0"/>
                    </a:moveTo>
                    <a:lnTo>
                      <a:pt x="0" y="25"/>
                    </a:lnTo>
                    <a:lnTo>
                      <a:pt x="73" y="48"/>
                    </a:lnTo>
                    <a:lnTo>
                      <a:pt x="73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69" name="Rectangle 402"/>
              <p:cNvSpPr>
                <a:spLocks noChangeArrowheads="1"/>
              </p:cNvSpPr>
              <p:nvPr/>
            </p:nvSpPr>
            <p:spPr bwMode="auto">
              <a:xfrm>
                <a:off x="4043" y="1613"/>
                <a:ext cx="525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12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Study Model</a:t>
                </a:r>
              </a:p>
            </p:txBody>
          </p:sp>
          <p:sp>
            <p:nvSpPr>
              <p:cNvPr id="25770" name="Line 403"/>
              <p:cNvSpPr>
                <a:spLocks noChangeShapeType="1"/>
              </p:cNvSpPr>
              <p:nvPr/>
            </p:nvSpPr>
            <p:spPr bwMode="auto">
              <a:xfrm flipH="1">
                <a:off x="3394" y="1670"/>
                <a:ext cx="324" cy="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71" name="Freeform 404"/>
              <p:cNvSpPr>
                <a:spLocks/>
              </p:cNvSpPr>
              <p:nvPr/>
            </p:nvSpPr>
            <p:spPr bwMode="auto">
              <a:xfrm>
                <a:off x="3649" y="1652"/>
                <a:ext cx="99" cy="36"/>
              </a:xfrm>
              <a:custGeom>
                <a:avLst/>
                <a:gdLst>
                  <a:gd name="T0" fmla="*/ 0 w 74"/>
                  <a:gd name="T1" fmla="*/ 1 h 49"/>
                  <a:gd name="T2" fmla="*/ 606893 w 74"/>
                  <a:gd name="T3" fmla="*/ 1 h 49"/>
                  <a:gd name="T4" fmla="*/ 0 w 74"/>
                  <a:gd name="T5" fmla="*/ 0 h 49"/>
                  <a:gd name="T6" fmla="*/ 0 w 74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0" y="48"/>
                    </a:moveTo>
                    <a:lnTo>
                      <a:pt x="73" y="23"/>
                    </a:lnTo>
                    <a:lnTo>
                      <a:pt x="0" y="0"/>
                    </a:lnTo>
                    <a:lnTo>
                      <a:pt x="0" y="4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72" name="Freeform 405"/>
              <p:cNvSpPr>
                <a:spLocks/>
              </p:cNvSpPr>
              <p:nvPr/>
            </p:nvSpPr>
            <p:spPr bwMode="auto">
              <a:xfrm>
                <a:off x="3298" y="1652"/>
                <a:ext cx="98" cy="36"/>
              </a:xfrm>
              <a:custGeom>
                <a:avLst/>
                <a:gdLst>
                  <a:gd name="T0" fmla="*/ 443282 w 74"/>
                  <a:gd name="T1" fmla="*/ 0 h 49"/>
                  <a:gd name="T2" fmla="*/ 0 w 74"/>
                  <a:gd name="T3" fmla="*/ 1 h 49"/>
                  <a:gd name="T4" fmla="*/ 443282 w 74"/>
                  <a:gd name="T5" fmla="*/ 1 h 49"/>
                  <a:gd name="T6" fmla="*/ 443282 w 74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49"/>
                  <a:gd name="T14" fmla="*/ 74 w 74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49">
                    <a:moveTo>
                      <a:pt x="73" y="0"/>
                    </a:moveTo>
                    <a:lnTo>
                      <a:pt x="0" y="25"/>
                    </a:lnTo>
                    <a:lnTo>
                      <a:pt x="73" y="48"/>
                    </a:lnTo>
                    <a:lnTo>
                      <a:pt x="73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73" name="Freeform 406"/>
              <p:cNvSpPr>
                <a:spLocks/>
              </p:cNvSpPr>
              <p:nvPr/>
            </p:nvSpPr>
            <p:spPr bwMode="auto">
              <a:xfrm>
                <a:off x="3198" y="1695"/>
                <a:ext cx="81" cy="54"/>
              </a:xfrm>
              <a:custGeom>
                <a:avLst/>
                <a:gdLst>
                  <a:gd name="T0" fmla="*/ 135447 w 61"/>
                  <a:gd name="T1" fmla="*/ 0 h 75"/>
                  <a:gd name="T2" fmla="*/ 0 w 61"/>
                  <a:gd name="T3" fmla="*/ 1 h 75"/>
                  <a:gd name="T4" fmla="*/ 394288 w 61"/>
                  <a:gd name="T5" fmla="*/ 1 h 75"/>
                  <a:gd name="T6" fmla="*/ 135447 w 61"/>
                  <a:gd name="T7" fmla="*/ 0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75"/>
                  <a:gd name="T14" fmla="*/ 61 w 61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75">
                    <a:moveTo>
                      <a:pt x="20" y="0"/>
                    </a:moveTo>
                    <a:lnTo>
                      <a:pt x="0" y="74"/>
                    </a:lnTo>
                    <a:lnTo>
                      <a:pt x="60" y="27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74" name="Line 407"/>
              <p:cNvSpPr>
                <a:spLocks noChangeShapeType="1"/>
              </p:cNvSpPr>
              <p:nvPr/>
            </p:nvSpPr>
            <p:spPr bwMode="auto">
              <a:xfrm>
                <a:off x="2648" y="156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75" name="Freeform 408"/>
              <p:cNvSpPr>
                <a:spLocks/>
              </p:cNvSpPr>
              <p:nvPr/>
            </p:nvSpPr>
            <p:spPr bwMode="auto">
              <a:xfrm>
                <a:off x="2438" y="1526"/>
                <a:ext cx="81" cy="55"/>
              </a:xfrm>
              <a:custGeom>
                <a:avLst/>
                <a:gdLst>
                  <a:gd name="T0" fmla="*/ 258934 w 61"/>
                  <a:gd name="T1" fmla="*/ 1 h 75"/>
                  <a:gd name="T2" fmla="*/ 394288 w 61"/>
                  <a:gd name="T3" fmla="*/ 0 h 75"/>
                  <a:gd name="T4" fmla="*/ 0 w 61"/>
                  <a:gd name="T5" fmla="*/ 1 h 75"/>
                  <a:gd name="T6" fmla="*/ 258934 w 61"/>
                  <a:gd name="T7" fmla="*/ 1 h 7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1"/>
                  <a:gd name="T13" fmla="*/ 0 h 75"/>
                  <a:gd name="T14" fmla="*/ 61 w 61"/>
                  <a:gd name="T15" fmla="*/ 75 h 7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1" h="75">
                    <a:moveTo>
                      <a:pt x="40" y="74"/>
                    </a:moveTo>
                    <a:lnTo>
                      <a:pt x="60" y="0"/>
                    </a:lnTo>
                    <a:lnTo>
                      <a:pt x="0" y="47"/>
                    </a:lnTo>
                    <a:lnTo>
                      <a:pt x="40" y="74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76" name="Line 409"/>
              <p:cNvSpPr>
                <a:spLocks noChangeShapeType="1"/>
              </p:cNvSpPr>
              <p:nvPr/>
            </p:nvSpPr>
            <p:spPr bwMode="auto">
              <a:xfrm flipV="1">
                <a:off x="1088" y="1805"/>
                <a:ext cx="0" cy="14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77" name="Freeform 410"/>
              <p:cNvSpPr>
                <a:spLocks/>
              </p:cNvSpPr>
              <p:nvPr/>
            </p:nvSpPr>
            <p:spPr bwMode="auto">
              <a:xfrm>
                <a:off x="1057" y="1754"/>
                <a:ext cx="64" cy="53"/>
              </a:xfrm>
              <a:custGeom>
                <a:avLst/>
                <a:gdLst>
                  <a:gd name="T0" fmla="*/ 189646 w 49"/>
                  <a:gd name="T1" fmla="*/ 1 h 73"/>
                  <a:gd name="T2" fmla="*/ 92766 w 49"/>
                  <a:gd name="T3" fmla="*/ 0 h 73"/>
                  <a:gd name="T4" fmla="*/ 0 w 49"/>
                  <a:gd name="T5" fmla="*/ 1 h 73"/>
                  <a:gd name="T6" fmla="*/ 189646 w 49"/>
                  <a:gd name="T7" fmla="*/ 1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3"/>
                  <a:gd name="T14" fmla="*/ 49 w 49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3">
                    <a:moveTo>
                      <a:pt x="48" y="72"/>
                    </a:moveTo>
                    <a:lnTo>
                      <a:pt x="24" y="0"/>
                    </a:lnTo>
                    <a:lnTo>
                      <a:pt x="0" y="72"/>
                    </a:lnTo>
                    <a:lnTo>
                      <a:pt x="48" y="72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78" name="Line 411"/>
              <p:cNvSpPr>
                <a:spLocks noChangeShapeType="1"/>
              </p:cNvSpPr>
              <p:nvPr/>
            </p:nvSpPr>
            <p:spPr bwMode="auto">
              <a:xfrm flipV="1">
                <a:off x="4666" y="1805"/>
                <a:ext cx="0" cy="14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79" name="Freeform 412"/>
              <p:cNvSpPr>
                <a:spLocks/>
              </p:cNvSpPr>
              <p:nvPr/>
            </p:nvSpPr>
            <p:spPr bwMode="auto">
              <a:xfrm>
                <a:off x="4634" y="1754"/>
                <a:ext cx="65" cy="53"/>
              </a:xfrm>
              <a:custGeom>
                <a:avLst/>
                <a:gdLst>
                  <a:gd name="T0" fmla="*/ 308624 w 49"/>
                  <a:gd name="T1" fmla="*/ 1 h 73"/>
                  <a:gd name="T2" fmla="*/ 151547 w 49"/>
                  <a:gd name="T3" fmla="*/ 0 h 73"/>
                  <a:gd name="T4" fmla="*/ 0 w 49"/>
                  <a:gd name="T5" fmla="*/ 1 h 73"/>
                  <a:gd name="T6" fmla="*/ 308624 w 49"/>
                  <a:gd name="T7" fmla="*/ 1 h 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3"/>
                  <a:gd name="T14" fmla="*/ 49 w 49"/>
                  <a:gd name="T15" fmla="*/ 73 h 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3">
                    <a:moveTo>
                      <a:pt x="48" y="72"/>
                    </a:moveTo>
                    <a:lnTo>
                      <a:pt x="24" y="0"/>
                    </a:lnTo>
                    <a:lnTo>
                      <a:pt x="0" y="72"/>
                    </a:lnTo>
                    <a:lnTo>
                      <a:pt x="48" y="72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0" name="Line 413"/>
              <p:cNvSpPr>
                <a:spLocks noChangeShapeType="1"/>
              </p:cNvSpPr>
              <p:nvPr/>
            </p:nvSpPr>
            <p:spPr bwMode="auto">
              <a:xfrm flipV="1">
                <a:off x="1088" y="833"/>
                <a:ext cx="0" cy="77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81" name="Freeform 414"/>
              <p:cNvSpPr>
                <a:spLocks/>
              </p:cNvSpPr>
              <p:nvPr/>
            </p:nvSpPr>
            <p:spPr bwMode="auto">
              <a:xfrm>
                <a:off x="1057" y="781"/>
                <a:ext cx="64" cy="54"/>
              </a:xfrm>
              <a:custGeom>
                <a:avLst/>
                <a:gdLst>
                  <a:gd name="T0" fmla="*/ 189646 w 49"/>
                  <a:gd name="T1" fmla="*/ 1 h 74"/>
                  <a:gd name="T2" fmla="*/ 92766 w 49"/>
                  <a:gd name="T3" fmla="*/ 0 h 74"/>
                  <a:gd name="T4" fmla="*/ 0 w 49"/>
                  <a:gd name="T5" fmla="*/ 1 h 74"/>
                  <a:gd name="T6" fmla="*/ 18964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4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2" name="Line 415"/>
              <p:cNvSpPr>
                <a:spLocks noChangeShapeType="1"/>
              </p:cNvSpPr>
              <p:nvPr/>
            </p:nvSpPr>
            <p:spPr bwMode="auto">
              <a:xfrm flipV="1">
                <a:off x="4666" y="833"/>
                <a:ext cx="0" cy="77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83" name="Freeform 416"/>
              <p:cNvSpPr>
                <a:spLocks/>
              </p:cNvSpPr>
              <p:nvPr/>
            </p:nvSpPr>
            <p:spPr bwMode="auto">
              <a:xfrm>
                <a:off x="4634" y="781"/>
                <a:ext cx="65" cy="54"/>
              </a:xfrm>
              <a:custGeom>
                <a:avLst/>
                <a:gdLst>
                  <a:gd name="T0" fmla="*/ 308624 w 49"/>
                  <a:gd name="T1" fmla="*/ 1 h 74"/>
                  <a:gd name="T2" fmla="*/ 15154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4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4" name="Line 417"/>
              <p:cNvSpPr>
                <a:spLocks noChangeShapeType="1"/>
              </p:cNvSpPr>
              <p:nvPr/>
            </p:nvSpPr>
            <p:spPr bwMode="auto">
              <a:xfrm flipH="1" flipV="1">
                <a:off x="2444" y="1457"/>
                <a:ext cx="107" cy="4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85" name="Freeform 418"/>
              <p:cNvSpPr>
                <a:spLocks/>
              </p:cNvSpPr>
              <p:nvPr/>
            </p:nvSpPr>
            <p:spPr bwMode="auto">
              <a:xfrm>
                <a:off x="2390" y="1430"/>
                <a:ext cx="96" cy="48"/>
              </a:xfrm>
              <a:custGeom>
                <a:avLst/>
                <a:gdLst>
                  <a:gd name="T0" fmla="*/ 531520 w 72"/>
                  <a:gd name="T1" fmla="*/ 1 h 66"/>
                  <a:gd name="T2" fmla="*/ 0 w 72"/>
                  <a:gd name="T3" fmla="*/ 0 h 66"/>
                  <a:gd name="T4" fmla="*/ 298980 w 72"/>
                  <a:gd name="T5" fmla="*/ 1 h 66"/>
                  <a:gd name="T6" fmla="*/ 531520 w 72"/>
                  <a:gd name="T7" fmla="*/ 1 h 6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66"/>
                  <a:gd name="T14" fmla="*/ 72 w 72"/>
                  <a:gd name="T15" fmla="*/ 66 h 6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66">
                    <a:moveTo>
                      <a:pt x="71" y="28"/>
                    </a:moveTo>
                    <a:lnTo>
                      <a:pt x="0" y="0"/>
                    </a:lnTo>
                    <a:lnTo>
                      <a:pt x="40" y="65"/>
                    </a:lnTo>
                    <a:lnTo>
                      <a:pt x="71" y="2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6" name="Line 419"/>
              <p:cNvSpPr>
                <a:spLocks noChangeShapeType="1"/>
              </p:cNvSpPr>
              <p:nvPr/>
            </p:nvSpPr>
            <p:spPr bwMode="auto">
              <a:xfrm flipV="1">
                <a:off x="3213" y="1457"/>
                <a:ext cx="106" cy="48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87" name="Freeform 420"/>
              <p:cNvSpPr>
                <a:spLocks/>
              </p:cNvSpPr>
              <p:nvPr/>
            </p:nvSpPr>
            <p:spPr bwMode="auto">
              <a:xfrm>
                <a:off x="3286" y="1430"/>
                <a:ext cx="95" cy="49"/>
              </a:xfrm>
              <a:custGeom>
                <a:avLst/>
                <a:gdLst>
                  <a:gd name="T0" fmla="*/ 247617 w 71"/>
                  <a:gd name="T1" fmla="*/ 1 h 67"/>
                  <a:gd name="T2" fmla="*/ 586945 w 71"/>
                  <a:gd name="T3" fmla="*/ 0 h 67"/>
                  <a:gd name="T4" fmla="*/ 0 w 71"/>
                  <a:gd name="T5" fmla="*/ 1 h 67"/>
                  <a:gd name="T6" fmla="*/ 247617 w 71"/>
                  <a:gd name="T7" fmla="*/ 1 h 6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1"/>
                  <a:gd name="T13" fmla="*/ 0 h 67"/>
                  <a:gd name="T14" fmla="*/ 71 w 71"/>
                  <a:gd name="T15" fmla="*/ 67 h 6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1" h="67">
                    <a:moveTo>
                      <a:pt x="30" y="66"/>
                    </a:moveTo>
                    <a:lnTo>
                      <a:pt x="70" y="0"/>
                    </a:lnTo>
                    <a:lnTo>
                      <a:pt x="0" y="29"/>
                    </a:lnTo>
                    <a:lnTo>
                      <a:pt x="30" y="6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8" name="Freeform 421"/>
              <p:cNvSpPr>
                <a:spLocks/>
              </p:cNvSpPr>
              <p:nvPr/>
            </p:nvSpPr>
            <p:spPr bwMode="auto">
              <a:xfrm>
                <a:off x="1232" y="838"/>
                <a:ext cx="304" cy="479"/>
              </a:xfrm>
              <a:custGeom>
                <a:avLst/>
                <a:gdLst>
                  <a:gd name="T0" fmla="*/ 1699044 w 228"/>
                  <a:gd name="T1" fmla="*/ 1 h 660"/>
                  <a:gd name="T2" fmla="*/ 0 w 228"/>
                  <a:gd name="T3" fmla="*/ 1 h 660"/>
                  <a:gd name="T4" fmla="*/ 0 w 228"/>
                  <a:gd name="T5" fmla="*/ 0 h 660"/>
                  <a:gd name="T6" fmla="*/ 0 60000 65536"/>
                  <a:gd name="T7" fmla="*/ 0 60000 65536"/>
                  <a:gd name="T8" fmla="*/ 0 60000 65536"/>
                  <a:gd name="T9" fmla="*/ 0 w 228"/>
                  <a:gd name="T10" fmla="*/ 0 h 660"/>
                  <a:gd name="T11" fmla="*/ 228 w 228"/>
                  <a:gd name="T12" fmla="*/ 660 h 66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8" h="660">
                    <a:moveTo>
                      <a:pt x="227" y="659"/>
                    </a:moveTo>
                    <a:lnTo>
                      <a:pt x="0" y="327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89" name="Freeform 422"/>
              <p:cNvSpPr>
                <a:spLocks/>
              </p:cNvSpPr>
              <p:nvPr/>
            </p:nvSpPr>
            <p:spPr bwMode="auto">
              <a:xfrm>
                <a:off x="1202" y="787"/>
                <a:ext cx="65" cy="53"/>
              </a:xfrm>
              <a:custGeom>
                <a:avLst/>
                <a:gdLst>
                  <a:gd name="T0" fmla="*/ 308624 w 49"/>
                  <a:gd name="T1" fmla="*/ 1 h 74"/>
                  <a:gd name="T2" fmla="*/ 148327 w 49"/>
                  <a:gd name="T3" fmla="*/ 0 h 74"/>
                  <a:gd name="T4" fmla="*/ 0 w 49"/>
                  <a:gd name="T5" fmla="*/ 1 h 74"/>
                  <a:gd name="T6" fmla="*/ 308624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90" name="Line 423"/>
              <p:cNvSpPr>
                <a:spLocks noChangeShapeType="1"/>
              </p:cNvSpPr>
              <p:nvPr/>
            </p:nvSpPr>
            <p:spPr bwMode="auto">
              <a:xfrm flipV="1">
                <a:off x="3717" y="828"/>
                <a:ext cx="0" cy="31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1" name="Freeform 424"/>
              <p:cNvSpPr>
                <a:spLocks/>
              </p:cNvSpPr>
              <p:nvPr/>
            </p:nvSpPr>
            <p:spPr bwMode="auto">
              <a:xfrm>
                <a:off x="3684" y="781"/>
                <a:ext cx="66" cy="54"/>
              </a:xfrm>
              <a:custGeom>
                <a:avLst/>
                <a:gdLst>
                  <a:gd name="T0" fmla="*/ 498386 w 49"/>
                  <a:gd name="T1" fmla="*/ 1 h 74"/>
                  <a:gd name="T2" fmla="*/ 240509 w 49"/>
                  <a:gd name="T3" fmla="*/ 0 h 74"/>
                  <a:gd name="T4" fmla="*/ 0 w 49"/>
                  <a:gd name="T5" fmla="*/ 1 h 74"/>
                  <a:gd name="T6" fmla="*/ 498386 w 49"/>
                  <a:gd name="T7" fmla="*/ 1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74"/>
                  <a:gd name="T14" fmla="*/ 49 w 49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74">
                    <a:moveTo>
                      <a:pt x="48" y="73"/>
                    </a:moveTo>
                    <a:lnTo>
                      <a:pt x="23" y="0"/>
                    </a:lnTo>
                    <a:lnTo>
                      <a:pt x="0" y="73"/>
                    </a:lnTo>
                    <a:lnTo>
                      <a:pt x="48" y="73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92" name="Rectangle 425"/>
              <p:cNvSpPr>
                <a:spLocks noChangeArrowheads="1"/>
              </p:cNvSpPr>
              <p:nvPr/>
            </p:nvSpPr>
            <p:spPr bwMode="auto">
              <a:xfrm>
                <a:off x="2396" y="684"/>
                <a:ext cx="992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en-US" sz="1000" b="1">
                    <a:latin typeface="Times New Roman" pitchFamily="18" charset="0"/>
                    <a:cs typeface="Times New Roman" pitchFamily="18" charset="0"/>
                  </a:rPr>
                  <a:t>Present &amp; Publish</a:t>
                </a:r>
              </a:p>
            </p:txBody>
          </p:sp>
          <p:sp>
            <p:nvSpPr>
              <p:cNvPr id="25793" name="Oval 426"/>
              <p:cNvSpPr>
                <a:spLocks noChangeArrowheads="1"/>
              </p:cNvSpPr>
              <p:nvPr/>
            </p:nvSpPr>
            <p:spPr bwMode="auto">
              <a:xfrm>
                <a:off x="1859" y="2298"/>
                <a:ext cx="643" cy="163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4" name="Rectangle 427"/>
              <p:cNvSpPr>
                <a:spLocks noChangeArrowheads="1"/>
              </p:cNvSpPr>
              <p:nvPr/>
            </p:nvSpPr>
            <p:spPr bwMode="auto">
              <a:xfrm>
                <a:off x="1111" y="2339"/>
                <a:ext cx="3593" cy="20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12700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5" name="Rectangle 428"/>
              <p:cNvSpPr>
                <a:spLocks noChangeArrowheads="1"/>
              </p:cNvSpPr>
              <p:nvPr/>
            </p:nvSpPr>
            <p:spPr bwMode="auto">
              <a:xfrm>
                <a:off x="1644" y="2338"/>
                <a:ext cx="2579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6" name="Rectangle 429"/>
              <p:cNvSpPr>
                <a:spLocks noChangeArrowheads="1"/>
              </p:cNvSpPr>
              <p:nvPr/>
            </p:nvSpPr>
            <p:spPr bwMode="auto">
              <a:xfrm>
                <a:off x="1584" y="2337"/>
                <a:ext cx="2640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90000"/>
                  </a:lnSpc>
                </a:pPr>
                <a:r>
                  <a:rPr lang="th-TH" sz="2800" b="1">
                    <a:solidFill>
                      <a:srgbClr val="000099"/>
                    </a:solidFill>
                    <a:latin typeface="Times New Roman" pitchFamily="18" charset="0"/>
                    <a:cs typeface="LilyUPC" pitchFamily="34" charset="-34"/>
                  </a:rPr>
                  <a:t>การนำไปใช้ประโยชน์  (</a:t>
                </a:r>
                <a:r>
                  <a:rPr lang="th-TH" sz="2400" b="1">
                    <a:solidFill>
                      <a:srgbClr val="000099"/>
                    </a:solidFill>
                    <a:latin typeface="Times New Roman" pitchFamily="18" charset="0"/>
                    <a:cs typeface="LilyUPC" pitchFamily="34" charset="-34"/>
                  </a:rPr>
                  <a:t>Utilizing</a:t>
                </a:r>
                <a:r>
                  <a:rPr lang="th-TH" sz="2800" b="1">
                    <a:solidFill>
                      <a:srgbClr val="000099"/>
                    </a:solidFill>
                    <a:latin typeface="Times New Roman" pitchFamily="18" charset="0"/>
                    <a:cs typeface="LilyUPC" pitchFamily="34" charset="-34"/>
                  </a:rPr>
                  <a:t>)</a:t>
                </a:r>
              </a:p>
            </p:txBody>
          </p:sp>
          <p:sp>
            <p:nvSpPr>
              <p:cNvPr id="25797" name="Oval 430"/>
              <p:cNvSpPr>
                <a:spLocks noChangeArrowheads="1"/>
              </p:cNvSpPr>
              <p:nvPr/>
            </p:nvSpPr>
            <p:spPr bwMode="auto">
              <a:xfrm>
                <a:off x="782" y="2003"/>
                <a:ext cx="4188" cy="246"/>
              </a:xfrm>
              <a:prstGeom prst="ellipse">
                <a:avLst/>
              </a:prstGeom>
              <a:solidFill>
                <a:srgbClr val="99FF33"/>
              </a:solidFill>
              <a:ln w="25400">
                <a:solidFill>
                  <a:srgbClr val="66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8" name="Oval 431"/>
              <p:cNvSpPr>
                <a:spLocks noChangeArrowheads="1"/>
              </p:cNvSpPr>
              <p:nvPr/>
            </p:nvSpPr>
            <p:spPr bwMode="auto">
              <a:xfrm>
                <a:off x="1095" y="2056"/>
                <a:ext cx="657" cy="13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799" name="Rectangle 432"/>
              <p:cNvSpPr>
                <a:spLocks noChangeArrowheads="1"/>
              </p:cNvSpPr>
              <p:nvPr/>
            </p:nvSpPr>
            <p:spPr bwMode="auto">
              <a:xfrm>
                <a:off x="1066" y="2050"/>
                <a:ext cx="707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0" name="Rectangle 433"/>
              <p:cNvSpPr>
                <a:spLocks noChangeArrowheads="1"/>
              </p:cNvSpPr>
              <p:nvPr/>
            </p:nvSpPr>
            <p:spPr bwMode="auto">
              <a:xfrm>
                <a:off x="1215" y="2073"/>
                <a:ext cx="410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9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Every Month</a:t>
                </a:r>
              </a:p>
            </p:txBody>
          </p:sp>
          <p:sp>
            <p:nvSpPr>
              <p:cNvPr id="25801" name="Line 434"/>
              <p:cNvSpPr>
                <a:spLocks noChangeShapeType="1"/>
              </p:cNvSpPr>
              <p:nvPr/>
            </p:nvSpPr>
            <p:spPr bwMode="auto">
              <a:xfrm>
                <a:off x="1252" y="217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2" name="Freeform 435"/>
              <p:cNvSpPr>
                <a:spLocks/>
              </p:cNvSpPr>
              <p:nvPr/>
            </p:nvSpPr>
            <p:spPr bwMode="auto">
              <a:xfrm>
                <a:off x="1181" y="2147"/>
                <a:ext cx="72" cy="33"/>
              </a:xfrm>
              <a:custGeom>
                <a:avLst/>
                <a:gdLst>
                  <a:gd name="T0" fmla="*/ 0 w 54"/>
                  <a:gd name="T1" fmla="*/ 2 h 44"/>
                  <a:gd name="T2" fmla="*/ 398640 w 54"/>
                  <a:gd name="T3" fmla="*/ 2 h 44"/>
                  <a:gd name="T4" fmla="*/ 154853 w 54"/>
                  <a:gd name="T5" fmla="*/ 0 h 44"/>
                  <a:gd name="T6" fmla="*/ 0 w 54"/>
                  <a:gd name="T7" fmla="*/ 2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44"/>
                  <a:gd name="T14" fmla="*/ 54 w 54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44">
                    <a:moveTo>
                      <a:pt x="0" y="43"/>
                    </a:moveTo>
                    <a:lnTo>
                      <a:pt x="53" y="42"/>
                    </a:lnTo>
                    <a:lnTo>
                      <a:pt x="21" y="0"/>
                    </a:lnTo>
                    <a:lnTo>
                      <a:pt x="0" y="43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03" name="Line 436"/>
              <p:cNvSpPr>
                <a:spLocks noChangeShapeType="1"/>
              </p:cNvSpPr>
              <p:nvPr/>
            </p:nvSpPr>
            <p:spPr bwMode="auto">
              <a:xfrm>
                <a:off x="1580" y="2062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4" name="Freeform 437"/>
              <p:cNvSpPr>
                <a:spLocks/>
              </p:cNvSpPr>
              <p:nvPr/>
            </p:nvSpPr>
            <p:spPr bwMode="auto">
              <a:xfrm>
                <a:off x="1580" y="2048"/>
                <a:ext cx="67" cy="36"/>
              </a:xfrm>
              <a:custGeom>
                <a:avLst/>
                <a:gdLst>
                  <a:gd name="T0" fmla="*/ 428415 w 50"/>
                  <a:gd name="T1" fmla="*/ 0 h 49"/>
                  <a:gd name="T2" fmla="*/ 0 w 50"/>
                  <a:gd name="T3" fmla="*/ 1 h 49"/>
                  <a:gd name="T4" fmla="*/ 380196 w 50"/>
                  <a:gd name="T5" fmla="*/ 1 h 49"/>
                  <a:gd name="T6" fmla="*/ 428415 w 50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49"/>
                  <a:gd name="T14" fmla="*/ 50 w 50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49">
                    <a:moveTo>
                      <a:pt x="49" y="0"/>
                    </a:moveTo>
                    <a:lnTo>
                      <a:pt x="0" y="19"/>
                    </a:lnTo>
                    <a:lnTo>
                      <a:pt x="43" y="48"/>
                    </a:lnTo>
                    <a:lnTo>
                      <a:pt x="49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05" name="Oval 438"/>
              <p:cNvSpPr>
                <a:spLocks noChangeArrowheads="1"/>
              </p:cNvSpPr>
              <p:nvPr/>
            </p:nvSpPr>
            <p:spPr bwMode="auto">
              <a:xfrm>
                <a:off x="1829" y="2056"/>
                <a:ext cx="661" cy="13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6" name="Rectangle 439"/>
              <p:cNvSpPr>
                <a:spLocks noChangeArrowheads="1"/>
              </p:cNvSpPr>
              <p:nvPr/>
            </p:nvSpPr>
            <p:spPr bwMode="auto">
              <a:xfrm>
                <a:off x="1800" y="2050"/>
                <a:ext cx="708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7" name="Rectangle 440"/>
              <p:cNvSpPr>
                <a:spLocks noChangeArrowheads="1"/>
              </p:cNvSpPr>
              <p:nvPr/>
            </p:nvSpPr>
            <p:spPr bwMode="auto">
              <a:xfrm>
                <a:off x="2008" y="2073"/>
                <a:ext cx="326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9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Every Day</a:t>
                </a:r>
              </a:p>
            </p:txBody>
          </p:sp>
          <p:sp>
            <p:nvSpPr>
              <p:cNvPr id="25808" name="Line 441"/>
              <p:cNvSpPr>
                <a:spLocks noChangeShapeType="1"/>
              </p:cNvSpPr>
              <p:nvPr/>
            </p:nvSpPr>
            <p:spPr bwMode="auto">
              <a:xfrm>
                <a:off x="1937" y="2172"/>
                <a:ext cx="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09" name="Freeform 442"/>
              <p:cNvSpPr>
                <a:spLocks/>
              </p:cNvSpPr>
              <p:nvPr/>
            </p:nvSpPr>
            <p:spPr bwMode="auto">
              <a:xfrm>
                <a:off x="1865" y="2139"/>
                <a:ext cx="72" cy="34"/>
              </a:xfrm>
              <a:custGeom>
                <a:avLst/>
                <a:gdLst>
                  <a:gd name="T0" fmla="*/ 0 w 54"/>
                  <a:gd name="T1" fmla="*/ 2 h 45"/>
                  <a:gd name="T2" fmla="*/ 398640 w 54"/>
                  <a:gd name="T3" fmla="*/ 2 h 45"/>
                  <a:gd name="T4" fmla="*/ 186389 w 54"/>
                  <a:gd name="T5" fmla="*/ 0 h 45"/>
                  <a:gd name="T6" fmla="*/ 0 w 54"/>
                  <a:gd name="T7" fmla="*/ 2 h 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45"/>
                  <a:gd name="T14" fmla="*/ 54 w 54"/>
                  <a:gd name="T15" fmla="*/ 45 h 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45">
                    <a:moveTo>
                      <a:pt x="0" y="41"/>
                    </a:moveTo>
                    <a:lnTo>
                      <a:pt x="53" y="44"/>
                    </a:lnTo>
                    <a:lnTo>
                      <a:pt x="25" y="0"/>
                    </a:lnTo>
                    <a:lnTo>
                      <a:pt x="0" y="41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10" name="Line 443"/>
              <p:cNvSpPr>
                <a:spLocks noChangeShapeType="1"/>
              </p:cNvSpPr>
              <p:nvPr/>
            </p:nvSpPr>
            <p:spPr bwMode="auto">
              <a:xfrm>
                <a:off x="2311" y="2058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11" name="Freeform 444"/>
              <p:cNvSpPr>
                <a:spLocks/>
              </p:cNvSpPr>
              <p:nvPr/>
            </p:nvSpPr>
            <p:spPr bwMode="auto">
              <a:xfrm>
                <a:off x="2311" y="2050"/>
                <a:ext cx="71" cy="35"/>
              </a:xfrm>
              <a:custGeom>
                <a:avLst/>
                <a:gdLst>
                  <a:gd name="T0" fmla="*/ 453636 w 53"/>
                  <a:gd name="T1" fmla="*/ 0 h 47"/>
                  <a:gd name="T2" fmla="*/ 0 w 53"/>
                  <a:gd name="T3" fmla="*/ 1 h 47"/>
                  <a:gd name="T4" fmla="*/ 347513 w 53"/>
                  <a:gd name="T5" fmla="*/ 1 h 47"/>
                  <a:gd name="T6" fmla="*/ 453636 w 53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47"/>
                  <a:gd name="T14" fmla="*/ 53 w 53"/>
                  <a:gd name="T15" fmla="*/ 47 h 4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47">
                    <a:moveTo>
                      <a:pt x="52" y="0"/>
                    </a:moveTo>
                    <a:lnTo>
                      <a:pt x="0" y="11"/>
                    </a:lnTo>
                    <a:lnTo>
                      <a:pt x="40" y="46"/>
                    </a:lnTo>
                    <a:lnTo>
                      <a:pt x="52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12" name="Oval 445" descr="White Marble"/>
              <p:cNvSpPr>
                <a:spLocks noChangeArrowheads="1"/>
              </p:cNvSpPr>
              <p:nvPr/>
            </p:nvSpPr>
            <p:spPr bwMode="auto">
              <a:xfrm>
                <a:off x="2547" y="2056"/>
                <a:ext cx="658" cy="13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13" name="Rectangle 446"/>
              <p:cNvSpPr>
                <a:spLocks noChangeArrowheads="1"/>
              </p:cNvSpPr>
              <p:nvPr/>
            </p:nvSpPr>
            <p:spPr bwMode="auto">
              <a:xfrm>
                <a:off x="2517" y="2050"/>
                <a:ext cx="708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14" name="Rectangle 447"/>
              <p:cNvSpPr>
                <a:spLocks noChangeArrowheads="1"/>
              </p:cNvSpPr>
              <p:nvPr/>
            </p:nvSpPr>
            <p:spPr bwMode="auto">
              <a:xfrm>
                <a:off x="2640" y="2061"/>
                <a:ext cx="484" cy="1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200" b="1">
                    <a:solidFill>
                      <a:srgbClr val="000099"/>
                    </a:solidFill>
                    <a:latin typeface="Times New Roman" pitchFamily="18" charset="0"/>
                    <a:cs typeface="Times New Roman" pitchFamily="18" charset="0"/>
                  </a:rPr>
                  <a:t>Every Time</a:t>
                </a:r>
              </a:p>
            </p:txBody>
          </p:sp>
          <p:sp>
            <p:nvSpPr>
              <p:cNvPr id="25815" name="Line 448"/>
              <p:cNvSpPr>
                <a:spLocks noChangeShapeType="1"/>
              </p:cNvSpPr>
              <p:nvPr/>
            </p:nvSpPr>
            <p:spPr bwMode="auto">
              <a:xfrm>
                <a:off x="2696" y="217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16" name="Freeform 449"/>
              <p:cNvSpPr>
                <a:spLocks/>
              </p:cNvSpPr>
              <p:nvPr/>
            </p:nvSpPr>
            <p:spPr bwMode="auto">
              <a:xfrm>
                <a:off x="2625" y="2147"/>
                <a:ext cx="72" cy="33"/>
              </a:xfrm>
              <a:custGeom>
                <a:avLst/>
                <a:gdLst>
                  <a:gd name="T0" fmla="*/ 0 w 54"/>
                  <a:gd name="T1" fmla="*/ 2 h 44"/>
                  <a:gd name="T2" fmla="*/ 398640 w 54"/>
                  <a:gd name="T3" fmla="*/ 2 h 44"/>
                  <a:gd name="T4" fmla="*/ 171236 w 54"/>
                  <a:gd name="T5" fmla="*/ 0 h 44"/>
                  <a:gd name="T6" fmla="*/ 0 w 54"/>
                  <a:gd name="T7" fmla="*/ 2 h 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44"/>
                  <a:gd name="T14" fmla="*/ 54 w 54"/>
                  <a:gd name="T15" fmla="*/ 44 h 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44">
                    <a:moveTo>
                      <a:pt x="0" y="42"/>
                    </a:moveTo>
                    <a:lnTo>
                      <a:pt x="53" y="43"/>
                    </a:lnTo>
                    <a:lnTo>
                      <a:pt x="23" y="0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17" name="Line 450"/>
              <p:cNvSpPr>
                <a:spLocks noChangeShapeType="1"/>
              </p:cNvSpPr>
              <p:nvPr/>
            </p:nvSpPr>
            <p:spPr bwMode="auto">
              <a:xfrm>
                <a:off x="3024" y="2061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18" name="Freeform 451"/>
              <p:cNvSpPr>
                <a:spLocks/>
              </p:cNvSpPr>
              <p:nvPr/>
            </p:nvSpPr>
            <p:spPr bwMode="auto">
              <a:xfrm>
                <a:off x="3024" y="2051"/>
                <a:ext cx="69" cy="35"/>
              </a:xfrm>
              <a:custGeom>
                <a:avLst/>
                <a:gdLst>
                  <a:gd name="T0" fmla="*/ 328801 w 52"/>
                  <a:gd name="T1" fmla="*/ 0 h 48"/>
                  <a:gd name="T2" fmla="*/ 0 w 52"/>
                  <a:gd name="T3" fmla="*/ 1 h 48"/>
                  <a:gd name="T4" fmla="*/ 254830 w 52"/>
                  <a:gd name="T5" fmla="*/ 1 h 48"/>
                  <a:gd name="T6" fmla="*/ 328801 w 52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48"/>
                  <a:gd name="T14" fmla="*/ 52 w 52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48">
                    <a:moveTo>
                      <a:pt x="51" y="0"/>
                    </a:moveTo>
                    <a:lnTo>
                      <a:pt x="0" y="13"/>
                    </a:lnTo>
                    <a:lnTo>
                      <a:pt x="40" y="47"/>
                    </a:lnTo>
                    <a:lnTo>
                      <a:pt x="51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19" name="Oval 452"/>
              <p:cNvSpPr>
                <a:spLocks noChangeArrowheads="1"/>
              </p:cNvSpPr>
              <p:nvPr/>
            </p:nvSpPr>
            <p:spPr bwMode="auto">
              <a:xfrm>
                <a:off x="3271" y="2056"/>
                <a:ext cx="659" cy="13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0" name="Rectangle 453"/>
              <p:cNvSpPr>
                <a:spLocks noChangeArrowheads="1"/>
              </p:cNvSpPr>
              <p:nvPr/>
            </p:nvSpPr>
            <p:spPr bwMode="auto">
              <a:xfrm>
                <a:off x="3414" y="2073"/>
                <a:ext cx="378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9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Every Week</a:t>
                </a:r>
              </a:p>
            </p:txBody>
          </p:sp>
          <p:sp>
            <p:nvSpPr>
              <p:cNvPr id="25821" name="Line 454"/>
              <p:cNvSpPr>
                <a:spLocks noChangeShapeType="1"/>
              </p:cNvSpPr>
              <p:nvPr/>
            </p:nvSpPr>
            <p:spPr bwMode="auto">
              <a:xfrm>
                <a:off x="3411" y="217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2" name="Freeform 455"/>
              <p:cNvSpPr>
                <a:spLocks/>
              </p:cNvSpPr>
              <p:nvPr/>
            </p:nvSpPr>
            <p:spPr bwMode="auto">
              <a:xfrm>
                <a:off x="3342" y="2151"/>
                <a:ext cx="70" cy="33"/>
              </a:xfrm>
              <a:custGeom>
                <a:avLst/>
                <a:gdLst>
                  <a:gd name="T0" fmla="*/ 0 w 53"/>
                  <a:gd name="T1" fmla="*/ 1 h 46"/>
                  <a:gd name="T2" fmla="*/ 289797 w 53"/>
                  <a:gd name="T3" fmla="*/ 1 h 46"/>
                  <a:gd name="T4" fmla="*/ 101009 w 53"/>
                  <a:gd name="T5" fmla="*/ 0 h 46"/>
                  <a:gd name="T6" fmla="*/ 0 w 53"/>
                  <a:gd name="T7" fmla="*/ 1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46"/>
                  <a:gd name="T14" fmla="*/ 53 w 5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46">
                    <a:moveTo>
                      <a:pt x="0" y="45"/>
                    </a:moveTo>
                    <a:lnTo>
                      <a:pt x="52" y="39"/>
                    </a:lnTo>
                    <a:lnTo>
                      <a:pt x="18" y="0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23" name="Line 456"/>
              <p:cNvSpPr>
                <a:spLocks noChangeShapeType="1"/>
              </p:cNvSpPr>
              <p:nvPr/>
            </p:nvSpPr>
            <p:spPr bwMode="auto">
              <a:xfrm>
                <a:off x="3765" y="2064"/>
                <a:ext cx="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4" name="Freeform 457"/>
              <p:cNvSpPr>
                <a:spLocks/>
              </p:cNvSpPr>
              <p:nvPr/>
            </p:nvSpPr>
            <p:spPr bwMode="auto">
              <a:xfrm>
                <a:off x="3765" y="2054"/>
                <a:ext cx="69" cy="36"/>
              </a:xfrm>
              <a:custGeom>
                <a:avLst/>
                <a:gdLst>
                  <a:gd name="T0" fmla="*/ 328801 w 52"/>
                  <a:gd name="T1" fmla="*/ 0 h 49"/>
                  <a:gd name="T2" fmla="*/ 0 w 52"/>
                  <a:gd name="T3" fmla="*/ 1 h 49"/>
                  <a:gd name="T4" fmla="*/ 277754 w 52"/>
                  <a:gd name="T5" fmla="*/ 1 h 49"/>
                  <a:gd name="T6" fmla="*/ 328801 w 52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49"/>
                  <a:gd name="T14" fmla="*/ 52 w 52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49">
                    <a:moveTo>
                      <a:pt x="51" y="0"/>
                    </a:moveTo>
                    <a:lnTo>
                      <a:pt x="0" y="17"/>
                    </a:lnTo>
                    <a:lnTo>
                      <a:pt x="43" y="48"/>
                    </a:lnTo>
                    <a:lnTo>
                      <a:pt x="51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25" name="Oval 458"/>
              <p:cNvSpPr>
                <a:spLocks noChangeArrowheads="1"/>
              </p:cNvSpPr>
              <p:nvPr/>
            </p:nvSpPr>
            <p:spPr bwMode="auto">
              <a:xfrm>
                <a:off x="4009" y="2056"/>
                <a:ext cx="658" cy="130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6" name="Rectangle 459"/>
              <p:cNvSpPr>
                <a:spLocks noChangeArrowheads="1"/>
              </p:cNvSpPr>
              <p:nvPr/>
            </p:nvSpPr>
            <p:spPr bwMode="auto">
              <a:xfrm>
                <a:off x="3979" y="2050"/>
                <a:ext cx="708" cy="1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7" name="Rectangle 460"/>
              <p:cNvSpPr>
                <a:spLocks noChangeArrowheads="1"/>
              </p:cNvSpPr>
              <p:nvPr/>
            </p:nvSpPr>
            <p:spPr bwMode="auto">
              <a:xfrm>
                <a:off x="4170" y="2073"/>
                <a:ext cx="354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/>
                <a:r>
                  <a:rPr lang="en-US" sz="9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Every Year</a:t>
                </a:r>
              </a:p>
            </p:txBody>
          </p:sp>
          <p:sp>
            <p:nvSpPr>
              <p:cNvPr id="25828" name="Line 461"/>
              <p:cNvSpPr>
                <a:spLocks noChangeShapeType="1"/>
              </p:cNvSpPr>
              <p:nvPr/>
            </p:nvSpPr>
            <p:spPr bwMode="auto">
              <a:xfrm>
                <a:off x="4170" y="2179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29" name="Line 462"/>
              <p:cNvSpPr>
                <a:spLocks noChangeShapeType="1"/>
              </p:cNvSpPr>
              <p:nvPr/>
            </p:nvSpPr>
            <p:spPr bwMode="auto">
              <a:xfrm>
                <a:off x="4498" y="2063"/>
                <a:ext cx="1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30" name="Line 463"/>
              <p:cNvSpPr>
                <a:spLocks noChangeShapeType="1"/>
              </p:cNvSpPr>
              <p:nvPr/>
            </p:nvSpPr>
            <p:spPr bwMode="auto">
              <a:xfrm>
                <a:off x="2883" y="2304"/>
                <a:ext cx="0" cy="3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831" name="Freeform 464"/>
              <p:cNvSpPr>
                <a:spLocks/>
              </p:cNvSpPr>
              <p:nvPr/>
            </p:nvSpPr>
            <p:spPr bwMode="auto">
              <a:xfrm>
                <a:off x="2851" y="2246"/>
                <a:ext cx="69" cy="58"/>
              </a:xfrm>
              <a:custGeom>
                <a:avLst/>
                <a:gdLst>
                  <a:gd name="T0" fmla="*/ 328801 w 52"/>
                  <a:gd name="T1" fmla="*/ 1 h 79"/>
                  <a:gd name="T2" fmla="*/ 159280 w 52"/>
                  <a:gd name="T3" fmla="*/ 0 h 79"/>
                  <a:gd name="T4" fmla="*/ 0 w 52"/>
                  <a:gd name="T5" fmla="*/ 1 h 79"/>
                  <a:gd name="T6" fmla="*/ 328801 w 52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79"/>
                  <a:gd name="T14" fmla="*/ 52 w 52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79">
                    <a:moveTo>
                      <a:pt x="51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1" y="78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32" name="Freeform 465"/>
              <p:cNvSpPr>
                <a:spLocks/>
              </p:cNvSpPr>
              <p:nvPr/>
            </p:nvSpPr>
            <p:spPr bwMode="auto">
              <a:xfrm>
                <a:off x="4104" y="2151"/>
                <a:ext cx="71" cy="33"/>
              </a:xfrm>
              <a:custGeom>
                <a:avLst/>
                <a:gdLst>
                  <a:gd name="T0" fmla="*/ 0 w 53"/>
                  <a:gd name="T1" fmla="*/ 1 h 46"/>
                  <a:gd name="T2" fmla="*/ 453636 w 53"/>
                  <a:gd name="T3" fmla="*/ 1 h 46"/>
                  <a:gd name="T4" fmla="*/ 154824 w 53"/>
                  <a:gd name="T5" fmla="*/ 0 h 46"/>
                  <a:gd name="T6" fmla="*/ 0 w 53"/>
                  <a:gd name="T7" fmla="*/ 1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46"/>
                  <a:gd name="T14" fmla="*/ 53 w 5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46">
                    <a:moveTo>
                      <a:pt x="0" y="45"/>
                    </a:moveTo>
                    <a:lnTo>
                      <a:pt x="52" y="39"/>
                    </a:lnTo>
                    <a:lnTo>
                      <a:pt x="18" y="0"/>
                    </a:lnTo>
                    <a:lnTo>
                      <a:pt x="0" y="45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33" name="Freeform 466"/>
              <p:cNvSpPr>
                <a:spLocks/>
              </p:cNvSpPr>
              <p:nvPr/>
            </p:nvSpPr>
            <p:spPr bwMode="auto">
              <a:xfrm>
                <a:off x="4510" y="2054"/>
                <a:ext cx="69" cy="36"/>
              </a:xfrm>
              <a:custGeom>
                <a:avLst/>
                <a:gdLst>
                  <a:gd name="T0" fmla="*/ 328801 w 52"/>
                  <a:gd name="T1" fmla="*/ 0 h 49"/>
                  <a:gd name="T2" fmla="*/ 0 w 52"/>
                  <a:gd name="T3" fmla="*/ 1 h 49"/>
                  <a:gd name="T4" fmla="*/ 277754 w 52"/>
                  <a:gd name="T5" fmla="*/ 1 h 49"/>
                  <a:gd name="T6" fmla="*/ 328801 w 52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49"/>
                  <a:gd name="T14" fmla="*/ 52 w 52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49">
                    <a:moveTo>
                      <a:pt x="51" y="0"/>
                    </a:moveTo>
                    <a:lnTo>
                      <a:pt x="0" y="17"/>
                    </a:lnTo>
                    <a:lnTo>
                      <a:pt x="43" y="48"/>
                    </a:lnTo>
                    <a:lnTo>
                      <a:pt x="51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834" name="Line 467"/>
              <p:cNvSpPr>
                <a:spLocks noChangeShapeType="1"/>
              </p:cNvSpPr>
              <p:nvPr/>
            </p:nvSpPr>
            <p:spPr bwMode="auto">
              <a:xfrm flipV="1">
                <a:off x="2881" y="1831"/>
                <a:ext cx="0" cy="151"/>
              </a:xfrm>
              <a:prstGeom prst="line">
                <a:avLst/>
              </a:prstGeom>
              <a:noFill/>
              <a:ln w="76200">
                <a:solidFill>
                  <a:schemeClr val="tx2"/>
                </a:solidFill>
                <a:round/>
                <a:headEnd type="none" w="sm" len="sm"/>
                <a:tailEnd type="stealth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5610" name="Group 468"/>
            <p:cNvGrpSpPr>
              <a:grpSpLocks/>
            </p:cNvGrpSpPr>
            <p:nvPr/>
          </p:nvGrpSpPr>
          <p:grpSpPr bwMode="auto">
            <a:xfrm>
              <a:off x="1444" y="2501"/>
              <a:ext cx="3108" cy="827"/>
              <a:chOff x="1444" y="2501"/>
              <a:chExt cx="3108" cy="827"/>
            </a:xfrm>
          </p:grpSpPr>
          <p:sp>
            <p:nvSpPr>
              <p:cNvPr id="25660" name="Rectangle 469" descr="Oak"/>
              <p:cNvSpPr>
                <a:spLocks noChangeArrowheads="1"/>
              </p:cNvSpPr>
              <p:nvPr/>
            </p:nvSpPr>
            <p:spPr bwMode="auto">
              <a:xfrm>
                <a:off x="3748" y="2818"/>
                <a:ext cx="528" cy="119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1" name="Rectangle 470" descr="Oak"/>
              <p:cNvSpPr>
                <a:spLocks noChangeArrowheads="1"/>
              </p:cNvSpPr>
              <p:nvPr/>
            </p:nvSpPr>
            <p:spPr bwMode="auto">
              <a:xfrm>
                <a:off x="1841" y="2651"/>
                <a:ext cx="639" cy="125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2" name="Rectangle 471" descr="Oak"/>
              <p:cNvSpPr>
                <a:spLocks noChangeArrowheads="1"/>
              </p:cNvSpPr>
              <p:nvPr/>
            </p:nvSpPr>
            <p:spPr bwMode="auto">
              <a:xfrm>
                <a:off x="1444" y="2818"/>
                <a:ext cx="529" cy="119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3" name="Rectangle 472" descr="Oak"/>
              <p:cNvSpPr>
                <a:spLocks noChangeArrowheads="1"/>
              </p:cNvSpPr>
              <p:nvPr/>
            </p:nvSpPr>
            <p:spPr bwMode="auto">
              <a:xfrm>
                <a:off x="3249" y="2651"/>
                <a:ext cx="639" cy="125"/>
              </a:xfrm>
              <a:prstGeom prst="rect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th-TH" sz="2800">
                  <a:solidFill>
                    <a:srgbClr val="66FF33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664" name="Oval 473" descr="Oak"/>
              <p:cNvSpPr>
                <a:spLocks noChangeArrowheads="1"/>
              </p:cNvSpPr>
              <p:nvPr/>
            </p:nvSpPr>
            <p:spPr bwMode="auto">
              <a:xfrm>
                <a:off x="1691" y="3085"/>
                <a:ext cx="2373" cy="243"/>
              </a:xfrm>
              <a:prstGeom prst="ellipse">
                <a:avLst/>
              </a:prstGeom>
              <a:blipFill dpi="0" rotWithShape="0">
                <a:blip r:embed="rId5"/>
                <a:srcRect/>
                <a:tile tx="0" ty="0" sx="100000" sy="100000" flip="none" algn="tl"/>
              </a:blip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5" name="Rectangle 474"/>
              <p:cNvSpPr>
                <a:spLocks noChangeArrowheads="1"/>
              </p:cNvSpPr>
              <p:nvPr/>
            </p:nvSpPr>
            <p:spPr bwMode="auto">
              <a:xfrm>
                <a:off x="2315" y="3121"/>
                <a:ext cx="1331" cy="1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6" name="Rectangle 475"/>
              <p:cNvSpPr>
                <a:spLocks noChangeArrowheads="1"/>
              </p:cNvSpPr>
              <p:nvPr/>
            </p:nvSpPr>
            <p:spPr bwMode="auto">
              <a:xfrm>
                <a:off x="2276" y="3128"/>
                <a:ext cx="1207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60000"/>
                  </a:lnSpc>
                </a:pPr>
                <a:r>
                  <a:rPr lang="th-TH" sz="1800" b="1">
                    <a:solidFill>
                      <a:srgbClr val="000000"/>
                    </a:solidFill>
                    <a:latin typeface="Times New Roman" pitchFamily="18" charset="0"/>
                    <a:cs typeface="LilyUPC" pitchFamily="34" charset="-34"/>
                  </a:rPr>
                  <a:t>สิ่งที่ได้จากการดำเนินงาน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1400" b="1">
                    <a:solidFill>
                      <a:srgbClr val="000000"/>
                    </a:solidFill>
                    <a:latin typeface="Times New Roman" pitchFamily="18" charset="0"/>
                    <a:cs typeface="LilyUPC" pitchFamily="34" charset="-34"/>
                  </a:rPr>
                  <a:t>(Outcomes of Working)</a:t>
                </a:r>
              </a:p>
            </p:txBody>
          </p:sp>
          <p:sp>
            <p:nvSpPr>
              <p:cNvPr id="25667" name="Oval 476"/>
              <p:cNvSpPr>
                <a:spLocks noChangeArrowheads="1"/>
              </p:cNvSpPr>
              <p:nvPr/>
            </p:nvSpPr>
            <p:spPr bwMode="auto">
              <a:xfrm>
                <a:off x="1457" y="2554"/>
                <a:ext cx="466" cy="16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8" name="Oval 477"/>
              <p:cNvSpPr>
                <a:spLocks noChangeArrowheads="1"/>
              </p:cNvSpPr>
              <p:nvPr/>
            </p:nvSpPr>
            <p:spPr bwMode="auto">
              <a:xfrm>
                <a:off x="3700" y="2554"/>
                <a:ext cx="652" cy="161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69" name="Oval 478"/>
              <p:cNvSpPr>
                <a:spLocks noChangeArrowheads="1"/>
              </p:cNvSpPr>
              <p:nvPr/>
            </p:nvSpPr>
            <p:spPr bwMode="auto">
              <a:xfrm>
                <a:off x="2455" y="2787"/>
                <a:ext cx="845" cy="156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0" name="Rectangle 479"/>
              <p:cNvSpPr>
                <a:spLocks noChangeArrowheads="1"/>
              </p:cNvSpPr>
              <p:nvPr/>
            </p:nvSpPr>
            <p:spPr bwMode="auto">
              <a:xfrm>
                <a:off x="2771" y="2838"/>
                <a:ext cx="269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1" name="Rectangle 480"/>
              <p:cNvSpPr>
                <a:spLocks noChangeArrowheads="1"/>
              </p:cNvSpPr>
              <p:nvPr/>
            </p:nvSpPr>
            <p:spPr bwMode="auto">
              <a:xfrm>
                <a:off x="2743" y="2821"/>
                <a:ext cx="230" cy="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70000"/>
                  </a:lnSpc>
                </a:pPr>
                <a:r>
                  <a:rPr lang="en-US" sz="14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Data</a:t>
                </a:r>
              </a:p>
            </p:txBody>
          </p:sp>
          <p:sp>
            <p:nvSpPr>
              <p:cNvPr id="25672" name="Rectangle 481"/>
              <p:cNvSpPr>
                <a:spLocks noChangeArrowheads="1"/>
              </p:cNvSpPr>
              <p:nvPr/>
            </p:nvSpPr>
            <p:spPr bwMode="auto">
              <a:xfrm>
                <a:off x="1635" y="2847"/>
                <a:ext cx="167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3" name="Rectangle 482"/>
              <p:cNvSpPr>
                <a:spLocks noChangeArrowheads="1"/>
              </p:cNvSpPr>
              <p:nvPr/>
            </p:nvSpPr>
            <p:spPr bwMode="auto">
              <a:xfrm>
                <a:off x="1580" y="2841"/>
                <a:ext cx="263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80000"/>
                  </a:lnSpc>
                </a:pPr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Objects</a:t>
                </a:r>
              </a:p>
            </p:txBody>
          </p:sp>
          <p:sp>
            <p:nvSpPr>
              <p:cNvPr id="25674" name="Rectangle 483"/>
              <p:cNvSpPr>
                <a:spLocks noChangeArrowheads="1"/>
              </p:cNvSpPr>
              <p:nvPr/>
            </p:nvSpPr>
            <p:spPr bwMode="auto">
              <a:xfrm>
                <a:off x="1904" y="2676"/>
                <a:ext cx="513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5" name="Rectangle 484"/>
              <p:cNvSpPr>
                <a:spLocks noChangeArrowheads="1"/>
              </p:cNvSpPr>
              <p:nvPr/>
            </p:nvSpPr>
            <p:spPr bwMode="auto">
              <a:xfrm>
                <a:off x="1963" y="2674"/>
                <a:ext cx="414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Experiences</a:t>
                </a:r>
              </a:p>
            </p:txBody>
          </p:sp>
          <p:sp>
            <p:nvSpPr>
              <p:cNvPr id="25676" name="Oval 485"/>
              <p:cNvSpPr>
                <a:spLocks noChangeArrowheads="1"/>
              </p:cNvSpPr>
              <p:nvPr/>
            </p:nvSpPr>
            <p:spPr bwMode="auto">
              <a:xfrm>
                <a:off x="3208" y="2624"/>
                <a:ext cx="652" cy="157"/>
              </a:xfrm>
              <a:prstGeom prst="ellipse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7" name="Rectangle 486"/>
              <p:cNvSpPr>
                <a:spLocks noChangeArrowheads="1"/>
              </p:cNvSpPr>
              <p:nvPr/>
            </p:nvSpPr>
            <p:spPr bwMode="auto">
              <a:xfrm>
                <a:off x="3330" y="2676"/>
                <a:ext cx="437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78" name="Rectangle 487"/>
              <p:cNvSpPr>
                <a:spLocks noChangeArrowheads="1"/>
              </p:cNvSpPr>
              <p:nvPr/>
            </p:nvSpPr>
            <p:spPr bwMode="auto">
              <a:xfrm>
                <a:off x="3348" y="2672"/>
                <a:ext cx="44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Knowledge</a:t>
                </a:r>
              </a:p>
            </p:txBody>
          </p:sp>
          <p:sp>
            <p:nvSpPr>
              <p:cNvPr id="25679" name="Rectangle 488"/>
              <p:cNvSpPr>
                <a:spLocks noChangeArrowheads="1"/>
              </p:cNvSpPr>
              <p:nvPr/>
            </p:nvSpPr>
            <p:spPr bwMode="auto">
              <a:xfrm>
                <a:off x="3868" y="2847"/>
                <a:ext cx="393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80" name="Rectangle 489"/>
              <p:cNvSpPr>
                <a:spLocks noChangeArrowheads="1"/>
              </p:cNvSpPr>
              <p:nvPr/>
            </p:nvSpPr>
            <p:spPr bwMode="auto">
              <a:xfrm>
                <a:off x="3948" y="2838"/>
                <a:ext cx="151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</a:pPr>
                <a:r>
                  <a:rPr lang="en-US" sz="10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Idea</a:t>
                </a:r>
              </a:p>
            </p:txBody>
          </p:sp>
          <p:sp>
            <p:nvSpPr>
              <p:cNvPr id="25681" name="Line 490"/>
              <p:cNvSpPr>
                <a:spLocks noChangeShapeType="1"/>
              </p:cNvSpPr>
              <p:nvPr/>
            </p:nvSpPr>
            <p:spPr bwMode="auto">
              <a:xfrm flipH="1" flipV="1">
                <a:off x="1875" y="3033"/>
                <a:ext cx="64" cy="6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82" name="Freeform 491"/>
              <p:cNvSpPr>
                <a:spLocks/>
              </p:cNvSpPr>
              <p:nvPr/>
            </p:nvSpPr>
            <p:spPr bwMode="auto">
              <a:xfrm>
                <a:off x="1827" y="2985"/>
                <a:ext cx="83" cy="58"/>
              </a:xfrm>
              <a:custGeom>
                <a:avLst/>
                <a:gdLst>
                  <a:gd name="T0" fmla="*/ 518686 w 62"/>
                  <a:gd name="T1" fmla="*/ 1 h 81"/>
                  <a:gd name="T2" fmla="*/ 0 w 62"/>
                  <a:gd name="T3" fmla="*/ 0 h 81"/>
                  <a:gd name="T4" fmla="*/ 147097 w 62"/>
                  <a:gd name="T5" fmla="*/ 1 h 81"/>
                  <a:gd name="T6" fmla="*/ 518686 w 62"/>
                  <a:gd name="T7" fmla="*/ 1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81"/>
                  <a:gd name="T14" fmla="*/ 62 w 62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81">
                    <a:moveTo>
                      <a:pt x="61" y="56"/>
                    </a:moveTo>
                    <a:lnTo>
                      <a:pt x="0" y="0"/>
                    </a:lnTo>
                    <a:lnTo>
                      <a:pt x="17" y="80"/>
                    </a:lnTo>
                    <a:lnTo>
                      <a:pt x="61" y="5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83" name="Line 492"/>
              <p:cNvSpPr>
                <a:spLocks noChangeShapeType="1"/>
              </p:cNvSpPr>
              <p:nvPr/>
            </p:nvSpPr>
            <p:spPr bwMode="auto">
              <a:xfrm flipH="1" flipV="1">
                <a:off x="2145" y="2834"/>
                <a:ext cx="129" cy="24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84" name="Freeform 493"/>
              <p:cNvSpPr>
                <a:spLocks/>
              </p:cNvSpPr>
              <p:nvPr/>
            </p:nvSpPr>
            <p:spPr bwMode="auto">
              <a:xfrm>
                <a:off x="2111" y="2786"/>
                <a:ext cx="66" cy="59"/>
              </a:xfrm>
              <a:custGeom>
                <a:avLst/>
                <a:gdLst>
                  <a:gd name="T0" fmla="*/ 498386 w 49"/>
                  <a:gd name="T1" fmla="*/ 1 h 82"/>
                  <a:gd name="T2" fmla="*/ 1 w 49"/>
                  <a:gd name="T3" fmla="*/ 0 h 82"/>
                  <a:gd name="T4" fmla="*/ 0 w 49"/>
                  <a:gd name="T5" fmla="*/ 1 h 82"/>
                  <a:gd name="T6" fmla="*/ 498386 w 49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82"/>
                  <a:gd name="T14" fmla="*/ 49 w 49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82">
                    <a:moveTo>
                      <a:pt x="48" y="67"/>
                    </a:moveTo>
                    <a:lnTo>
                      <a:pt x="1" y="0"/>
                    </a:lnTo>
                    <a:lnTo>
                      <a:pt x="0" y="81"/>
                    </a:lnTo>
                    <a:lnTo>
                      <a:pt x="48" y="67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85" name="Line 494"/>
              <p:cNvSpPr>
                <a:spLocks noChangeShapeType="1"/>
              </p:cNvSpPr>
              <p:nvPr/>
            </p:nvSpPr>
            <p:spPr bwMode="auto">
              <a:xfrm flipV="1">
                <a:off x="3889" y="3044"/>
                <a:ext cx="58" cy="53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86" name="Freeform 495"/>
              <p:cNvSpPr>
                <a:spLocks/>
              </p:cNvSpPr>
              <p:nvPr/>
            </p:nvSpPr>
            <p:spPr bwMode="auto">
              <a:xfrm>
                <a:off x="3916" y="2997"/>
                <a:ext cx="83" cy="59"/>
              </a:xfrm>
              <a:custGeom>
                <a:avLst/>
                <a:gdLst>
                  <a:gd name="T0" fmla="*/ 365468 w 62"/>
                  <a:gd name="T1" fmla="*/ 1 h 81"/>
                  <a:gd name="T2" fmla="*/ 518686 w 62"/>
                  <a:gd name="T3" fmla="*/ 0 h 81"/>
                  <a:gd name="T4" fmla="*/ 0 w 62"/>
                  <a:gd name="T5" fmla="*/ 1 h 81"/>
                  <a:gd name="T6" fmla="*/ 365468 w 62"/>
                  <a:gd name="T7" fmla="*/ 1 h 8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2"/>
                  <a:gd name="T13" fmla="*/ 0 h 81"/>
                  <a:gd name="T14" fmla="*/ 62 w 62"/>
                  <a:gd name="T15" fmla="*/ 81 h 8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2" h="81">
                    <a:moveTo>
                      <a:pt x="43" y="80"/>
                    </a:moveTo>
                    <a:lnTo>
                      <a:pt x="61" y="0"/>
                    </a:lnTo>
                    <a:lnTo>
                      <a:pt x="0" y="55"/>
                    </a:lnTo>
                    <a:lnTo>
                      <a:pt x="43" y="8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87" name="Line 496"/>
              <p:cNvSpPr>
                <a:spLocks noChangeShapeType="1"/>
              </p:cNvSpPr>
              <p:nvPr/>
            </p:nvSpPr>
            <p:spPr bwMode="auto">
              <a:xfrm flipV="1">
                <a:off x="3405" y="2824"/>
                <a:ext cx="133" cy="249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88" name="Freeform 497"/>
              <p:cNvSpPr>
                <a:spLocks/>
              </p:cNvSpPr>
              <p:nvPr/>
            </p:nvSpPr>
            <p:spPr bwMode="auto">
              <a:xfrm>
                <a:off x="3501" y="2789"/>
                <a:ext cx="64" cy="59"/>
              </a:xfrm>
              <a:custGeom>
                <a:avLst/>
                <a:gdLst>
                  <a:gd name="T0" fmla="*/ 189646 w 49"/>
                  <a:gd name="T1" fmla="*/ 1 h 82"/>
                  <a:gd name="T2" fmla="*/ 168552 w 49"/>
                  <a:gd name="T3" fmla="*/ 0 h 82"/>
                  <a:gd name="T4" fmla="*/ 0 w 49"/>
                  <a:gd name="T5" fmla="*/ 1 h 82"/>
                  <a:gd name="T6" fmla="*/ 189646 w 49"/>
                  <a:gd name="T7" fmla="*/ 1 h 8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82"/>
                  <a:gd name="T14" fmla="*/ 49 w 49"/>
                  <a:gd name="T15" fmla="*/ 82 h 8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82">
                    <a:moveTo>
                      <a:pt x="48" y="81"/>
                    </a:moveTo>
                    <a:lnTo>
                      <a:pt x="43" y="0"/>
                    </a:lnTo>
                    <a:lnTo>
                      <a:pt x="0" y="70"/>
                    </a:lnTo>
                    <a:lnTo>
                      <a:pt x="48" y="81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89" name="Line 498"/>
              <p:cNvSpPr>
                <a:spLocks noChangeShapeType="1"/>
              </p:cNvSpPr>
              <p:nvPr/>
            </p:nvSpPr>
            <p:spPr bwMode="auto">
              <a:xfrm>
                <a:off x="2886" y="2999"/>
                <a:ext cx="0" cy="7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90" name="Freeform 499"/>
              <p:cNvSpPr>
                <a:spLocks/>
              </p:cNvSpPr>
              <p:nvPr/>
            </p:nvSpPr>
            <p:spPr bwMode="auto">
              <a:xfrm>
                <a:off x="2855" y="2966"/>
                <a:ext cx="68" cy="56"/>
              </a:xfrm>
              <a:custGeom>
                <a:avLst/>
                <a:gdLst>
                  <a:gd name="T0" fmla="*/ 376263 w 51"/>
                  <a:gd name="T1" fmla="*/ 1 h 79"/>
                  <a:gd name="T2" fmla="*/ 171236 w 51"/>
                  <a:gd name="T3" fmla="*/ 0 h 79"/>
                  <a:gd name="T4" fmla="*/ 0 w 51"/>
                  <a:gd name="T5" fmla="*/ 1 h 79"/>
                  <a:gd name="T6" fmla="*/ 376263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3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91" name="Line 500"/>
              <p:cNvSpPr>
                <a:spLocks noChangeShapeType="1"/>
              </p:cNvSpPr>
              <p:nvPr/>
            </p:nvSpPr>
            <p:spPr bwMode="auto">
              <a:xfrm>
                <a:off x="2890" y="2624"/>
                <a:ext cx="0" cy="128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92" name="Freeform 501"/>
              <p:cNvSpPr>
                <a:spLocks/>
              </p:cNvSpPr>
              <p:nvPr/>
            </p:nvSpPr>
            <p:spPr bwMode="auto">
              <a:xfrm>
                <a:off x="2852" y="2551"/>
                <a:ext cx="70" cy="56"/>
              </a:xfrm>
              <a:custGeom>
                <a:avLst/>
                <a:gdLst>
                  <a:gd name="T0" fmla="*/ 513725 w 52"/>
                  <a:gd name="T1" fmla="*/ 1 h 79"/>
                  <a:gd name="T2" fmla="*/ 254353 w 52"/>
                  <a:gd name="T3" fmla="*/ 0 h 79"/>
                  <a:gd name="T4" fmla="*/ 0 w 52"/>
                  <a:gd name="T5" fmla="*/ 1 h 79"/>
                  <a:gd name="T6" fmla="*/ 513725 w 52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79"/>
                  <a:gd name="T14" fmla="*/ 52 w 52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79">
                    <a:moveTo>
                      <a:pt x="51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1" y="78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93" name="Line 502"/>
              <p:cNvSpPr>
                <a:spLocks noChangeShapeType="1"/>
              </p:cNvSpPr>
              <p:nvPr/>
            </p:nvSpPr>
            <p:spPr bwMode="auto">
              <a:xfrm flipH="1">
                <a:off x="3546" y="2501"/>
                <a:ext cx="4" cy="15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94" name="Line 503"/>
              <p:cNvSpPr>
                <a:spLocks noChangeShapeType="1"/>
              </p:cNvSpPr>
              <p:nvPr/>
            </p:nvSpPr>
            <p:spPr bwMode="auto">
              <a:xfrm>
                <a:off x="1673" y="2575"/>
                <a:ext cx="0" cy="182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95" name="Freeform 504"/>
              <p:cNvSpPr>
                <a:spLocks/>
              </p:cNvSpPr>
              <p:nvPr/>
            </p:nvSpPr>
            <p:spPr bwMode="auto">
              <a:xfrm>
                <a:off x="1640" y="2568"/>
                <a:ext cx="69" cy="56"/>
              </a:xfrm>
              <a:custGeom>
                <a:avLst/>
                <a:gdLst>
                  <a:gd name="T0" fmla="*/ 586386 w 51"/>
                  <a:gd name="T1" fmla="*/ 1 h 79"/>
                  <a:gd name="T2" fmla="*/ 273121 w 51"/>
                  <a:gd name="T3" fmla="*/ 0 h 79"/>
                  <a:gd name="T4" fmla="*/ 0 w 51"/>
                  <a:gd name="T5" fmla="*/ 1 h 79"/>
                  <a:gd name="T6" fmla="*/ 586386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4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96" name="Line 505"/>
              <p:cNvSpPr>
                <a:spLocks noChangeShapeType="1"/>
              </p:cNvSpPr>
              <p:nvPr/>
            </p:nvSpPr>
            <p:spPr bwMode="auto">
              <a:xfrm>
                <a:off x="4052" y="2561"/>
                <a:ext cx="0" cy="201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97" name="Freeform 506"/>
              <p:cNvSpPr>
                <a:spLocks/>
              </p:cNvSpPr>
              <p:nvPr/>
            </p:nvSpPr>
            <p:spPr bwMode="auto">
              <a:xfrm>
                <a:off x="4016" y="2551"/>
                <a:ext cx="68" cy="56"/>
              </a:xfrm>
              <a:custGeom>
                <a:avLst/>
                <a:gdLst>
                  <a:gd name="T0" fmla="*/ 376263 w 51"/>
                  <a:gd name="T1" fmla="*/ 1 h 79"/>
                  <a:gd name="T2" fmla="*/ 179551 w 51"/>
                  <a:gd name="T3" fmla="*/ 0 h 79"/>
                  <a:gd name="T4" fmla="*/ 0 w 51"/>
                  <a:gd name="T5" fmla="*/ 1 h 79"/>
                  <a:gd name="T6" fmla="*/ 376263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4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98" name="Freeform 507"/>
              <p:cNvSpPr>
                <a:spLocks/>
              </p:cNvSpPr>
              <p:nvPr/>
            </p:nvSpPr>
            <p:spPr bwMode="auto">
              <a:xfrm>
                <a:off x="4541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00996 w 8"/>
                  <a:gd name="T5" fmla="*/ 1 h 7"/>
                  <a:gd name="T6" fmla="*/ 138869 w 8"/>
                  <a:gd name="T7" fmla="*/ 1 h 7"/>
                  <a:gd name="T8" fmla="*/ 100996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99" name="Freeform 508"/>
              <p:cNvSpPr>
                <a:spLocks/>
              </p:cNvSpPr>
              <p:nvPr/>
            </p:nvSpPr>
            <p:spPr bwMode="auto">
              <a:xfrm>
                <a:off x="4523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44230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44230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0" name="Freeform 509"/>
              <p:cNvSpPr>
                <a:spLocks/>
              </p:cNvSpPr>
              <p:nvPr/>
            </p:nvSpPr>
            <p:spPr bwMode="auto">
              <a:xfrm>
                <a:off x="4505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1" name="Freeform 510"/>
              <p:cNvSpPr>
                <a:spLocks/>
              </p:cNvSpPr>
              <p:nvPr/>
            </p:nvSpPr>
            <p:spPr bwMode="auto">
              <a:xfrm>
                <a:off x="4489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2" name="Freeform 511"/>
              <p:cNvSpPr>
                <a:spLocks/>
              </p:cNvSpPr>
              <p:nvPr/>
            </p:nvSpPr>
            <p:spPr bwMode="auto">
              <a:xfrm>
                <a:off x="4469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3" name="Freeform 512"/>
              <p:cNvSpPr>
                <a:spLocks/>
              </p:cNvSpPr>
              <p:nvPr/>
            </p:nvSpPr>
            <p:spPr bwMode="auto">
              <a:xfrm>
                <a:off x="4453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4" name="Freeform 513"/>
              <p:cNvSpPr>
                <a:spLocks/>
              </p:cNvSpPr>
              <p:nvPr/>
            </p:nvSpPr>
            <p:spPr bwMode="auto">
              <a:xfrm>
                <a:off x="4433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5" name="Freeform 514"/>
              <p:cNvSpPr>
                <a:spLocks/>
              </p:cNvSpPr>
              <p:nvPr/>
            </p:nvSpPr>
            <p:spPr bwMode="auto">
              <a:xfrm>
                <a:off x="4417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4240 w 8"/>
                  <a:gd name="T5" fmla="*/ 1 h 7"/>
                  <a:gd name="T6" fmla="*/ 6625 w 8"/>
                  <a:gd name="T7" fmla="*/ 1 h 7"/>
                  <a:gd name="T8" fmla="*/ 424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6" name="Freeform 515"/>
              <p:cNvSpPr>
                <a:spLocks/>
              </p:cNvSpPr>
              <p:nvPr/>
            </p:nvSpPr>
            <p:spPr bwMode="auto">
              <a:xfrm>
                <a:off x="4397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44230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44230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7" name="Freeform 516"/>
              <p:cNvSpPr>
                <a:spLocks/>
              </p:cNvSpPr>
              <p:nvPr/>
            </p:nvSpPr>
            <p:spPr bwMode="auto">
              <a:xfrm>
                <a:off x="4381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8" name="Freeform 517"/>
              <p:cNvSpPr>
                <a:spLocks/>
              </p:cNvSpPr>
              <p:nvPr/>
            </p:nvSpPr>
            <p:spPr bwMode="auto">
              <a:xfrm>
                <a:off x="4363" y="3169"/>
                <a:ext cx="9" cy="5"/>
              </a:xfrm>
              <a:custGeom>
                <a:avLst/>
                <a:gdLst>
                  <a:gd name="T0" fmla="*/ 8999 w 7"/>
                  <a:gd name="T1" fmla="*/ 1 h 7"/>
                  <a:gd name="T2" fmla="*/ 8999 w 7"/>
                  <a:gd name="T3" fmla="*/ 1 h 7"/>
                  <a:gd name="T4" fmla="*/ 11570 w 7"/>
                  <a:gd name="T5" fmla="*/ 1 h 7"/>
                  <a:gd name="T6" fmla="*/ 14876 w 7"/>
                  <a:gd name="T7" fmla="*/ 1 h 7"/>
                  <a:gd name="T8" fmla="*/ 11570 w 7"/>
                  <a:gd name="T9" fmla="*/ 1 h 7"/>
                  <a:gd name="T10" fmla="*/ 8999 w 7"/>
                  <a:gd name="T11" fmla="*/ 1 h 7"/>
                  <a:gd name="T12" fmla="*/ 6999 w 7"/>
                  <a:gd name="T13" fmla="*/ 0 h 7"/>
                  <a:gd name="T14" fmla="*/ 5444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5444 w 7"/>
                  <a:gd name="T29" fmla="*/ 1 h 7"/>
                  <a:gd name="T30" fmla="*/ 6999 w 7"/>
                  <a:gd name="T31" fmla="*/ 1 h 7"/>
                  <a:gd name="T32" fmla="*/ 8999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09" name="Freeform 518"/>
              <p:cNvSpPr>
                <a:spLocks/>
              </p:cNvSpPr>
              <p:nvPr/>
            </p:nvSpPr>
            <p:spPr bwMode="auto">
              <a:xfrm>
                <a:off x="4345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0" name="Freeform 519"/>
              <p:cNvSpPr>
                <a:spLocks/>
              </p:cNvSpPr>
              <p:nvPr/>
            </p:nvSpPr>
            <p:spPr bwMode="auto">
              <a:xfrm>
                <a:off x="4327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4240 w 8"/>
                  <a:gd name="T5" fmla="*/ 1 h 7"/>
                  <a:gd name="T6" fmla="*/ 6625 w 8"/>
                  <a:gd name="T7" fmla="*/ 1 h 7"/>
                  <a:gd name="T8" fmla="*/ 424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1" name="Freeform 520"/>
              <p:cNvSpPr>
                <a:spLocks/>
              </p:cNvSpPr>
              <p:nvPr/>
            </p:nvSpPr>
            <p:spPr bwMode="auto">
              <a:xfrm>
                <a:off x="4309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714 w 8"/>
                  <a:gd name="T15" fmla="*/ 0 h 7"/>
                  <a:gd name="T16" fmla="*/ 217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2171 w 8"/>
                  <a:gd name="T27" fmla="*/ 1 h 7"/>
                  <a:gd name="T28" fmla="*/ 2714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2" name="Freeform 521"/>
              <p:cNvSpPr>
                <a:spLocks/>
              </p:cNvSpPr>
              <p:nvPr/>
            </p:nvSpPr>
            <p:spPr bwMode="auto">
              <a:xfrm>
                <a:off x="4291" y="3169"/>
                <a:ext cx="10" cy="5"/>
              </a:xfrm>
              <a:custGeom>
                <a:avLst/>
                <a:gdLst>
                  <a:gd name="T0" fmla="*/ 3392 w 8"/>
                  <a:gd name="T1" fmla="*/ 1 h 7"/>
                  <a:gd name="T2" fmla="*/ 3392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3392 w 8"/>
                  <a:gd name="T11" fmla="*/ 1 h 7"/>
                  <a:gd name="T12" fmla="*/ 2714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2714 w 8"/>
                  <a:gd name="T31" fmla="*/ 1 h 7"/>
                  <a:gd name="T32" fmla="*/ 339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3" name="Freeform 522"/>
              <p:cNvSpPr>
                <a:spLocks/>
              </p:cNvSpPr>
              <p:nvPr/>
            </p:nvSpPr>
            <p:spPr bwMode="auto">
              <a:xfrm>
                <a:off x="4273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4" name="Freeform 523"/>
              <p:cNvSpPr>
                <a:spLocks/>
              </p:cNvSpPr>
              <p:nvPr/>
            </p:nvSpPr>
            <p:spPr bwMode="auto">
              <a:xfrm>
                <a:off x="4255" y="3169"/>
                <a:ext cx="10" cy="5"/>
              </a:xfrm>
              <a:custGeom>
                <a:avLst/>
                <a:gdLst>
                  <a:gd name="T0" fmla="*/ 4240 w 8"/>
                  <a:gd name="T1" fmla="*/ 1 h 7"/>
                  <a:gd name="T2" fmla="*/ 4240 w 8"/>
                  <a:gd name="T3" fmla="*/ 1 h 7"/>
                  <a:gd name="T4" fmla="*/ 5300 w 8"/>
                  <a:gd name="T5" fmla="*/ 1 h 7"/>
                  <a:gd name="T6" fmla="*/ 6625 w 8"/>
                  <a:gd name="T7" fmla="*/ 1 h 7"/>
                  <a:gd name="T8" fmla="*/ 5300 w 8"/>
                  <a:gd name="T9" fmla="*/ 1 h 7"/>
                  <a:gd name="T10" fmla="*/ 4240 w 8"/>
                  <a:gd name="T11" fmla="*/ 1 h 7"/>
                  <a:gd name="T12" fmla="*/ 3392 w 8"/>
                  <a:gd name="T13" fmla="*/ 0 h 7"/>
                  <a:gd name="T14" fmla="*/ 2171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2171 w 8"/>
                  <a:gd name="T29" fmla="*/ 1 h 7"/>
                  <a:gd name="T30" fmla="*/ 3392 w 8"/>
                  <a:gd name="T31" fmla="*/ 1 h 7"/>
                  <a:gd name="T32" fmla="*/ 4240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5" name="Freeform 524"/>
              <p:cNvSpPr>
                <a:spLocks/>
              </p:cNvSpPr>
              <p:nvPr/>
            </p:nvSpPr>
            <p:spPr bwMode="auto">
              <a:xfrm>
                <a:off x="4237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6" name="Freeform 525"/>
              <p:cNvSpPr>
                <a:spLocks/>
              </p:cNvSpPr>
              <p:nvPr/>
            </p:nvSpPr>
            <p:spPr bwMode="auto">
              <a:xfrm>
                <a:off x="4219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60816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60816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3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7" name="Freeform 526"/>
              <p:cNvSpPr>
                <a:spLocks/>
              </p:cNvSpPr>
              <p:nvPr/>
            </p:nvSpPr>
            <p:spPr bwMode="auto">
              <a:xfrm>
                <a:off x="4201" y="3169"/>
                <a:ext cx="12" cy="5"/>
              </a:xfrm>
              <a:custGeom>
                <a:avLst/>
                <a:gdLst>
                  <a:gd name="T0" fmla="*/ 1049869 w 8"/>
                  <a:gd name="T1" fmla="*/ 1 h 7"/>
                  <a:gd name="T2" fmla="*/ 1049869 w 8"/>
                  <a:gd name="T3" fmla="*/ 1 h 7"/>
                  <a:gd name="T4" fmla="*/ 1574803 w 8"/>
                  <a:gd name="T5" fmla="*/ 1 h 7"/>
                  <a:gd name="T6" fmla="*/ 1823230 w 8"/>
                  <a:gd name="T7" fmla="*/ 1 h 7"/>
                  <a:gd name="T8" fmla="*/ 1574803 w 8"/>
                  <a:gd name="T9" fmla="*/ 1 h 7"/>
                  <a:gd name="T10" fmla="*/ 1049869 w 8"/>
                  <a:gd name="T11" fmla="*/ 1 h 7"/>
                  <a:gd name="T12" fmla="*/ 699913 w 8"/>
                  <a:gd name="T13" fmla="*/ 0 h 7"/>
                  <a:gd name="T14" fmla="*/ 466609 w 8"/>
                  <a:gd name="T15" fmla="*/ 0 h 7"/>
                  <a:gd name="T16" fmla="*/ 311073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311073 w 8"/>
                  <a:gd name="T27" fmla="*/ 1 h 7"/>
                  <a:gd name="T28" fmla="*/ 466609 w 8"/>
                  <a:gd name="T29" fmla="*/ 1 h 7"/>
                  <a:gd name="T30" fmla="*/ 699913 w 8"/>
                  <a:gd name="T31" fmla="*/ 1 h 7"/>
                  <a:gd name="T32" fmla="*/ 1049869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8" name="Freeform 527"/>
              <p:cNvSpPr>
                <a:spLocks/>
              </p:cNvSpPr>
              <p:nvPr/>
            </p:nvSpPr>
            <p:spPr bwMode="auto">
              <a:xfrm>
                <a:off x="4184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19" name="Freeform 528"/>
              <p:cNvSpPr>
                <a:spLocks/>
              </p:cNvSpPr>
              <p:nvPr/>
            </p:nvSpPr>
            <p:spPr bwMode="auto">
              <a:xfrm>
                <a:off x="4165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5" y="6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20" name="Freeform 529"/>
              <p:cNvSpPr>
                <a:spLocks/>
              </p:cNvSpPr>
              <p:nvPr/>
            </p:nvSpPr>
            <p:spPr bwMode="auto">
              <a:xfrm>
                <a:off x="4148" y="3169"/>
                <a:ext cx="10" cy="5"/>
              </a:xfrm>
              <a:custGeom>
                <a:avLst/>
                <a:gdLst>
                  <a:gd name="T0" fmla="*/ 292101 w 7"/>
                  <a:gd name="T1" fmla="*/ 1 h 7"/>
                  <a:gd name="T2" fmla="*/ 292101 w 7"/>
                  <a:gd name="T3" fmla="*/ 1 h 7"/>
                  <a:gd name="T4" fmla="*/ 306619 w 7"/>
                  <a:gd name="T5" fmla="*/ 1 h 7"/>
                  <a:gd name="T6" fmla="*/ 417287 w 7"/>
                  <a:gd name="T7" fmla="*/ 1 h 7"/>
                  <a:gd name="T8" fmla="*/ 306619 w 7"/>
                  <a:gd name="T9" fmla="*/ 1 h 7"/>
                  <a:gd name="T10" fmla="*/ 292101 w 7"/>
                  <a:gd name="T11" fmla="*/ 1 h 7"/>
                  <a:gd name="T12" fmla="*/ 204471 w 7"/>
                  <a:gd name="T13" fmla="*/ 0 h 7"/>
                  <a:gd name="T14" fmla="*/ 143130 w 7"/>
                  <a:gd name="T15" fmla="*/ 0 h 7"/>
                  <a:gd name="T16" fmla="*/ 1 w 7"/>
                  <a:gd name="T17" fmla="*/ 1 h 7"/>
                  <a:gd name="T18" fmla="*/ 0 w 7"/>
                  <a:gd name="T19" fmla="*/ 1 h 7"/>
                  <a:gd name="T20" fmla="*/ 0 w 7"/>
                  <a:gd name="T21" fmla="*/ 1 h 7"/>
                  <a:gd name="T22" fmla="*/ 0 w 7"/>
                  <a:gd name="T23" fmla="*/ 1 h 7"/>
                  <a:gd name="T24" fmla="*/ 0 w 7"/>
                  <a:gd name="T25" fmla="*/ 1 h 7"/>
                  <a:gd name="T26" fmla="*/ 1 w 7"/>
                  <a:gd name="T27" fmla="*/ 1 h 7"/>
                  <a:gd name="T28" fmla="*/ 143130 w 7"/>
                  <a:gd name="T29" fmla="*/ 1 h 7"/>
                  <a:gd name="T30" fmla="*/ 204471 w 7"/>
                  <a:gd name="T31" fmla="*/ 1 h 7"/>
                  <a:gd name="T32" fmla="*/ 292101 w 7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7"/>
                  <a:gd name="T52" fmla="*/ 0 h 7"/>
                  <a:gd name="T53" fmla="*/ 7 w 7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7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21" name="Freeform 530"/>
              <p:cNvSpPr>
                <a:spLocks/>
              </p:cNvSpPr>
              <p:nvPr/>
            </p:nvSpPr>
            <p:spPr bwMode="auto">
              <a:xfrm>
                <a:off x="4129" y="3169"/>
                <a:ext cx="11" cy="5"/>
              </a:xfrm>
              <a:custGeom>
                <a:avLst/>
                <a:gdLst>
                  <a:gd name="T0" fmla="*/ 100996 w 8"/>
                  <a:gd name="T1" fmla="*/ 1 h 7"/>
                  <a:gd name="T2" fmla="*/ 100996 w 8"/>
                  <a:gd name="T3" fmla="*/ 1 h 7"/>
                  <a:gd name="T4" fmla="*/ 114980 w 8"/>
                  <a:gd name="T5" fmla="*/ 1 h 7"/>
                  <a:gd name="T6" fmla="*/ 138869 w 8"/>
                  <a:gd name="T7" fmla="*/ 1 h 7"/>
                  <a:gd name="T8" fmla="*/ 114980 w 8"/>
                  <a:gd name="T9" fmla="*/ 1 h 7"/>
                  <a:gd name="T10" fmla="*/ 100996 w 8"/>
                  <a:gd name="T11" fmla="*/ 1 h 7"/>
                  <a:gd name="T12" fmla="*/ 83622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83622 w 8"/>
                  <a:gd name="T31" fmla="*/ 1 h 7"/>
                  <a:gd name="T32" fmla="*/ 100996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5" y="6"/>
                    </a:moveTo>
                    <a:lnTo>
                      <a:pt x="5" y="5"/>
                    </a:lnTo>
                    <a:lnTo>
                      <a:pt x="6" y="4"/>
                    </a:lnTo>
                    <a:lnTo>
                      <a:pt x="7" y="3"/>
                    </a:lnTo>
                    <a:lnTo>
                      <a:pt x="6" y="2"/>
                    </a:lnTo>
                    <a:lnTo>
                      <a:pt x="5" y="1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4" y="6"/>
                    </a:lnTo>
                    <a:lnTo>
                      <a:pt x="5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22" name="Freeform 531"/>
              <p:cNvSpPr>
                <a:spLocks/>
              </p:cNvSpPr>
              <p:nvPr/>
            </p:nvSpPr>
            <p:spPr bwMode="auto">
              <a:xfrm>
                <a:off x="4112" y="3169"/>
                <a:ext cx="11" cy="5"/>
              </a:xfrm>
              <a:custGeom>
                <a:avLst/>
                <a:gdLst>
                  <a:gd name="T0" fmla="*/ 83622 w 8"/>
                  <a:gd name="T1" fmla="*/ 1 h 7"/>
                  <a:gd name="T2" fmla="*/ 83622 w 8"/>
                  <a:gd name="T3" fmla="*/ 1 h 7"/>
                  <a:gd name="T4" fmla="*/ 100996 w 8"/>
                  <a:gd name="T5" fmla="*/ 1 h 7"/>
                  <a:gd name="T6" fmla="*/ 138869 w 8"/>
                  <a:gd name="T7" fmla="*/ 1 h 7"/>
                  <a:gd name="T8" fmla="*/ 100996 w 8"/>
                  <a:gd name="T9" fmla="*/ 1 h 7"/>
                  <a:gd name="T10" fmla="*/ 83622 w 8"/>
                  <a:gd name="T11" fmla="*/ 1 h 7"/>
                  <a:gd name="T12" fmla="*/ 60816 w 8"/>
                  <a:gd name="T13" fmla="*/ 0 h 7"/>
                  <a:gd name="T14" fmla="*/ 44230 w 8"/>
                  <a:gd name="T15" fmla="*/ 0 h 7"/>
                  <a:gd name="T16" fmla="*/ 1 w 8"/>
                  <a:gd name="T17" fmla="*/ 1 h 7"/>
                  <a:gd name="T18" fmla="*/ 0 w 8"/>
                  <a:gd name="T19" fmla="*/ 1 h 7"/>
                  <a:gd name="T20" fmla="*/ 0 w 8"/>
                  <a:gd name="T21" fmla="*/ 1 h 7"/>
                  <a:gd name="T22" fmla="*/ 0 w 8"/>
                  <a:gd name="T23" fmla="*/ 1 h 7"/>
                  <a:gd name="T24" fmla="*/ 0 w 8"/>
                  <a:gd name="T25" fmla="*/ 1 h 7"/>
                  <a:gd name="T26" fmla="*/ 1 w 8"/>
                  <a:gd name="T27" fmla="*/ 1 h 7"/>
                  <a:gd name="T28" fmla="*/ 44230 w 8"/>
                  <a:gd name="T29" fmla="*/ 1 h 7"/>
                  <a:gd name="T30" fmla="*/ 60816 w 8"/>
                  <a:gd name="T31" fmla="*/ 1 h 7"/>
                  <a:gd name="T32" fmla="*/ 83622 w 8"/>
                  <a:gd name="T33" fmla="*/ 1 h 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"/>
                  <a:gd name="T52" fmla="*/ 0 h 7"/>
                  <a:gd name="T53" fmla="*/ 8 w 8"/>
                  <a:gd name="T54" fmla="*/ 7 h 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" h="7">
                    <a:moveTo>
                      <a:pt x="4" y="6"/>
                    </a:moveTo>
                    <a:lnTo>
                      <a:pt x="4" y="5"/>
                    </a:lnTo>
                    <a:lnTo>
                      <a:pt x="5" y="4"/>
                    </a:lnTo>
                    <a:lnTo>
                      <a:pt x="7" y="3"/>
                    </a:lnTo>
                    <a:lnTo>
                      <a:pt x="5" y="2"/>
                    </a:lnTo>
                    <a:lnTo>
                      <a:pt x="4" y="1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6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23" name="Freeform 532"/>
              <p:cNvSpPr>
                <a:spLocks/>
              </p:cNvSpPr>
              <p:nvPr/>
            </p:nvSpPr>
            <p:spPr bwMode="auto">
              <a:xfrm>
                <a:off x="4087" y="3153"/>
                <a:ext cx="64" cy="36"/>
              </a:xfrm>
              <a:custGeom>
                <a:avLst/>
                <a:gdLst>
                  <a:gd name="T0" fmla="*/ 351931 w 48"/>
                  <a:gd name="T1" fmla="*/ 0 h 49"/>
                  <a:gd name="T2" fmla="*/ 0 w 48"/>
                  <a:gd name="T3" fmla="*/ 1 h 49"/>
                  <a:gd name="T4" fmla="*/ 351931 w 48"/>
                  <a:gd name="T5" fmla="*/ 1 h 49"/>
                  <a:gd name="T6" fmla="*/ 351931 w 48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49"/>
                  <a:gd name="T14" fmla="*/ 48 w 48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49">
                    <a:moveTo>
                      <a:pt x="47" y="0"/>
                    </a:moveTo>
                    <a:lnTo>
                      <a:pt x="0" y="25"/>
                    </a:lnTo>
                    <a:lnTo>
                      <a:pt x="47" y="48"/>
                    </a:lnTo>
                    <a:lnTo>
                      <a:pt x="47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724" name="Line 533"/>
              <p:cNvSpPr>
                <a:spLocks noChangeShapeType="1"/>
              </p:cNvSpPr>
              <p:nvPr/>
            </p:nvSpPr>
            <p:spPr bwMode="auto">
              <a:xfrm flipH="1">
                <a:off x="2167" y="2501"/>
                <a:ext cx="5" cy="15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triangle" w="med" len="med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grpSp>
          <p:nvGrpSpPr>
            <p:cNvPr id="25611" name="Group 534"/>
            <p:cNvGrpSpPr>
              <a:grpSpLocks/>
            </p:cNvGrpSpPr>
            <p:nvPr/>
          </p:nvGrpSpPr>
          <p:grpSpPr bwMode="auto">
            <a:xfrm>
              <a:off x="1152" y="3338"/>
              <a:ext cx="3696" cy="892"/>
              <a:chOff x="1152" y="3338"/>
              <a:chExt cx="3696" cy="892"/>
            </a:xfrm>
          </p:grpSpPr>
          <p:sp>
            <p:nvSpPr>
              <p:cNvPr id="25612" name="Line 535"/>
              <p:cNvSpPr>
                <a:spLocks noChangeShapeType="1"/>
              </p:cNvSpPr>
              <p:nvPr/>
            </p:nvSpPr>
            <p:spPr bwMode="auto">
              <a:xfrm>
                <a:off x="2121" y="3394"/>
                <a:ext cx="2" cy="8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13" name="Freeform 536"/>
              <p:cNvSpPr>
                <a:spLocks/>
              </p:cNvSpPr>
              <p:nvPr/>
            </p:nvSpPr>
            <p:spPr bwMode="auto">
              <a:xfrm>
                <a:off x="2088" y="3338"/>
                <a:ext cx="68" cy="57"/>
              </a:xfrm>
              <a:custGeom>
                <a:avLst/>
                <a:gdLst>
                  <a:gd name="T0" fmla="*/ 376263 w 51"/>
                  <a:gd name="T1" fmla="*/ 1 h 79"/>
                  <a:gd name="T2" fmla="*/ 186389 w 51"/>
                  <a:gd name="T3" fmla="*/ 0 h 79"/>
                  <a:gd name="T4" fmla="*/ 0 w 51"/>
                  <a:gd name="T5" fmla="*/ 1 h 79"/>
                  <a:gd name="T6" fmla="*/ 376263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14" name="Line 537"/>
              <p:cNvSpPr>
                <a:spLocks noChangeShapeType="1"/>
              </p:cNvSpPr>
              <p:nvPr/>
            </p:nvSpPr>
            <p:spPr bwMode="auto">
              <a:xfrm>
                <a:off x="3786" y="3394"/>
                <a:ext cx="1" cy="85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15" name="Freeform 538"/>
              <p:cNvSpPr>
                <a:spLocks/>
              </p:cNvSpPr>
              <p:nvPr/>
            </p:nvSpPr>
            <p:spPr bwMode="auto">
              <a:xfrm>
                <a:off x="3753" y="3338"/>
                <a:ext cx="67" cy="57"/>
              </a:xfrm>
              <a:custGeom>
                <a:avLst/>
                <a:gdLst>
                  <a:gd name="T0" fmla="*/ 237636 w 51"/>
                  <a:gd name="T1" fmla="*/ 1 h 79"/>
                  <a:gd name="T2" fmla="*/ 116619 w 51"/>
                  <a:gd name="T3" fmla="*/ 0 h 79"/>
                  <a:gd name="T4" fmla="*/ 0 w 51"/>
                  <a:gd name="T5" fmla="*/ 1 h 79"/>
                  <a:gd name="T6" fmla="*/ 237636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16" name="Rectangle 539"/>
              <p:cNvSpPr>
                <a:spLocks noChangeArrowheads="1"/>
              </p:cNvSpPr>
              <p:nvPr/>
            </p:nvSpPr>
            <p:spPr bwMode="auto">
              <a:xfrm>
                <a:off x="1152" y="4032"/>
                <a:ext cx="3696" cy="198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 w="76200" cmpd="tri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lnSpc>
                    <a:spcPct val="85000"/>
                  </a:lnSpc>
                </a:pPr>
                <a:r>
                  <a:rPr lang="th-TH" sz="2400" b="1">
                    <a:solidFill>
                      <a:srgbClr val="000099"/>
                    </a:solidFill>
                    <a:latin typeface="Tahoma" pitchFamily="34" charset="0"/>
                    <a:cs typeface="Tahoma" pitchFamily="34" charset="0"/>
                  </a:rPr>
                  <a:t>การดำเนินงาน  (Working)</a:t>
                </a:r>
              </a:p>
            </p:txBody>
          </p:sp>
          <p:sp>
            <p:nvSpPr>
              <p:cNvPr id="25617" name="Rectangle 540"/>
              <p:cNvSpPr>
                <a:spLocks noChangeArrowheads="1"/>
              </p:cNvSpPr>
              <p:nvPr/>
            </p:nvSpPr>
            <p:spPr bwMode="auto">
              <a:xfrm>
                <a:off x="2603" y="3977"/>
                <a:ext cx="16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18" name="Rectangle 541"/>
              <p:cNvSpPr>
                <a:spLocks noChangeArrowheads="1"/>
              </p:cNvSpPr>
              <p:nvPr/>
            </p:nvSpPr>
            <p:spPr bwMode="auto">
              <a:xfrm>
                <a:off x="2743" y="3977"/>
                <a:ext cx="43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19" name="Line 542"/>
              <p:cNvSpPr>
                <a:spLocks noChangeShapeType="1"/>
              </p:cNvSpPr>
              <p:nvPr/>
            </p:nvSpPr>
            <p:spPr bwMode="auto">
              <a:xfrm flipH="1">
                <a:off x="2421" y="3890"/>
                <a:ext cx="1435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0" name="Oval 543"/>
              <p:cNvSpPr>
                <a:spLocks noChangeArrowheads="1"/>
              </p:cNvSpPr>
              <p:nvPr/>
            </p:nvSpPr>
            <p:spPr bwMode="auto">
              <a:xfrm>
                <a:off x="1812" y="3500"/>
                <a:ext cx="519" cy="217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1" name="Oval 544"/>
              <p:cNvSpPr>
                <a:spLocks noChangeArrowheads="1"/>
              </p:cNvSpPr>
              <p:nvPr/>
            </p:nvSpPr>
            <p:spPr bwMode="auto">
              <a:xfrm>
                <a:off x="1757" y="3500"/>
                <a:ext cx="519" cy="217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2" name="Rectangle 545"/>
              <p:cNvSpPr>
                <a:spLocks noChangeArrowheads="1"/>
              </p:cNvSpPr>
              <p:nvPr/>
            </p:nvSpPr>
            <p:spPr bwMode="auto">
              <a:xfrm>
                <a:off x="1859" y="3581"/>
                <a:ext cx="23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3" name="Oval 546"/>
              <p:cNvSpPr>
                <a:spLocks noChangeArrowheads="1"/>
              </p:cNvSpPr>
              <p:nvPr/>
            </p:nvSpPr>
            <p:spPr bwMode="auto">
              <a:xfrm>
                <a:off x="2735" y="3500"/>
                <a:ext cx="508" cy="217"/>
              </a:xfrm>
              <a:prstGeom prst="ellipse">
                <a:avLst/>
              </a:prstGeom>
              <a:solidFill>
                <a:srgbClr val="66FF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4" name="Oval 547"/>
              <p:cNvSpPr>
                <a:spLocks noChangeArrowheads="1"/>
              </p:cNvSpPr>
              <p:nvPr/>
            </p:nvSpPr>
            <p:spPr bwMode="auto">
              <a:xfrm>
                <a:off x="2670" y="3500"/>
                <a:ext cx="519" cy="217"/>
              </a:xfrm>
              <a:prstGeom prst="ellipse">
                <a:avLst/>
              </a:prstGeom>
              <a:solidFill>
                <a:srgbClr val="66FF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5" name="Oval 548"/>
              <p:cNvSpPr>
                <a:spLocks noChangeArrowheads="1"/>
              </p:cNvSpPr>
              <p:nvPr/>
            </p:nvSpPr>
            <p:spPr bwMode="auto">
              <a:xfrm>
                <a:off x="2613" y="3500"/>
                <a:ext cx="510" cy="217"/>
              </a:xfrm>
              <a:prstGeom prst="ellipse">
                <a:avLst/>
              </a:prstGeom>
              <a:solidFill>
                <a:srgbClr val="66FF33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6" name="Rectangle 549"/>
              <p:cNvSpPr>
                <a:spLocks noChangeArrowheads="1"/>
              </p:cNvSpPr>
              <p:nvPr/>
            </p:nvSpPr>
            <p:spPr bwMode="auto">
              <a:xfrm>
                <a:off x="2706" y="3581"/>
                <a:ext cx="372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7" name="Rectangle 550"/>
              <p:cNvSpPr>
                <a:spLocks noChangeArrowheads="1"/>
              </p:cNvSpPr>
              <p:nvPr/>
            </p:nvSpPr>
            <p:spPr bwMode="auto">
              <a:xfrm>
                <a:off x="2652" y="3564"/>
                <a:ext cx="420" cy="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80000"/>
                  </a:lnSpc>
                </a:pPr>
                <a:r>
                  <a:rPr lang="en-US" sz="13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Processes</a:t>
                </a:r>
              </a:p>
            </p:txBody>
          </p:sp>
          <p:sp>
            <p:nvSpPr>
              <p:cNvPr id="25628" name="Oval 551"/>
              <p:cNvSpPr>
                <a:spLocks noChangeArrowheads="1"/>
              </p:cNvSpPr>
              <p:nvPr/>
            </p:nvSpPr>
            <p:spPr bwMode="auto">
              <a:xfrm>
                <a:off x="3667" y="3500"/>
                <a:ext cx="517" cy="217"/>
              </a:xfrm>
              <a:prstGeom prst="ellipse">
                <a:avLst/>
              </a:prstGeom>
              <a:solidFill>
                <a:srgbClr val="FF33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29" name="Oval 552"/>
              <p:cNvSpPr>
                <a:spLocks noChangeArrowheads="1"/>
              </p:cNvSpPr>
              <p:nvPr/>
            </p:nvSpPr>
            <p:spPr bwMode="auto">
              <a:xfrm>
                <a:off x="3610" y="3500"/>
                <a:ext cx="518" cy="217"/>
              </a:xfrm>
              <a:prstGeom prst="ellipse">
                <a:avLst/>
              </a:prstGeom>
              <a:solidFill>
                <a:srgbClr val="FF33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0" name="Oval 553"/>
              <p:cNvSpPr>
                <a:spLocks noChangeArrowheads="1"/>
              </p:cNvSpPr>
              <p:nvPr/>
            </p:nvSpPr>
            <p:spPr bwMode="auto">
              <a:xfrm>
                <a:off x="3544" y="3500"/>
                <a:ext cx="519" cy="217"/>
              </a:xfrm>
              <a:prstGeom prst="ellipse">
                <a:avLst/>
              </a:prstGeom>
              <a:solidFill>
                <a:srgbClr val="FF9999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1" name="Rectangle 554"/>
              <p:cNvSpPr>
                <a:spLocks noChangeArrowheads="1"/>
              </p:cNvSpPr>
              <p:nvPr/>
            </p:nvSpPr>
            <p:spPr bwMode="auto">
              <a:xfrm>
                <a:off x="3683" y="3581"/>
                <a:ext cx="289" cy="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2" name="Rectangle 555"/>
              <p:cNvSpPr>
                <a:spLocks noChangeArrowheads="1"/>
              </p:cNvSpPr>
              <p:nvPr/>
            </p:nvSpPr>
            <p:spPr bwMode="auto">
              <a:xfrm>
                <a:off x="3619" y="3549"/>
                <a:ext cx="365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13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Outputs</a:t>
                </a:r>
              </a:p>
            </p:txBody>
          </p:sp>
          <p:sp>
            <p:nvSpPr>
              <p:cNvPr id="25633" name="Rectangle 556"/>
              <p:cNvSpPr>
                <a:spLocks noChangeArrowheads="1"/>
              </p:cNvSpPr>
              <p:nvPr/>
            </p:nvSpPr>
            <p:spPr bwMode="auto">
              <a:xfrm>
                <a:off x="3024" y="3792"/>
                <a:ext cx="619" cy="138"/>
              </a:xfrm>
              <a:prstGeom prst="rect">
                <a:avLst/>
              </a:prstGeom>
              <a:solidFill>
                <a:srgbClr val="99FF6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4" name="Rectangle 557"/>
              <p:cNvSpPr>
                <a:spLocks noChangeArrowheads="1"/>
              </p:cNvSpPr>
              <p:nvPr/>
            </p:nvSpPr>
            <p:spPr bwMode="auto">
              <a:xfrm>
                <a:off x="3199" y="3854"/>
                <a:ext cx="354" cy="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5" name="Rectangle 558"/>
              <p:cNvSpPr>
                <a:spLocks noChangeArrowheads="1"/>
              </p:cNvSpPr>
              <p:nvPr/>
            </p:nvSpPr>
            <p:spPr bwMode="auto">
              <a:xfrm>
                <a:off x="3120" y="3802"/>
                <a:ext cx="428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13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Feedback</a:t>
                </a:r>
              </a:p>
            </p:txBody>
          </p:sp>
          <p:sp>
            <p:nvSpPr>
              <p:cNvPr id="25636" name="Line 559"/>
              <p:cNvSpPr>
                <a:spLocks noChangeShapeType="1"/>
              </p:cNvSpPr>
              <p:nvPr/>
            </p:nvSpPr>
            <p:spPr bwMode="auto">
              <a:xfrm>
                <a:off x="2352" y="3611"/>
                <a:ext cx="126" cy="0"/>
              </a:xfrm>
              <a:prstGeom prst="line">
                <a:avLst/>
              </a:prstGeom>
              <a:noFill/>
              <a:ln w="508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7" name="Freeform 560"/>
              <p:cNvSpPr>
                <a:spLocks/>
              </p:cNvSpPr>
              <p:nvPr/>
            </p:nvSpPr>
            <p:spPr bwMode="auto">
              <a:xfrm>
                <a:off x="2480" y="3569"/>
                <a:ext cx="87" cy="84"/>
              </a:xfrm>
              <a:custGeom>
                <a:avLst/>
                <a:gdLst>
                  <a:gd name="T0" fmla="*/ 0 w 65"/>
                  <a:gd name="T1" fmla="*/ 1 h 116"/>
                  <a:gd name="T2" fmla="*/ 540199 w 65"/>
                  <a:gd name="T3" fmla="*/ 1 h 116"/>
                  <a:gd name="T4" fmla="*/ 0 w 65"/>
                  <a:gd name="T5" fmla="*/ 0 h 116"/>
                  <a:gd name="T6" fmla="*/ 0 w 65"/>
                  <a:gd name="T7" fmla="*/ 1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"/>
                  <a:gd name="T13" fmla="*/ 0 h 116"/>
                  <a:gd name="T14" fmla="*/ 65 w 65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" h="116">
                    <a:moveTo>
                      <a:pt x="0" y="115"/>
                    </a:moveTo>
                    <a:lnTo>
                      <a:pt x="64" y="55"/>
                    </a:lnTo>
                    <a:lnTo>
                      <a:pt x="0" y="0"/>
                    </a:lnTo>
                    <a:lnTo>
                      <a:pt x="0" y="115"/>
                    </a:lnTo>
                  </a:path>
                </a:pathLst>
              </a:custGeom>
              <a:solidFill>
                <a:srgbClr val="66FF33"/>
              </a:solidFill>
              <a:ln w="9525" cap="rnd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38" name="Line 561"/>
              <p:cNvSpPr>
                <a:spLocks noChangeShapeType="1"/>
              </p:cNvSpPr>
              <p:nvPr/>
            </p:nvSpPr>
            <p:spPr bwMode="auto">
              <a:xfrm>
                <a:off x="3283" y="3611"/>
                <a:ext cx="125" cy="0"/>
              </a:xfrm>
              <a:prstGeom prst="line">
                <a:avLst/>
              </a:prstGeom>
              <a:noFill/>
              <a:ln w="508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39" name="Rectangle 562"/>
              <p:cNvSpPr>
                <a:spLocks noChangeArrowheads="1"/>
              </p:cNvSpPr>
              <p:nvPr/>
            </p:nvSpPr>
            <p:spPr bwMode="auto">
              <a:xfrm>
                <a:off x="1543" y="3471"/>
                <a:ext cx="2781" cy="489"/>
              </a:xfrm>
              <a:prstGeom prst="rect">
                <a:avLst/>
              </a:prstGeom>
              <a:noFill/>
              <a:ln w="12700">
                <a:solidFill>
                  <a:srgbClr val="66FF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40" name="Line 563"/>
              <p:cNvSpPr>
                <a:spLocks noChangeShapeType="1"/>
              </p:cNvSpPr>
              <p:nvPr/>
            </p:nvSpPr>
            <p:spPr bwMode="auto">
              <a:xfrm>
                <a:off x="2432" y="3712"/>
                <a:ext cx="0" cy="174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41" name="Freeform 564"/>
              <p:cNvSpPr>
                <a:spLocks/>
              </p:cNvSpPr>
              <p:nvPr/>
            </p:nvSpPr>
            <p:spPr bwMode="auto">
              <a:xfrm>
                <a:off x="2402" y="3673"/>
                <a:ext cx="67" cy="56"/>
              </a:xfrm>
              <a:custGeom>
                <a:avLst/>
                <a:gdLst>
                  <a:gd name="T0" fmla="*/ 237636 w 51"/>
                  <a:gd name="T1" fmla="*/ 1 h 79"/>
                  <a:gd name="T2" fmla="*/ 113865 w 51"/>
                  <a:gd name="T3" fmla="*/ 0 h 79"/>
                  <a:gd name="T4" fmla="*/ 0 w 51"/>
                  <a:gd name="T5" fmla="*/ 1 h 79"/>
                  <a:gd name="T6" fmla="*/ 237636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4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42" name="Line 565"/>
              <p:cNvSpPr>
                <a:spLocks noChangeShapeType="1"/>
              </p:cNvSpPr>
              <p:nvPr/>
            </p:nvSpPr>
            <p:spPr bwMode="auto">
              <a:xfrm>
                <a:off x="2880" y="3802"/>
                <a:ext cx="1" cy="8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43" name="Freeform 566"/>
              <p:cNvSpPr>
                <a:spLocks/>
              </p:cNvSpPr>
              <p:nvPr/>
            </p:nvSpPr>
            <p:spPr bwMode="auto">
              <a:xfrm>
                <a:off x="2847" y="3749"/>
                <a:ext cx="68" cy="58"/>
              </a:xfrm>
              <a:custGeom>
                <a:avLst/>
                <a:gdLst>
                  <a:gd name="T0" fmla="*/ 376263 w 51"/>
                  <a:gd name="T1" fmla="*/ 1 h 79"/>
                  <a:gd name="T2" fmla="*/ 186389 w 51"/>
                  <a:gd name="T3" fmla="*/ 0 h 79"/>
                  <a:gd name="T4" fmla="*/ 0 w 51"/>
                  <a:gd name="T5" fmla="*/ 1 h 79"/>
                  <a:gd name="T6" fmla="*/ 376263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44" name="Line 567"/>
              <p:cNvSpPr>
                <a:spLocks noChangeShapeType="1"/>
              </p:cNvSpPr>
              <p:nvPr/>
            </p:nvSpPr>
            <p:spPr bwMode="auto">
              <a:xfrm flipV="1">
                <a:off x="3870" y="3744"/>
                <a:ext cx="0" cy="86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45" name="Freeform 568"/>
              <p:cNvSpPr>
                <a:spLocks/>
              </p:cNvSpPr>
              <p:nvPr/>
            </p:nvSpPr>
            <p:spPr bwMode="auto">
              <a:xfrm>
                <a:off x="3836" y="3828"/>
                <a:ext cx="68" cy="59"/>
              </a:xfrm>
              <a:custGeom>
                <a:avLst/>
                <a:gdLst>
                  <a:gd name="T0" fmla="*/ 0 w 51"/>
                  <a:gd name="T1" fmla="*/ 0 h 80"/>
                  <a:gd name="T2" fmla="*/ 186389 w 51"/>
                  <a:gd name="T3" fmla="*/ 1 h 80"/>
                  <a:gd name="T4" fmla="*/ 376263 w 51"/>
                  <a:gd name="T5" fmla="*/ 0 h 80"/>
                  <a:gd name="T6" fmla="*/ 0 w 51"/>
                  <a:gd name="T7" fmla="*/ 0 h 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80"/>
                  <a:gd name="T14" fmla="*/ 51 w 51"/>
                  <a:gd name="T15" fmla="*/ 80 h 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80">
                    <a:moveTo>
                      <a:pt x="0" y="0"/>
                    </a:moveTo>
                    <a:lnTo>
                      <a:pt x="25" y="79"/>
                    </a:lnTo>
                    <a:lnTo>
                      <a:pt x="50" y="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tx2"/>
              </a:solidFill>
              <a:ln w="28575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46" name="Line 569"/>
              <p:cNvSpPr>
                <a:spLocks noChangeShapeType="1"/>
              </p:cNvSpPr>
              <p:nvPr/>
            </p:nvSpPr>
            <p:spPr bwMode="auto">
              <a:xfrm>
                <a:off x="2880" y="3407"/>
                <a:ext cx="2" cy="72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647" name="Freeform 570"/>
              <p:cNvSpPr>
                <a:spLocks/>
              </p:cNvSpPr>
              <p:nvPr/>
            </p:nvSpPr>
            <p:spPr bwMode="auto">
              <a:xfrm>
                <a:off x="2847" y="3360"/>
                <a:ext cx="68" cy="48"/>
              </a:xfrm>
              <a:custGeom>
                <a:avLst/>
                <a:gdLst>
                  <a:gd name="T0" fmla="*/ 376263 w 51"/>
                  <a:gd name="T1" fmla="*/ 1 h 79"/>
                  <a:gd name="T2" fmla="*/ 186389 w 51"/>
                  <a:gd name="T3" fmla="*/ 0 h 79"/>
                  <a:gd name="T4" fmla="*/ 0 w 51"/>
                  <a:gd name="T5" fmla="*/ 1 h 79"/>
                  <a:gd name="T6" fmla="*/ 376263 w 51"/>
                  <a:gd name="T7" fmla="*/ 1 h 7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1"/>
                  <a:gd name="T13" fmla="*/ 0 h 79"/>
                  <a:gd name="T14" fmla="*/ 51 w 51"/>
                  <a:gd name="T15" fmla="*/ 79 h 7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1" h="79">
                    <a:moveTo>
                      <a:pt x="50" y="78"/>
                    </a:moveTo>
                    <a:lnTo>
                      <a:pt x="25" y="0"/>
                    </a:lnTo>
                    <a:lnTo>
                      <a:pt x="0" y="78"/>
                    </a:lnTo>
                    <a:lnTo>
                      <a:pt x="50" y="78"/>
                    </a:lnTo>
                  </a:path>
                </a:pathLst>
              </a:custGeom>
              <a:solidFill>
                <a:srgbClr val="FF3300"/>
              </a:solidFill>
              <a:ln w="38100" cap="rnd" cmpd="sng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48" name="Freeform 571"/>
              <p:cNvSpPr>
                <a:spLocks/>
              </p:cNvSpPr>
              <p:nvPr/>
            </p:nvSpPr>
            <p:spPr bwMode="auto">
              <a:xfrm>
                <a:off x="4000" y="3646"/>
                <a:ext cx="60" cy="38"/>
              </a:xfrm>
              <a:custGeom>
                <a:avLst/>
                <a:gdLst>
                  <a:gd name="T0" fmla="*/ 0 w 45"/>
                  <a:gd name="T1" fmla="*/ 0 h 54"/>
                  <a:gd name="T2" fmla="*/ 27561 w 45"/>
                  <a:gd name="T3" fmla="*/ 1 h 54"/>
                  <a:gd name="T4" fmla="*/ 331359 w 45"/>
                  <a:gd name="T5" fmla="*/ 1 h 54"/>
                  <a:gd name="T6" fmla="*/ 0 w 45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54"/>
                  <a:gd name="T14" fmla="*/ 45 w 45"/>
                  <a:gd name="T15" fmla="*/ 54 h 5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54">
                    <a:moveTo>
                      <a:pt x="0" y="0"/>
                    </a:moveTo>
                    <a:lnTo>
                      <a:pt x="4" y="53"/>
                    </a:lnTo>
                    <a:lnTo>
                      <a:pt x="44" y="19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49" name="Freeform 572"/>
              <p:cNvSpPr>
                <a:spLocks/>
              </p:cNvSpPr>
              <p:nvPr/>
            </p:nvSpPr>
            <p:spPr bwMode="auto">
              <a:xfrm>
                <a:off x="4078" y="3635"/>
                <a:ext cx="63" cy="37"/>
              </a:xfrm>
              <a:custGeom>
                <a:avLst/>
                <a:gdLst>
                  <a:gd name="T0" fmla="*/ 0 w 48"/>
                  <a:gd name="T1" fmla="*/ 0 h 51"/>
                  <a:gd name="T2" fmla="*/ 74869 w 48"/>
                  <a:gd name="T3" fmla="*/ 1 h 51"/>
                  <a:gd name="T4" fmla="*/ 214405 w 48"/>
                  <a:gd name="T5" fmla="*/ 1 h 51"/>
                  <a:gd name="T6" fmla="*/ 0 w 48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51"/>
                  <a:gd name="T14" fmla="*/ 48 w 48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51">
                    <a:moveTo>
                      <a:pt x="0" y="0"/>
                    </a:moveTo>
                    <a:lnTo>
                      <a:pt x="16" y="50"/>
                    </a:lnTo>
                    <a:lnTo>
                      <a:pt x="47" y="8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0" name="Freeform 573"/>
              <p:cNvSpPr>
                <a:spLocks/>
              </p:cNvSpPr>
              <p:nvPr/>
            </p:nvSpPr>
            <p:spPr bwMode="auto">
              <a:xfrm>
                <a:off x="4153" y="3612"/>
                <a:ext cx="65" cy="39"/>
              </a:xfrm>
              <a:custGeom>
                <a:avLst/>
                <a:gdLst>
                  <a:gd name="T0" fmla="*/ 0 w 48"/>
                  <a:gd name="T1" fmla="*/ 0 h 53"/>
                  <a:gd name="T2" fmla="*/ 162426 w 48"/>
                  <a:gd name="T3" fmla="*/ 1 h 53"/>
                  <a:gd name="T4" fmla="*/ 575541 w 48"/>
                  <a:gd name="T5" fmla="*/ 1 h 53"/>
                  <a:gd name="T6" fmla="*/ 0 w 48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8"/>
                  <a:gd name="T13" fmla="*/ 0 h 53"/>
                  <a:gd name="T14" fmla="*/ 48 w 48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8" h="53">
                    <a:moveTo>
                      <a:pt x="0" y="0"/>
                    </a:moveTo>
                    <a:lnTo>
                      <a:pt x="13" y="52"/>
                    </a:lnTo>
                    <a:lnTo>
                      <a:pt x="47" y="1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1" name="Freeform 574"/>
              <p:cNvSpPr>
                <a:spLocks/>
              </p:cNvSpPr>
              <p:nvPr/>
            </p:nvSpPr>
            <p:spPr bwMode="auto">
              <a:xfrm>
                <a:off x="3052" y="3645"/>
                <a:ext cx="67" cy="38"/>
              </a:xfrm>
              <a:custGeom>
                <a:avLst/>
                <a:gdLst>
                  <a:gd name="T0" fmla="*/ 101722 w 50"/>
                  <a:gd name="T1" fmla="*/ 0 h 53"/>
                  <a:gd name="T2" fmla="*/ 0 w 50"/>
                  <a:gd name="T3" fmla="*/ 1 h 53"/>
                  <a:gd name="T4" fmla="*/ 428415 w 50"/>
                  <a:gd name="T5" fmla="*/ 1 h 53"/>
                  <a:gd name="T6" fmla="*/ 101722 w 50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53"/>
                  <a:gd name="T14" fmla="*/ 50 w 50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53">
                    <a:moveTo>
                      <a:pt x="12" y="0"/>
                    </a:moveTo>
                    <a:lnTo>
                      <a:pt x="0" y="52"/>
                    </a:lnTo>
                    <a:lnTo>
                      <a:pt x="49" y="31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2" name="Freeform 575"/>
              <p:cNvSpPr>
                <a:spLocks/>
              </p:cNvSpPr>
              <p:nvPr/>
            </p:nvSpPr>
            <p:spPr bwMode="auto">
              <a:xfrm>
                <a:off x="3143" y="3641"/>
                <a:ext cx="58" cy="39"/>
              </a:xfrm>
              <a:custGeom>
                <a:avLst/>
                <a:gdLst>
                  <a:gd name="T0" fmla="*/ 12346 w 44"/>
                  <a:gd name="T1" fmla="*/ 0 h 53"/>
                  <a:gd name="T2" fmla="*/ 0 w 44"/>
                  <a:gd name="T3" fmla="*/ 1 h 53"/>
                  <a:gd name="T4" fmla="*/ 225563 w 44"/>
                  <a:gd name="T5" fmla="*/ 1 h 53"/>
                  <a:gd name="T6" fmla="*/ 12346 w 44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3"/>
                  <a:gd name="T14" fmla="*/ 44 w 44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3">
                    <a:moveTo>
                      <a:pt x="2" y="0"/>
                    </a:moveTo>
                    <a:lnTo>
                      <a:pt x="0" y="52"/>
                    </a:lnTo>
                    <a:lnTo>
                      <a:pt x="43" y="23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3" name="Freeform 576"/>
              <p:cNvSpPr>
                <a:spLocks/>
              </p:cNvSpPr>
              <p:nvPr/>
            </p:nvSpPr>
            <p:spPr bwMode="auto">
              <a:xfrm>
                <a:off x="2148" y="3644"/>
                <a:ext cx="66" cy="38"/>
              </a:xfrm>
              <a:custGeom>
                <a:avLst/>
                <a:gdLst>
                  <a:gd name="T0" fmla="*/ 68405 w 50"/>
                  <a:gd name="T1" fmla="*/ 0 h 53"/>
                  <a:gd name="T2" fmla="*/ 0 w 50"/>
                  <a:gd name="T3" fmla="*/ 1 h 53"/>
                  <a:gd name="T4" fmla="*/ 270051 w 50"/>
                  <a:gd name="T5" fmla="*/ 1 h 53"/>
                  <a:gd name="T6" fmla="*/ 68405 w 50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53"/>
                  <a:gd name="T14" fmla="*/ 50 w 50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53">
                    <a:moveTo>
                      <a:pt x="13" y="0"/>
                    </a:moveTo>
                    <a:lnTo>
                      <a:pt x="0" y="52"/>
                    </a:lnTo>
                    <a:lnTo>
                      <a:pt x="49" y="33"/>
                    </a:lnTo>
                    <a:lnTo>
                      <a:pt x="13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4" name="Freeform 577"/>
              <p:cNvSpPr>
                <a:spLocks/>
              </p:cNvSpPr>
              <p:nvPr/>
            </p:nvSpPr>
            <p:spPr bwMode="auto">
              <a:xfrm>
                <a:off x="2229" y="3641"/>
                <a:ext cx="59" cy="39"/>
              </a:xfrm>
              <a:custGeom>
                <a:avLst/>
                <a:gdLst>
                  <a:gd name="T0" fmla="*/ 17955 w 44"/>
                  <a:gd name="T1" fmla="*/ 0 h 53"/>
                  <a:gd name="T2" fmla="*/ 0 w 44"/>
                  <a:gd name="T3" fmla="*/ 1 h 53"/>
                  <a:gd name="T4" fmla="*/ 387272 w 44"/>
                  <a:gd name="T5" fmla="*/ 1 h 53"/>
                  <a:gd name="T6" fmla="*/ 17955 w 44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3"/>
                  <a:gd name="T14" fmla="*/ 44 w 44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3">
                    <a:moveTo>
                      <a:pt x="2" y="0"/>
                    </a:moveTo>
                    <a:lnTo>
                      <a:pt x="0" y="52"/>
                    </a:lnTo>
                    <a:lnTo>
                      <a:pt x="43" y="23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5" name="Freeform 578"/>
              <p:cNvSpPr>
                <a:spLocks/>
              </p:cNvSpPr>
              <p:nvPr/>
            </p:nvSpPr>
            <p:spPr bwMode="auto">
              <a:xfrm>
                <a:off x="2300" y="3636"/>
                <a:ext cx="60" cy="39"/>
              </a:xfrm>
              <a:custGeom>
                <a:avLst/>
                <a:gdLst>
                  <a:gd name="T0" fmla="*/ 20671 w 45"/>
                  <a:gd name="T1" fmla="*/ 0 h 53"/>
                  <a:gd name="T2" fmla="*/ 0 w 45"/>
                  <a:gd name="T3" fmla="*/ 1 h 53"/>
                  <a:gd name="T4" fmla="*/ 331359 w 45"/>
                  <a:gd name="T5" fmla="*/ 1 h 53"/>
                  <a:gd name="T6" fmla="*/ 20671 w 45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53"/>
                  <a:gd name="T14" fmla="*/ 45 w 45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53">
                    <a:moveTo>
                      <a:pt x="3" y="0"/>
                    </a:moveTo>
                    <a:lnTo>
                      <a:pt x="0" y="52"/>
                    </a:lnTo>
                    <a:lnTo>
                      <a:pt x="44" y="24"/>
                    </a:lnTo>
                    <a:lnTo>
                      <a:pt x="3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6" name="Freeform 579"/>
              <p:cNvSpPr>
                <a:spLocks/>
              </p:cNvSpPr>
              <p:nvPr/>
            </p:nvSpPr>
            <p:spPr bwMode="auto">
              <a:xfrm>
                <a:off x="3384" y="3569"/>
                <a:ext cx="87" cy="84"/>
              </a:xfrm>
              <a:custGeom>
                <a:avLst/>
                <a:gdLst>
                  <a:gd name="T0" fmla="*/ 0 w 65"/>
                  <a:gd name="T1" fmla="*/ 1 h 116"/>
                  <a:gd name="T2" fmla="*/ 540199 w 65"/>
                  <a:gd name="T3" fmla="*/ 1 h 116"/>
                  <a:gd name="T4" fmla="*/ 0 w 65"/>
                  <a:gd name="T5" fmla="*/ 0 h 116"/>
                  <a:gd name="T6" fmla="*/ 0 w 65"/>
                  <a:gd name="T7" fmla="*/ 1 h 11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5"/>
                  <a:gd name="T13" fmla="*/ 0 h 116"/>
                  <a:gd name="T14" fmla="*/ 65 w 65"/>
                  <a:gd name="T15" fmla="*/ 116 h 11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5" h="116">
                    <a:moveTo>
                      <a:pt x="0" y="115"/>
                    </a:moveTo>
                    <a:lnTo>
                      <a:pt x="64" y="55"/>
                    </a:lnTo>
                    <a:lnTo>
                      <a:pt x="0" y="0"/>
                    </a:lnTo>
                    <a:lnTo>
                      <a:pt x="0" y="115"/>
                    </a:lnTo>
                  </a:path>
                </a:pathLst>
              </a:custGeom>
              <a:solidFill>
                <a:srgbClr val="66FF33"/>
              </a:solidFill>
              <a:ln w="9525" cap="rnd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7" name="Freeform 580"/>
              <p:cNvSpPr>
                <a:spLocks/>
              </p:cNvSpPr>
              <p:nvPr/>
            </p:nvSpPr>
            <p:spPr bwMode="auto">
              <a:xfrm>
                <a:off x="3199" y="3640"/>
                <a:ext cx="59" cy="39"/>
              </a:xfrm>
              <a:custGeom>
                <a:avLst/>
                <a:gdLst>
                  <a:gd name="T0" fmla="*/ 17955 w 44"/>
                  <a:gd name="T1" fmla="*/ 0 h 53"/>
                  <a:gd name="T2" fmla="*/ 0 w 44"/>
                  <a:gd name="T3" fmla="*/ 1 h 53"/>
                  <a:gd name="T4" fmla="*/ 387272 w 44"/>
                  <a:gd name="T5" fmla="*/ 1 h 53"/>
                  <a:gd name="T6" fmla="*/ 17955 w 44"/>
                  <a:gd name="T7" fmla="*/ 0 h 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4"/>
                  <a:gd name="T13" fmla="*/ 0 h 53"/>
                  <a:gd name="T14" fmla="*/ 44 w 44"/>
                  <a:gd name="T15" fmla="*/ 53 h 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4" h="53">
                    <a:moveTo>
                      <a:pt x="2" y="0"/>
                    </a:moveTo>
                    <a:lnTo>
                      <a:pt x="0" y="52"/>
                    </a:lnTo>
                    <a:lnTo>
                      <a:pt x="43" y="23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25658" name="Oval 581"/>
              <p:cNvSpPr>
                <a:spLocks noChangeArrowheads="1"/>
              </p:cNvSpPr>
              <p:nvPr/>
            </p:nvSpPr>
            <p:spPr bwMode="auto">
              <a:xfrm>
                <a:off x="1692" y="3500"/>
                <a:ext cx="519" cy="217"/>
              </a:xfrm>
              <a:prstGeom prst="ellipse">
                <a:avLst/>
              </a:prstGeom>
              <a:solidFill>
                <a:srgbClr val="FFFF66"/>
              </a:solidFill>
              <a:ln w="127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th-TH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659" name="Rectangle 582"/>
              <p:cNvSpPr>
                <a:spLocks noChangeArrowheads="1"/>
              </p:cNvSpPr>
              <p:nvPr/>
            </p:nvSpPr>
            <p:spPr bwMode="auto">
              <a:xfrm>
                <a:off x="1817" y="3549"/>
                <a:ext cx="28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13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Inputs</a:t>
                </a:r>
              </a:p>
            </p:txBody>
          </p:sp>
        </p:grpSp>
      </p:grpSp>
      <p:grpSp>
        <p:nvGrpSpPr>
          <p:cNvPr id="9" name="Group 584"/>
          <p:cNvGrpSpPr>
            <a:grpSpLocks/>
          </p:cNvGrpSpPr>
          <p:nvPr/>
        </p:nvGrpSpPr>
        <p:grpSpPr bwMode="auto">
          <a:xfrm>
            <a:off x="-76200" y="4144963"/>
            <a:ext cx="2209800" cy="2076450"/>
            <a:chOff x="-76200" y="4144963"/>
            <a:chExt cx="2209800" cy="2076450"/>
          </a:xfrm>
        </p:grpSpPr>
        <p:sp>
          <p:nvSpPr>
            <p:cNvPr id="25605" name="Rectangle 582"/>
            <p:cNvSpPr>
              <a:spLocks noChangeArrowheads="1"/>
            </p:cNvSpPr>
            <p:nvPr/>
          </p:nvSpPr>
          <p:spPr bwMode="auto">
            <a:xfrm>
              <a:off x="74613" y="4144963"/>
              <a:ext cx="1982787" cy="15700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200" b="1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Principle</a:t>
              </a:r>
            </a:p>
            <a:p>
              <a:pPr algn="ctr"/>
              <a:r>
                <a:rPr lang="en-US" sz="3200" b="1">
                  <a:latin typeface="Tahoma" pitchFamily="34" charset="0"/>
                  <a:cs typeface="Tahoma" pitchFamily="34" charset="0"/>
                </a:rPr>
                <a:t>of</a:t>
              </a:r>
            </a:p>
            <a:p>
              <a:pPr algn="ctr"/>
              <a:r>
                <a:rPr lang="en-US" sz="3200" b="1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Utilizing</a:t>
              </a:r>
              <a:endParaRPr lang="th-TH" sz="3200">
                <a:solidFill>
                  <a:srgbClr val="0000FF"/>
                </a:solidFill>
              </a:endParaRPr>
            </a:p>
          </p:txBody>
        </p:sp>
        <p:sp>
          <p:nvSpPr>
            <p:cNvPr id="25606" name="Rectangle 583"/>
            <p:cNvSpPr>
              <a:spLocks noChangeArrowheads="1"/>
            </p:cNvSpPr>
            <p:nvPr/>
          </p:nvSpPr>
          <p:spPr bwMode="auto">
            <a:xfrm>
              <a:off x="-76200" y="5791200"/>
              <a:ext cx="22098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th-TH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(ดัดแปลงจาก</a:t>
              </a:r>
              <a:r>
                <a:rPr lang="en-US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:</a:t>
              </a:r>
              <a:endParaRPr lang="th-TH" sz="1100" b="1" i="1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th-TH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สมชาติ โตรักษา, 2548</a:t>
              </a:r>
              <a:r>
                <a:rPr lang="en-US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th-TH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307</a:t>
              </a:r>
              <a:r>
                <a:rPr lang="th-TH" sz="1100" b="1" i="1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th-TH" sz="1100"/>
            </a:p>
          </p:txBody>
        </p:sp>
      </p:grp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5602" name="Image" r:id="rId6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350838"/>
            <a:ext cx="8439150" cy="1706562"/>
          </a:xfrm>
          <a:noFill/>
          <a:ln>
            <a:solidFill>
              <a:srgbClr val="0000FF"/>
            </a:solidFill>
          </a:ln>
        </p:spPr>
        <p:txBody>
          <a:bodyPr/>
          <a:lstStyle/>
          <a:p>
            <a:r>
              <a:rPr lang="th-TH" sz="6000" b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ประเด็นวิเคราะห์</a:t>
            </a:r>
            <a:r>
              <a:rPr lang="th-TH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</a:br>
            <a:r>
              <a:rPr lang="th-TH" sz="40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สิ่งที่ได้จากการวิจัยครั้งนี้</a:t>
            </a:r>
          </a:p>
        </p:txBody>
      </p:sp>
      <p:sp>
        <p:nvSpPr>
          <p:cNvPr id="45059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1000" y="2514600"/>
            <a:ext cx="8439150" cy="38862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800" b="1" smtClean="0">
                <a:latin typeface="Tahoma" pitchFamily="34" charset="0"/>
                <a:cs typeface="Tahoma" pitchFamily="34" charset="0"/>
              </a:rPr>
              <a:t>1</a:t>
            </a:r>
            <a:r>
              <a:rPr lang="th-TH" sz="2800" b="1" smtClean="0">
                <a:latin typeface="Tahoma" pitchFamily="34" charset="0"/>
                <a:cs typeface="Tahoma" pitchFamily="34" charset="0"/>
              </a:rPr>
              <a:t>.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มีคุณ 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มีประโยชน์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ศักยภาพ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ความสามารถ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ใน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การนำไปใช้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หรือ 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ก่อให้เกิดประโยชน์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ในพื้นที่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สภาวการณ์ ต่างๆ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อะไรบ้าง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อย่างไร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FontTx/>
              <a:buNone/>
            </a:pPr>
            <a:r>
              <a:rPr lang="en-US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8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สมควร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สามารถ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นำไปใช้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หรือ 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ดำเนินการ 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ให้เกิดประโยชน์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อะไรได้บ้าง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อย่างไร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ทั้ง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ในปัจจุบัน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อนาคต</a:t>
            </a:r>
          </a:p>
          <a:p>
            <a:pPr algn="just">
              <a:buFontTx/>
              <a:buNone/>
            </a:pPr>
            <a:r>
              <a:rPr lang="en-US" sz="28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28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ได้มีการ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นำสิ่งที่ได้จากการวิจัยครั้งนี้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ไปใช้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ให้เกิด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ประโยชน์แล้ว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อะไรบ้าง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อย่างไร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ควร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/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สามารถ </a:t>
            </a:r>
            <a:r>
              <a:rPr lang="th-TH" sz="2400" b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นำไปใช้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หรือ </a:t>
            </a:r>
            <a:r>
              <a:rPr lang="th-TH" sz="2400" b="1" smtClean="0">
                <a:latin typeface="Tahoma" pitchFamily="34" charset="0"/>
                <a:cs typeface="Tahoma" pitchFamily="34" charset="0"/>
              </a:rPr>
              <a:t>ดำเนินการ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ให้เกิดประโยชน์ยิ่งๆขึ้น 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อะไรได้บ้าง </a:t>
            </a:r>
            <a:r>
              <a:rPr lang="th-TH" sz="2400" b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400" b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อย่างไร</a:t>
            </a:r>
            <a:r>
              <a:rPr lang="th-TH" sz="24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 smtClean="0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ในอนาคต</a:t>
            </a:r>
            <a:endParaRPr lang="th-TH" sz="2400" b="1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662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800" b="1" u="sng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วิธีการ</a:t>
            </a:r>
          </a:p>
          <a:p>
            <a:pPr algn="ctr"/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ในการปรับใช้</a:t>
            </a:r>
            <a:r>
              <a:rPr lang="th-TH" sz="3200" b="1">
                <a:latin typeface="Tahoma" pitchFamily="34" charset="0"/>
                <a:cs typeface="Tahoma" pitchFamily="34" charset="0"/>
              </a:rPr>
              <a:t>ผลงานวิจัย </a:t>
            </a:r>
            <a:r>
              <a:rPr lang="th-TH" sz="32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ในการปรับปรุง</a:t>
            </a:r>
            <a:endParaRPr lang="th-TH" sz="32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3200" b="1"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พัฒนา 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งานประจำ </a:t>
            </a:r>
            <a:r>
              <a:rPr lang="th-TH" sz="32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ตามภารกิจ</a:t>
            </a:r>
          </a:p>
        </p:txBody>
      </p:sp>
      <p:sp>
        <p:nvSpPr>
          <p:cNvPr id="46083" name="Rectangle 1"/>
          <p:cNvSpPr>
            <a:spLocks noChangeArrowheads="1"/>
          </p:cNvSpPr>
          <p:nvPr/>
        </p:nvSpPr>
        <p:spPr bwMode="auto">
          <a:xfrm>
            <a:off x="152400" y="2133600"/>
            <a:ext cx="89154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u="sng">
                <a:latin typeface="Tahoma" pitchFamily="34" charset="0"/>
                <a:cs typeface="Tahoma" pitchFamily="34" charset="0"/>
              </a:rPr>
              <a:t>ด้วยการใช้</a:t>
            </a:r>
          </a:p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Principle of Managing</a:t>
            </a:r>
            <a:endParaRPr lang="th-TH" sz="28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อย่างเป็นระบบ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ครบวงจร</a:t>
            </a:r>
            <a:r>
              <a:rPr lang="th-TH" sz="2800" b="1">
                <a:solidFill>
                  <a:srgbClr val="990099"/>
                </a:solidFill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ต่อเนื่อง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ตลอดเวลา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และ </a:t>
            </a:r>
            <a:r>
              <a:rPr lang="th-TH" sz="2800" b="1">
                <a:solidFill>
                  <a:srgbClr val="FF33CC"/>
                </a:solidFill>
                <a:latin typeface="Tahoma" pitchFamily="34" charset="0"/>
                <a:cs typeface="Tahoma" pitchFamily="34" charset="0"/>
              </a:rPr>
              <a:t>ตลอดไป</a:t>
            </a:r>
            <a:endParaRPr lang="th-TH" sz="28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th-TH" sz="10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ใช้เทคนิก </a:t>
            </a:r>
            <a:r>
              <a:rPr lang="en-US" sz="2800" b="1">
                <a:latin typeface="Tahoma" pitchFamily="34" charset="0"/>
                <a:cs typeface="Tahoma" pitchFamily="34" charset="0"/>
              </a:rPr>
              <a:t>How to do?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อย่างครบถ้วน</a:t>
            </a:r>
            <a:endParaRPr lang="en-US" sz="28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endParaRPr lang="en-US" sz="10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28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ใช้กลยุทธ์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การพัฒนา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งานของเรา 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อย่างต่อเนื่อง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ยั่งยืน</a:t>
            </a:r>
            <a:endParaRPr lang="en-US" sz="28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th-TH" sz="28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ด้วยแนวคิดของ</a:t>
            </a:r>
          </a:p>
          <a:p>
            <a:pPr algn="ctr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R&amp;D for CSWI </a:t>
            </a:r>
            <a:r>
              <a:rPr lang="th-TH" sz="2800" b="1">
                <a:latin typeface="Tahoma" pitchFamily="34" charset="0"/>
                <a:cs typeface="Tahoma" pitchFamily="34" charset="0"/>
                <a:sym typeface="Wingdings" pitchFamily="2" charset="2"/>
              </a:rPr>
              <a:t>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2800" b="1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E</a:t>
            </a:r>
          </a:p>
          <a:p>
            <a:pPr algn="ctr">
              <a:lnSpc>
                <a:spcPct val="90000"/>
              </a:lnSpc>
            </a:pPr>
            <a:r>
              <a:rPr lang="th-TH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ทำงานของเรา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ให้เป็นผลงานวิจัย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ที่อวดได้</a:t>
            </a:r>
            <a:r>
              <a:rPr lang="th-TH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ทั่วโลก</a:t>
            </a:r>
            <a:endParaRPr lang="th-TH" sz="2400" b="1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2765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152400" y="517525"/>
            <a:ext cx="8839200" cy="6340475"/>
            <a:chOff x="96" y="545"/>
            <a:chExt cx="5568" cy="4093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96" y="545"/>
              <a:ext cx="5568" cy="3552"/>
            </a:xfrm>
            <a:prstGeom prst="rect">
              <a:avLst/>
            </a:prstGeom>
            <a:no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th-TH" sz="72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แนวคิด</a:t>
              </a:r>
              <a:r>
                <a:rPr lang="th-TH" sz="7200" b="1" dirty="0">
                  <a:latin typeface="Tahoma" pitchFamily="34" charset="0"/>
                  <a:cs typeface="Tahoma" pitchFamily="34" charset="0"/>
                </a:rPr>
                <a:t> หลักการ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th-TH" sz="60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และ </a:t>
              </a:r>
              <a:r>
                <a:rPr lang="th-TH" sz="6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วิธีการ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th-TH" sz="48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ในการทำ</a:t>
              </a:r>
              <a:endParaRPr lang="en-US" sz="4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4000" b="1" dirty="0">
                  <a:latin typeface="Tahoma" pitchFamily="34" charset="0"/>
                  <a:cs typeface="Tahoma" pitchFamily="34" charset="0"/>
                </a:rPr>
                <a:t>outine to </a:t>
              </a: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4000" b="1" dirty="0">
                  <a:latin typeface="Tahoma" pitchFamily="34" charset="0"/>
                  <a:cs typeface="Tahoma" pitchFamily="34" charset="0"/>
                </a:rPr>
                <a:t>esearch</a:t>
              </a:r>
              <a:r>
                <a:rPr lang="th-TH" sz="4000" b="1" dirty="0"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4000" b="1" dirty="0"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4000" b="1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4000" b="1" dirty="0">
                  <a:latin typeface="Tahoma" pitchFamily="34" charset="0"/>
                  <a:cs typeface="Tahoma" pitchFamily="34" charset="0"/>
                </a:rPr>
                <a:t>)</a:t>
              </a:r>
              <a:endParaRPr lang="th-TH" sz="4000" b="1" dirty="0"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48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อย่างมีความสุข </a:t>
              </a:r>
              <a:r>
                <a:rPr lang="en-US" sz="44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(Happy)</a:t>
              </a:r>
              <a:endParaRPr lang="en-US" sz="4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4000" b="1" dirty="0">
                  <a:latin typeface="Tahoma" pitchFamily="34" charset="0"/>
                  <a:cs typeface="Tahoma" pitchFamily="34" charset="0"/>
                </a:rPr>
                <a:t>และ </a:t>
              </a:r>
              <a:r>
                <a:rPr lang="th-TH" sz="48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มีผลผลิต </a:t>
              </a:r>
              <a:r>
                <a:rPr lang="en-US" sz="40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(Productivity)</a:t>
              </a:r>
              <a:r>
                <a:rPr lang="en-US" sz="48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48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ที่ดี</a:t>
              </a:r>
              <a:endParaRPr lang="th-TH" sz="40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48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อย่างยั่งยืน</a:t>
              </a:r>
              <a:endParaRPr lang="en-US" sz="4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32" name="Text Box 8"/>
            <p:cNvSpPr txBox="1">
              <a:spLocks noChangeArrowheads="1"/>
            </p:cNvSpPr>
            <p:nvPr/>
          </p:nvSpPr>
          <p:spPr bwMode="auto">
            <a:xfrm>
              <a:off x="2160" y="4135"/>
              <a:ext cx="1408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5400" dirty="0">
                  <a:solidFill>
                    <a:srgbClr val="800000"/>
                  </a:solidFill>
                  <a:latin typeface="Times New Roman" pitchFamily="18" charset="0"/>
                  <a:sym typeface="Wingdings 2" pitchFamily="18" charset="2"/>
                </a:rPr>
                <a:t></a:t>
              </a:r>
              <a:endParaRPr lang="th-TH" sz="5400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152400" y="301625"/>
            <a:ext cx="8839200" cy="5526088"/>
            <a:chOff x="96" y="190"/>
            <a:chExt cx="5568" cy="3481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340" y="190"/>
              <a:ext cx="5069" cy="1981"/>
            </a:xfrm>
            <a:prstGeom prst="rect">
              <a:avLst/>
            </a:prstGeom>
            <a:no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8800" b="1" dirty="0">
                  <a:solidFill>
                    <a:srgbClr val="0000FF"/>
                  </a:solidFill>
                  <a:cs typeface="Tahoma" pitchFamily="34" charset="0"/>
                </a:rPr>
                <a:t>Concept </a:t>
              </a:r>
              <a:r>
                <a:rPr lang="th-TH" sz="8800" b="1" dirty="0">
                  <a:solidFill>
                    <a:srgbClr val="0000FF"/>
                  </a:solidFill>
                  <a:cs typeface="Tahoma" pitchFamily="34" charset="0"/>
                </a:rPr>
                <a:t>หลัก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8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และ </a:t>
              </a:r>
              <a:r>
                <a:rPr lang="th-TH" sz="8000" b="1" dirty="0">
                  <a:latin typeface="Tahoma" pitchFamily="34" charset="0"/>
                  <a:cs typeface="Tahoma" pitchFamily="34" charset="0"/>
                </a:rPr>
                <a:t>เป้าหมาย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80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ของ </a:t>
              </a:r>
              <a:r>
                <a:rPr lang="en-US" sz="66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66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66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R</a:t>
              </a:r>
              <a:endParaRPr lang="en-US" sz="66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29" name="Rectangle 5"/>
            <p:cNvSpPr>
              <a:spLocks noChangeArrowheads="1"/>
            </p:cNvSpPr>
            <p:nvPr/>
          </p:nvSpPr>
          <p:spPr bwMode="auto">
            <a:xfrm>
              <a:off x="96" y="2688"/>
              <a:ext cx="5568" cy="98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en-US" sz="6600" b="1" dirty="0" smtClean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CI</a:t>
              </a:r>
              <a:r>
                <a:rPr lang="th-TH" sz="4000" b="1" dirty="0" smtClean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US" sz="4000" b="1" dirty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(</a:t>
              </a: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C</a:t>
              </a:r>
              <a:r>
                <a:rPr lang="en-US" sz="4000" b="1" dirty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ontinuous </a:t>
              </a:r>
              <a:r>
                <a:rPr lang="en-US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I</a:t>
              </a:r>
              <a:r>
                <a:rPr lang="en-US" sz="4000" b="1" dirty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mprovement)</a:t>
              </a:r>
            </a:p>
            <a:p>
              <a:pPr algn="ctr" eaLnBrk="0" hangingPunct="0">
                <a:lnSpc>
                  <a:spcPct val="90000"/>
                </a:lnSpc>
                <a:spcBef>
                  <a:spcPts val="0"/>
                </a:spcBef>
                <a:defRPr/>
              </a:pPr>
              <a:r>
                <a:rPr lang="th-TH" sz="40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ในงาน “</a:t>
              </a:r>
              <a:r>
                <a:rPr lang="th-TH" sz="4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ทุกงาน</a:t>
              </a:r>
              <a:r>
                <a:rPr lang="th-TH" sz="40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” ที่พวกเราทำ</a:t>
              </a:r>
              <a:endParaRPr lang="en-US" sz="4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30" name="Rectangle 6"/>
            <p:cNvSpPr>
              <a:spLocks noChangeArrowheads="1"/>
            </p:cNvSpPr>
            <p:nvPr/>
          </p:nvSpPr>
          <p:spPr bwMode="auto">
            <a:xfrm>
              <a:off x="2572" y="2112"/>
              <a:ext cx="692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r>
                <a:rPr lang="th-TH" sz="5400" b="1" u="sng" dirty="0">
                  <a:solidFill>
                    <a:srgbClr val="CC3300"/>
                  </a:solidFill>
                  <a:latin typeface="Tahoma" pitchFamily="34" charset="0"/>
                  <a:cs typeface="Tahoma" pitchFamily="34" charset="0"/>
                </a:rPr>
                <a:t>คือ</a:t>
              </a:r>
            </a:p>
          </p:txBody>
        </p:sp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Text Box 2"/>
          <p:cNvSpPr txBox="1">
            <a:spLocks noChangeArrowheads="1"/>
          </p:cNvSpPr>
          <p:nvPr/>
        </p:nvSpPr>
        <p:spPr bwMode="auto">
          <a:xfrm>
            <a:off x="803275" y="760413"/>
            <a:ext cx="7669213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th-TH" sz="11900" b="1" u="sng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พวกเรา</a:t>
            </a:r>
          </a:p>
          <a:p>
            <a:pPr algn="ctr" eaLnBrk="0" hangingPunct="0">
              <a:defRPr/>
            </a:pPr>
            <a:r>
              <a:rPr lang="th-TH" sz="9600" b="1" dirty="0">
                <a:latin typeface="Tahoma" pitchFamily="34" charset="0"/>
                <a:cs typeface="Tahoma" pitchFamily="34" charset="0"/>
              </a:rPr>
              <a:t>ทำวิจัยมาแล้ว</a:t>
            </a:r>
          </a:p>
          <a:p>
            <a:pPr algn="ctr" eaLnBrk="0" hangingPunct="0">
              <a:defRPr/>
            </a:pPr>
            <a:r>
              <a:rPr lang="th-TH" sz="96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กี่เรื่อง?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Text Box 2"/>
          <p:cNvSpPr txBox="1">
            <a:spLocks noChangeArrowheads="1"/>
          </p:cNvSpPr>
          <p:nvPr/>
        </p:nvSpPr>
        <p:spPr bwMode="auto">
          <a:xfrm>
            <a:off x="228600" y="142875"/>
            <a:ext cx="8915400" cy="459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en-US" sz="4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C1.</a:t>
            </a:r>
            <a:r>
              <a:rPr lang="th-TH" sz="4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พวกเรา</a:t>
            </a:r>
            <a:endParaRPr lang="en-US" sz="4400" b="1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ได้ “ทำ” วิจัย</a:t>
            </a: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ในงานที่พวกเรา “ทำ”</a:t>
            </a:r>
            <a:endParaRPr lang="en-US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ตั้งแต่วันแรก</a:t>
            </a: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ที่พวกเราเข้าทำงาน</a:t>
            </a: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ยังคงทำอยู่</a:t>
            </a:r>
          </a:p>
          <a:p>
            <a:pPr algn="ctr" eaLnBrk="0" hangingPunct="0">
              <a:lnSpc>
                <a:spcPct val="95000"/>
              </a:lnSpc>
              <a:defRPr/>
            </a:pPr>
            <a:r>
              <a:rPr lang="th-TH" sz="4400" b="1" u="sng" dirty="0">
                <a:latin typeface="Tahoma" pitchFamily="34" charset="0"/>
                <a:ea typeface="Tahoma" pitchFamily="34" charset="0"/>
                <a:cs typeface="Tahoma" pitchFamily="34" charset="0"/>
              </a:rPr>
              <a:t>และ</a:t>
            </a:r>
            <a:r>
              <a:rPr lang="th-TH" sz="4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ตั้งใจที่จะทำต่อไป.....</a:t>
            </a: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81000" y="5486400"/>
            <a:ext cx="8551863" cy="12620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 dirty="0">
                <a:latin typeface="Tahoma" pitchFamily="34" charset="0"/>
                <a:cs typeface="Tahoma" pitchFamily="34" charset="0"/>
              </a:rPr>
              <a:t>คือ ทำ 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R2R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อยู่ทุกวัน ตลอดเวลา</a:t>
            </a:r>
          </a:p>
          <a:p>
            <a:pPr algn="ctr"/>
            <a:r>
              <a:rPr lang="th-TH" sz="3600" b="1" dirty="0">
                <a:latin typeface="Tahoma" pitchFamily="34" charset="0"/>
                <a:cs typeface="Tahoma" pitchFamily="34" charset="0"/>
              </a:rPr>
              <a:t>เนื่องจาก ใช้ </a:t>
            </a:r>
            <a:r>
              <a:rPr lang="en-US" sz="4000" b="1" u="sng" dirty="0">
                <a:latin typeface="Tahoma" pitchFamily="34" charset="0"/>
                <a:cs typeface="Tahoma" pitchFamily="34" charset="0"/>
              </a:rPr>
              <a:t>Brain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ในการทำงาน</a:t>
            </a:r>
            <a:endParaRPr lang="th-TH" sz="36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ChangeArrowheads="1"/>
          </p:cNvSpPr>
          <p:nvPr/>
        </p:nvSpPr>
        <p:spPr bwMode="auto">
          <a:xfrm>
            <a:off x="2228850" y="1371600"/>
            <a:ext cx="48895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8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เป็น</a:t>
            </a:r>
          </a:p>
          <a:p>
            <a:pPr algn="ctr">
              <a:lnSpc>
                <a:spcPct val="90000"/>
              </a:lnSpc>
            </a:pPr>
            <a:r>
              <a:rPr lang="th-TH" sz="4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วิจัย </a:t>
            </a:r>
            <a:r>
              <a:rPr lang="en-US" sz="4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(Research)</a:t>
            </a:r>
            <a:endParaRPr lang="en-US" sz="48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940035" name="Rectangle 3"/>
          <p:cNvSpPr>
            <a:spLocks noChangeArrowheads="1"/>
          </p:cNvSpPr>
          <p:nvPr/>
        </p:nvSpPr>
        <p:spPr bwMode="auto">
          <a:xfrm>
            <a:off x="304800" y="228600"/>
            <a:ext cx="8632825" cy="10064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6600" b="1" dirty="0">
                <a:latin typeface="Tahoma" pitchFamily="34" charset="0"/>
                <a:cs typeface="Tahoma" pitchFamily="34" charset="0"/>
              </a:rPr>
              <a:t>R2R</a:t>
            </a:r>
            <a:endParaRPr lang="th-TH" sz="6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35250" y="2819400"/>
            <a:ext cx="39862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000" b="1" u="sng">
                <a:latin typeface="Tahoma" pitchFamily="34" charset="0"/>
                <a:cs typeface="Tahoma" pitchFamily="34" charset="0"/>
              </a:rPr>
              <a:t>ไม่ใช่</a:t>
            </a:r>
          </a:p>
          <a:p>
            <a:pPr algn="ctr">
              <a:lnSpc>
                <a:spcPct val="90000"/>
              </a:lnSpc>
            </a:pPr>
            <a:r>
              <a:rPr lang="th-TH" sz="4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แบบการวิจัย</a:t>
            </a:r>
          </a:p>
          <a:p>
            <a:pPr algn="ctr">
              <a:lnSpc>
                <a:spcPct val="90000"/>
              </a:lnSpc>
            </a:pPr>
            <a:r>
              <a:rPr lang="en-US" sz="3200" b="1">
                <a:latin typeface="Tahoma" pitchFamily="34" charset="0"/>
                <a:cs typeface="Tahoma" pitchFamily="34" charset="0"/>
              </a:rPr>
              <a:t>(Research Design)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4800" y="4648200"/>
            <a:ext cx="8588375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4000" b="1" i="1">
                <a:latin typeface="Tahoma" pitchFamily="34" charset="0"/>
                <a:cs typeface="Tahoma" pitchFamily="34" charset="0"/>
              </a:rPr>
              <a:t>การวิจัย </a:t>
            </a:r>
            <a:r>
              <a:rPr lang="th-TH" sz="4000" b="1">
                <a:latin typeface="Tahoma" pitchFamily="34" charset="0"/>
                <a:cs typeface="Tahoma" pitchFamily="34" charset="0"/>
              </a:rPr>
              <a:t>ที่ไม่เกิดการพัฒนางาน</a:t>
            </a:r>
          </a:p>
          <a:p>
            <a:pPr algn="ctr">
              <a:lnSpc>
                <a:spcPct val="90000"/>
              </a:lnSpc>
            </a:pPr>
            <a:r>
              <a:rPr lang="th-TH" sz="4000" b="1">
                <a:latin typeface="Tahoma" pitchFamily="34" charset="0"/>
                <a:cs typeface="Tahoma" pitchFamily="34" charset="0"/>
              </a:rPr>
              <a:t>เป็น</a:t>
            </a:r>
            <a:r>
              <a:rPr lang="en-US" sz="4000" b="1">
                <a:latin typeface="Tahoma" pitchFamily="34" charset="0"/>
                <a:cs typeface="Tahoma" pitchFamily="34" charset="0"/>
              </a:rPr>
              <a:t> R2R </a:t>
            </a:r>
            <a:r>
              <a:rPr lang="th-TH" sz="4000" b="1">
                <a:latin typeface="Tahoma" pitchFamily="34" charset="0"/>
                <a:cs typeface="Tahoma" pitchFamily="34" charset="0"/>
              </a:rPr>
              <a:t>ปลอม</a:t>
            </a:r>
          </a:p>
          <a:p>
            <a:pPr algn="ctr">
              <a:lnSpc>
                <a:spcPct val="90000"/>
              </a:lnSpc>
            </a:pPr>
            <a:r>
              <a:rPr lang="en-US" sz="3200" b="1">
                <a:latin typeface="Tahoma" pitchFamily="34" charset="0"/>
                <a:cs typeface="Tahoma" pitchFamily="34" charset="0"/>
              </a:rPr>
              <a:t>(Pseudo R2R)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(วิจารณ์ พานิช, </a:t>
            </a:r>
            <a:r>
              <a:rPr lang="en-US" sz="2800" b="1">
                <a:latin typeface="Tahoma" pitchFamily="34" charset="0"/>
                <a:cs typeface="Tahoma" pitchFamily="34" charset="0"/>
              </a:rPr>
              <a:t>2556)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0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34" grpId="0"/>
      <p:bldP spid="4" grpId="0"/>
      <p:bldP spid="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Text Box 2"/>
          <p:cNvSpPr txBox="1">
            <a:spLocks noChangeArrowheads="1"/>
          </p:cNvSpPr>
          <p:nvPr/>
        </p:nvSpPr>
        <p:spPr bwMode="auto">
          <a:xfrm>
            <a:off x="157163" y="292100"/>
            <a:ext cx="865981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6600" b="1" u="sng" dirty="0">
                <a:cs typeface="Tahoma" pitchFamily="34" charset="0"/>
              </a:rPr>
              <a:t>C2.</a:t>
            </a:r>
            <a:r>
              <a:rPr lang="th-TH" sz="6600" b="1" u="sng" dirty="0">
                <a:latin typeface="Tahoma" pitchFamily="34" charset="0"/>
                <a:cs typeface="Tahoma" pitchFamily="34" charset="0"/>
              </a:rPr>
              <a:t>งานทุกงาน</a:t>
            </a:r>
          </a:p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ที่พวกเรา“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4000" b="1" dirty="0">
                <a:latin typeface="Tahoma" pitchFamily="34" charset="0"/>
                <a:cs typeface="Tahoma" pitchFamily="34" charset="0"/>
              </a:rPr>
              <a:t>” อยู่ในปัจจุบัน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ได้รับการ “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 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en-US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th-TH" sz="4000" b="1" dirty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โดย</a:t>
            </a:r>
            <a:r>
              <a:rPr lang="th-TH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พวกเรา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latin typeface="Tahoma" pitchFamily="34" charset="0"/>
                <a:cs typeface="Tahoma" pitchFamily="34" charset="0"/>
              </a:rPr>
              <a:t>ที่ได้ทำงานนี้</a:t>
            </a:r>
          </a:p>
          <a:p>
            <a:pPr algn="ctr" eaLnBrk="0" hangingPunct="0">
              <a:defRPr/>
            </a:pPr>
            <a:r>
              <a:rPr lang="th-TH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มาตั้งแต่วันแรก </a:t>
            </a:r>
          </a:p>
          <a:p>
            <a:pPr algn="ctr" eaLnBrk="0" hangingPunct="0">
              <a:defRPr/>
            </a:pP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ที่งานนี้เกิดขึ้น</a:t>
            </a:r>
            <a:endParaRPr lang="th-TH" sz="4000" b="1" dirty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ในหน่วยงาน 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ของพวกเรา</a:t>
            </a:r>
          </a:p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ได้ทำต่อเนื่อง มาจนถึงทุกวันนี้</a:t>
            </a:r>
          </a:p>
          <a:p>
            <a:pPr algn="ctr" eaLnBrk="0" hangingPunct="0">
              <a:defRPr/>
            </a:pPr>
            <a:r>
              <a:rPr lang="th-TH" sz="2800" b="1" u="sng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000" b="1" dirty="0">
                <a:latin typeface="Tahoma" pitchFamily="34" charset="0"/>
                <a:cs typeface="Tahoma" pitchFamily="34" charset="0"/>
              </a:rPr>
              <a:t> ตั้งใจที่จะทำต่อๆไป </a:t>
            </a:r>
            <a:r>
              <a:rPr lang="th-TH" sz="40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อย่างไม่สิ้นสุด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ChangeArrowheads="1"/>
          </p:cNvSpPr>
          <p:nvPr/>
        </p:nvSpPr>
        <p:spPr bwMode="auto">
          <a:xfrm>
            <a:off x="228600" y="228600"/>
            <a:ext cx="8763000" cy="708025"/>
          </a:xfrm>
          <a:prstGeom prst="rect">
            <a:avLst/>
          </a:prstGeom>
          <a:noFill/>
          <a:ln w="57150" cmpd="thickThin">
            <a:solidFill>
              <a:srgbClr val="9900CC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defRPr/>
            </a:pP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4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“ทำ”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 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อย่างต่อเนื่อง </a:t>
            </a:r>
            <a:r>
              <a:rPr lang="th-TH" sz="32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3200" b="1" dirty="0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E)</a:t>
            </a: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40415" name="Rectangle 31"/>
          <p:cNvSpPr>
            <a:spLocks noChangeArrowheads="1"/>
          </p:cNvSpPr>
          <p:nvPr/>
        </p:nvSpPr>
        <p:spPr bwMode="auto">
          <a:xfrm>
            <a:off x="304800" y="5838825"/>
            <a:ext cx="8610600" cy="8667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เป็น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“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en-US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งาน</a:t>
            </a:r>
          </a:p>
          <a:p>
            <a:pPr algn="ctr">
              <a:lnSpc>
                <a:spcPct val="90000"/>
              </a:lnSpc>
            </a:pPr>
            <a:r>
              <a:rPr lang="th-TH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อย่างครบวงจร </a:t>
            </a:r>
            <a:r>
              <a:rPr lang="th-TH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ต่อเนื่อง</a:t>
            </a:r>
            <a:r>
              <a:rPr lang="th-TH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800" b="1">
                <a:latin typeface="Tahoma" pitchFamily="34" charset="0"/>
                <a:cs typeface="Tahoma" pitchFamily="34" charset="0"/>
              </a:rPr>
              <a:t>ตามแต่ละช่วงเวลา </a:t>
            </a:r>
            <a:r>
              <a:rPr lang="th-TH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นำไปสู่การพัฒนา </a:t>
            </a:r>
            <a:r>
              <a:rPr lang="th-TH" sz="1800" b="1">
                <a:latin typeface="Tahoma" pitchFamily="34" charset="0"/>
                <a:cs typeface="Tahoma" pitchFamily="34" charset="0"/>
              </a:rPr>
              <a:t>ที่มั่นคง </a:t>
            </a:r>
            <a:r>
              <a:rPr lang="th-TH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1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ยั่งยืน</a:t>
            </a:r>
          </a:p>
          <a:p>
            <a:pPr algn="ctr">
              <a:lnSpc>
                <a:spcPct val="90000"/>
              </a:lnSpc>
            </a:pP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ontinuous &amp; 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ustainable 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mprovement: </a:t>
            </a:r>
            <a:r>
              <a:rPr lang="en-US" sz="1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CSI</a:t>
            </a: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th-TH" sz="14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40399" name="Rectangle 15"/>
          <p:cNvSpPr>
            <a:spLocks noChangeArrowheads="1"/>
          </p:cNvSpPr>
          <p:nvPr/>
        </p:nvSpPr>
        <p:spPr bwMode="auto">
          <a:xfrm>
            <a:off x="1752600" y="1192213"/>
            <a:ext cx="1295400" cy="1003300"/>
          </a:xfrm>
          <a:prstGeom prst="rect">
            <a:avLst/>
          </a:prstGeom>
          <a:solidFill>
            <a:srgbClr val="00FFCC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เริ่มต้น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ดำเนินการ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ทดลอง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1800" b="1" dirty="0">
                <a:latin typeface="Tahoma" pitchFamily="34" charset="0"/>
                <a:cs typeface="Tahoma" pitchFamily="34" charset="0"/>
              </a:rPr>
              <a:t>พัฒนา</a:t>
            </a:r>
          </a:p>
        </p:txBody>
      </p:sp>
      <p:sp>
        <p:nvSpPr>
          <p:cNvPr id="1040414" name="Rectangle 30"/>
          <p:cNvSpPr>
            <a:spLocks noChangeArrowheads="1"/>
          </p:cNvSpPr>
          <p:nvPr/>
        </p:nvSpPr>
        <p:spPr bwMode="auto">
          <a:xfrm>
            <a:off x="2209800" y="4926013"/>
            <a:ext cx="6651625" cy="75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=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รูปแบบการดำเนินงาน </a:t>
            </a:r>
            <a:r>
              <a:rPr lang="en-US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(Working Model)</a:t>
            </a:r>
            <a:endParaRPr lang="th-TH" b="1" dirty="0">
              <a:solidFill>
                <a:srgbClr val="FF00FF"/>
              </a:solidFill>
              <a:latin typeface="Times New Roman" pitchFamily="18" charset="0"/>
              <a:cs typeface="Tahom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b="1" dirty="0">
                <a:latin typeface="Tahoma" pitchFamily="34" charset="0"/>
                <a:cs typeface="Tahoma" pitchFamily="34" charset="0"/>
              </a:rPr>
              <a:t>=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ผลการดำเนินงานตามดัชนีชี้วัด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(Working Outputs)</a:t>
            </a:r>
            <a:endParaRPr lang="th-TH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Rectangle 15"/>
          <p:cNvSpPr>
            <a:spLocks noChangeArrowheads="1"/>
          </p:cNvSpPr>
          <p:nvPr/>
        </p:nvSpPr>
        <p:spPr bwMode="auto">
          <a:xfrm>
            <a:off x="76200" y="1420813"/>
            <a:ext cx="990600" cy="10160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b="1" dirty="0">
                <a:latin typeface="Tahoma" pitchFamily="34" charset="0"/>
                <a:cs typeface="Tahoma" pitchFamily="34" charset="0"/>
              </a:rPr>
              <a:t>เริ่มต้น</a:t>
            </a:r>
          </a:p>
          <a:p>
            <a:pPr algn="ctr">
              <a:defRPr/>
            </a:pPr>
            <a:r>
              <a:rPr lang="th-TH" b="1" dirty="0">
                <a:latin typeface="Tahoma" pitchFamily="34" charset="0"/>
                <a:cs typeface="Tahoma" pitchFamily="34" charset="0"/>
              </a:rPr>
              <a:t>“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”งาน</a:t>
            </a:r>
          </a:p>
        </p:txBody>
      </p:sp>
      <p:sp>
        <p:nvSpPr>
          <p:cNvPr id="1040406" name="Rectangle 22"/>
          <p:cNvSpPr>
            <a:spLocks noChangeArrowheads="1"/>
          </p:cNvSpPr>
          <p:nvPr/>
        </p:nvSpPr>
        <p:spPr bwMode="auto">
          <a:xfrm>
            <a:off x="1295400" y="2332038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ก่อนทดลอง</a:t>
            </a:r>
            <a:endParaRPr lang="en-US" sz="1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514600" y="2106613"/>
            <a:ext cx="5486400" cy="307975"/>
            <a:chOff x="2514600" y="2057400"/>
            <a:chExt cx="5486400" cy="307777"/>
          </a:xfrm>
        </p:grpSpPr>
        <p:sp>
          <p:nvSpPr>
            <p:cNvPr id="1040407" name="Rectangle 23"/>
            <p:cNvSpPr>
              <a:spLocks noChangeArrowheads="1"/>
            </p:cNvSpPr>
            <p:nvPr/>
          </p:nvSpPr>
          <p:spPr bwMode="auto">
            <a:xfrm>
              <a:off x="4038600" y="2057400"/>
              <a:ext cx="2057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14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หลังทดลอง</a:t>
              </a:r>
              <a:endParaRPr lang="en-US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" name="Line 10"/>
            <p:cNvSpPr>
              <a:spLocks noChangeShapeType="1"/>
            </p:cNvSpPr>
            <p:nvPr/>
          </p:nvSpPr>
          <p:spPr bwMode="auto">
            <a:xfrm flipH="1">
              <a:off x="2514600" y="2285853"/>
              <a:ext cx="198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49" name="Line 10"/>
            <p:cNvSpPr>
              <a:spLocks noChangeShapeType="1"/>
            </p:cNvSpPr>
            <p:nvPr/>
          </p:nvSpPr>
          <p:spPr bwMode="auto">
            <a:xfrm flipH="1">
              <a:off x="5562600" y="2285853"/>
              <a:ext cx="2438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33400" y="2368550"/>
            <a:ext cx="8458200" cy="957263"/>
            <a:chOff x="533400" y="2319338"/>
            <a:chExt cx="8458200" cy="957262"/>
          </a:xfrm>
        </p:grpSpPr>
        <p:grpSp>
          <p:nvGrpSpPr>
            <p:cNvPr id="78874" name="Group 4"/>
            <p:cNvGrpSpPr>
              <a:grpSpLocks/>
            </p:cNvGrpSpPr>
            <p:nvPr/>
          </p:nvGrpSpPr>
          <p:grpSpPr bwMode="auto">
            <a:xfrm>
              <a:off x="533400" y="2386012"/>
              <a:ext cx="8458200" cy="585788"/>
              <a:chOff x="480" y="1968"/>
              <a:chExt cx="5328" cy="369"/>
            </a:xfrm>
          </p:grpSpPr>
          <p:sp>
            <p:nvSpPr>
              <p:cNvPr id="1040389" name="Line 5"/>
              <p:cNvSpPr>
                <a:spLocks noChangeShapeType="1"/>
              </p:cNvSpPr>
              <p:nvPr/>
            </p:nvSpPr>
            <p:spPr bwMode="auto">
              <a:xfrm flipV="1">
                <a:off x="480" y="2145"/>
                <a:ext cx="4800" cy="15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 type="oval" w="med" len="med"/>
                <a:tailEnd type="stealth" w="med" len="lg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40390" name="Rectangle 6"/>
              <p:cNvSpPr>
                <a:spLocks noChangeArrowheads="1"/>
              </p:cNvSpPr>
              <p:nvPr/>
            </p:nvSpPr>
            <p:spPr bwMode="auto">
              <a:xfrm>
                <a:off x="5280" y="1968"/>
                <a:ext cx="528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spcBef>
                    <a:spcPct val="50000"/>
                  </a:spcBef>
                  <a:defRPr/>
                </a:pPr>
                <a:r>
                  <a:rPr lang="th-TH" sz="3200" b="1" dirty="0">
                    <a:latin typeface="Times New Roman" pitchFamily="18" charset="0"/>
                    <a:cs typeface="CordiaUPC" pitchFamily="34" charset="-34"/>
                  </a:rPr>
                  <a:t>เวลา</a:t>
                </a:r>
                <a:endParaRPr lang="en-US" sz="3200" b="1" dirty="0">
                  <a:latin typeface="Times New Roman" pitchFamily="18" charset="0"/>
                  <a:cs typeface="CordiaUPC" pitchFamily="34" charset="-34"/>
                </a:endParaRPr>
              </a:p>
            </p:txBody>
          </p:sp>
        </p:grpSp>
        <p:sp>
          <p:nvSpPr>
            <p:cNvPr id="1040403" name="Line 19"/>
            <p:cNvSpPr>
              <a:spLocks noChangeShapeType="1"/>
            </p:cNvSpPr>
            <p:nvPr/>
          </p:nvSpPr>
          <p:spPr bwMode="auto">
            <a:xfrm>
              <a:off x="1295400" y="2319338"/>
              <a:ext cx="0" cy="544512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8876" name="Line 20"/>
            <p:cNvSpPr>
              <a:spLocks noChangeShapeType="1"/>
            </p:cNvSpPr>
            <p:nvPr/>
          </p:nvSpPr>
          <p:spPr bwMode="auto">
            <a:xfrm>
              <a:off x="2438400" y="2351085"/>
              <a:ext cx="0" cy="69691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78877" name="Group 50"/>
            <p:cNvGrpSpPr>
              <a:grpSpLocks/>
            </p:cNvGrpSpPr>
            <p:nvPr/>
          </p:nvGrpSpPr>
          <p:grpSpPr bwMode="auto">
            <a:xfrm>
              <a:off x="1295400" y="2838915"/>
              <a:ext cx="1143000" cy="437685"/>
              <a:chOff x="1447800" y="2703513"/>
              <a:chExt cx="1143000" cy="437685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4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78878" name="Line 20"/>
            <p:cNvSpPr>
              <a:spLocks noChangeShapeType="1"/>
            </p:cNvSpPr>
            <p:nvPr/>
          </p:nvSpPr>
          <p:spPr bwMode="auto">
            <a:xfrm>
              <a:off x="4572000" y="2427287"/>
              <a:ext cx="0" cy="544513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78879" name="Group 51"/>
            <p:cNvGrpSpPr>
              <a:grpSpLocks/>
            </p:cNvGrpSpPr>
            <p:nvPr/>
          </p:nvGrpSpPr>
          <p:grpSpPr bwMode="auto">
            <a:xfrm>
              <a:off x="2438400" y="2838915"/>
              <a:ext cx="1143000" cy="437685"/>
              <a:chOff x="1447800" y="2703513"/>
              <a:chExt cx="1143000" cy="437685"/>
            </a:xfrm>
          </p:grpSpPr>
          <p:sp>
            <p:nvSpPr>
              <p:cNvPr id="53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54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5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78880" name="Group 55"/>
            <p:cNvGrpSpPr>
              <a:grpSpLocks/>
            </p:cNvGrpSpPr>
            <p:nvPr/>
          </p:nvGrpSpPr>
          <p:grpSpPr bwMode="auto">
            <a:xfrm>
              <a:off x="3505200" y="2838915"/>
              <a:ext cx="1143000" cy="437685"/>
              <a:chOff x="1447800" y="2703513"/>
              <a:chExt cx="1143000" cy="437685"/>
            </a:xfrm>
          </p:grpSpPr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rgbClr val="0000FF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rgbClr val="0000FF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58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78881" name="Group 59"/>
            <p:cNvGrpSpPr>
              <a:grpSpLocks/>
            </p:cNvGrpSpPr>
            <p:nvPr/>
          </p:nvGrpSpPr>
          <p:grpSpPr bwMode="auto">
            <a:xfrm>
              <a:off x="4572000" y="2838915"/>
              <a:ext cx="1143000" cy="437685"/>
              <a:chOff x="1447800" y="2703513"/>
              <a:chExt cx="1143000" cy="437685"/>
            </a:xfrm>
          </p:grpSpPr>
          <p:sp>
            <p:nvSpPr>
              <p:cNvPr id="61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62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3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78882" name="Group 63"/>
            <p:cNvGrpSpPr>
              <a:grpSpLocks/>
            </p:cNvGrpSpPr>
            <p:nvPr/>
          </p:nvGrpSpPr>
          <p:grpSpPr bwMode="auto">
            <a:xfrm>
              <a:off x="5638800" y="2838915"/>
              <a:ext cx="1143000" cy="437685"/>
              <a:chOff x="1447800" y="2703513"/>
              <a:chExt cx="1143000" cy="437685"/>
            </a:xfrm>
          </p:grpSpPr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rgbClr val="FF0000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66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67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grpSp>
          <p:nvGrpSpPr>
            <p:cNvPr id="78883" name="Group 67"/>
            <p:cNvGrpSpPr>
              <a:grpSpLocks/>
            </p:cNvGrpSpPr>
            <p:nvPr/>
          </p:nvGrpSpPr>
          <p:grpSpPr bwMode="auto">
            <a:xfrm>
              <a:off x="6705600" y="2838915"/>
              <a:ext cx="1143000" cy="437685"/>
              <a:chOff x="1447800" y="2703513"/>
              <a:chExt cx="1143000" cy="437685"/>
            </a:xfrm>
          </p:grpSpPr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1447800" y="2703048"/>
                <a:ext cx="1143000" cy="438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lIns="92075" tIns="46038" rIns="92075" bIns="46038">
                <a:spAutoFit/>
              </a:bodyPr>
              <a:lstStyle/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th-TH" sz="1400" b="1" dirty="0">
                    <a:solidFill>
                      <a:schemeClr val="tx2"/>
                    </a:solidFill>
                    <a:latin typeface="Tahoma" pitchFamily="34" charset="0"/>
                    <a:cs typeface="Tahoma" pitchFamily="34" charset="0"/>
                  </a:rPr>
                  <a:t>ระยะ </a:t>
                </a:r>
              </a:p>
              <a:p>
                <a:pPr algn="ctr" defTabSz="762000" eaLnBrk="0" hangingPunct="0">
                  <a:lnSpc>
                    <a:spcPct val="80000"/>
                  </a:lnSpc>
                  <a:spcBef>
                    <a:spcPts val="0"/>
                  </a:spcBef>
                  <a:defRPr/>
                </a:pPr>
                <a:r>
                  <a:rPr lang="en-US" sz="1400" b="1" dirty="0">
                    <a:solidFill>
                      <a:srgbClr val="0000FF"/>
                    </a:solidFill>
                    <a:latin typeface="Tahoma" pitchFamily="34" charset="0"/>
                    <a:cs typeface="Tahoma" pitchFamily="34" charset="0"/>
                  </a:rPr>
                  <a:t>1 </a:t>
                </a:r>
                <a:r>
                  <a:rPr lang="th-TH" sz="1400" b="1" dirty="0">
                    <a:solidFill>
                      <a:srgbClr val="0000FF"/>
                    </a:solidFill>
                    <a:latin typeface="Tahoma" pitchFamily="34" charset="0"/>
                    <a:cs typeface="Tahoma" pitchFamily="34" charset="0"/>
                  </a:rPr>
                  <a:t>ช่วงเวลา</a:t>
                </a:r>
              </a:p>
            </p:txBody>
          </p:sp>
          <p:sp>
            <p:nvSpPr>
              <p:cNvPr id="70" name="Line 9"/>
              <p:cNvSpPr>
                <a:spLocks noChangeShapeType="1"/>
              </p:cNvSpPr>
              <p:nvPr/>
            </p:nvSpPr>
            <p:spPr bwMode="auto">
              <a:xfrm>
                <a:off x="22098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71" name="Line 10"/>
              <p:cNvSpPr>
                <a:spLocks noChangeShapeType="1"/>
              </p:cNvSpPr>
              <p:nvPr/>
            </p:nvSpPr>
            <p:spPr bwMode="auto">
              <a:xfrm flipH="1">
                <a:off x="1524000" y="2818935"/>
                <a:ext cx="228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>
                <a:outerShdw dist="35921" dir="2700000" algn="ctr" rotWithShape="0">
                  <a:srgbClr val="FFFF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78884" name="Line 20"/>
            <p:cNvSpPr>
              <a:spLocks noChangeShapeType="1"/>
            </p:cNvSpPr>
            <p:nvPr/>
          </p:nvSpPr>
          <p:spPr bwMode="auto">
            <a:xfrm>
              <a:off x="3505200" y="2427287"/>
              <a:ext cx="0" cy="544513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8885" name="Line 20"/>
            <p:cNvSpPr>
              <a:spLocks noChangeShapeType="1"/>
            </p:cNvSpPr>
            <p:nvPr/>
          </p:nvSpPr>
          <p:spPr bwMode="auto">
            <a:xfrm>
              <a:off x="5638800" y="2427287"/>
              <a:ext cx="0" cy="544513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8886" name="Line 20"/>
            <p:cNvSpPr>
              <a:spLocks noChangeShapeType="1"/>
            </p:cNvSpPr>
            <p:nvPr/>
          </p:nvSpPr>
          <p:spPr bwMode="auto">
            <a:xfrm>
              <a:off x="6705600" y="2427287"/>
              <a:ext cx="0" cy="544513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8887" name="Line 20"/>
            <p:cNvSpPr>
              <a:spLocks noChangeShapeType="1"/>
            </p:cNvSpPr>
            <p:nvPr/>
          </p:nvSpPr>
          <p:spPr bwMode="auto">
            <a:xfrm>
              <a:off x="7772400" y="2427287"/>
              <a:ext cx="0" cy="544513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1" name="Group 81"/>
          <p:cNvGrpSpPr>
            <a:grpSpLocks/>
          </p:cNvGrpSpPr>
          <p:nvPr/>
        </p:nvGrpSpPr>
        <p:grpSpPr bwMode="auto">
          <a:xfrm>
            <a:off x="76200" y="3554413"/>
            <a:ext cx="7543800" cy="757237"/>
            <a:chOff x="76200" y="3505200"/>
            <a:chExt cx="7543800" cy="757773"/>
          </a:xfrm>
        </p:grpSpPr>
        <p:sp>
          <p:nvSpPr>
            <p:cNvPr id="1040397" name="Rectangle 13"/>
            <p:cNvSpPr>
              <a:spLocks noChangeArrowheads="1"/>
            </p:cNvSpPr>
            <p:nvPr/>
          </p:nvSpPr>
          <p:spPr bwMode="auto">
            <a:xfrm>
              <a:off x="5943600" y="3783209"/>
              <a:ext cx="609600" cy="314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5</a:t>
              </a:r>
              <a:endParaRPr lang="en-US" sz="2400" b="1" dirty="0">
                <a:solidFill>
                  <a:schemeClr val="accent2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1040398" name="Rectangle 14"/>
            <p:cNvSpPr>
              <a:spLocks noChangeArrowheads="1"/>
            </p:cNvSpPr>
            <p:nvPr/>
          </p:nvSpPr>
          <p:spPr bwMode="auto">
            <a:xfrm>
              <a:off x="76200" y="3505200"/>
              <a:ext cx="1600200" cy="75777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  <a:spcBef>
                  <a:spcPts val="0"/>
                </a:spcBef>
                <a:defRPr/>
              </a:pPr>
              <a:r>
                <a:rPr lang="th-TH" sz="1800" b="1" dirty="0">
                  <a:solidFill>
                    <a:srgbClr val="A50021"/>
                  </a:solidFill>
                  <a:latin typeface="Tahoma" pitchFamily="34" charset="0"/>
                  <a:cs typeface="Tahoma" pitchFamily="34" charset="0"/>
                </a:rPr>
                <a:t>สิ่งที่ใช้</a:t>
              </a:r>
            </a:p>
            <a:p>
              <a:pPr algn="ctr" defTabSz="762000" eaLnBrk="0" hangingPunct="0">
                <a:lnSpc>
                  <a:spcPct val="80000"/>
                </a:lnSpc>
                <a:spcBef>
                  <a:spcPts val="0"/>
                </a:spcBef>
                <a:defRPr/>
              </a:pPr>
              <a:r>
                <a:rPr lang="th-TH" sz="1800" b="1" dirty="0">
                  <a:solidFill>
                    <a:srgbClr val="A50021"/>
                  </a:solidFill>
                  <a:latin typeface="Tahoma" pitchFamily="34" charset="0"/>
                  <a:cs typeface="Tahoma" pitchFamily="34" charset="0"/>
                </a:rPr>
                <a:t>ในการทดลอง</a:t>
              </a:r>
            </a:p>
            <a:p>
              <a:pPr algn="ctr" defTabSz="762000" eaLnBrk="0" hangingPunct="0">
                <a:lnSpc>
                  <a:spcPct val="80000"/>
                </a:lnSpc>
                <a:spcBef>
                  <a:spcPts val="0"/>
                </a:spcBef>
                <a:defRPr/>
              </a:pPr>
              <a:r>
                <a:rPr lang="th-TH" sz="18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/</a:t>
              </a:r>
              <a:r>
                <a:rPr lang="th-TH" sz="1800" b="1" dirty="0">
                  <a:latin typeface="Tahoma" pitchFamily="34" charset="0"/>
                  <a:cs typeface="Tahoma" pitchFamily="34" charset="0"/>
                </a:rPr>
                <a:t>พัฒนา</a:t>
              </a:r>
            </a:p>
          </p:txBody>
        </p:sp>
        <p:sp>
          <p:nvSpPr>
            <p:cNvPr id="35" name="Rectangle 13"/>
            <p:cNvSpPr>
              <a:spLocks noChangeArrowheads="1"/>
            </p:cNvSpPr>
            <p:nvPr/>
          </p:nvSpPr>
          <p:spPr bwMode="auto">
            <a:xfrm>
              <a:off x="1676400" y="3810216"/>
              <a:ext cx="609600" cy="332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1</a:t>
              </a:r>
              <a:endParaRPr lang="en-US" sz="2400" b="1" dirty="0">
                <a:solidFill>
                  <a:schemeClr val="accent2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2743200" y="3810216"/>
              <a:ext cx="609600" cy="314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2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3733800" y="3783209"/>
              <a:ext cx="609600" cy="33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chemeClr val="accent2"/>
                  </a:solidFill>
                  <a:latin typeface="Times New Roman" pitchFamily="18" charset="0"/>
                  <a:cs typeface="CordiaUPC" pitchFamily="34" charset="-34"/>
                </a:rPr>
                <a:t>3</a:t>
              </a:r>
              <a:endParaRPr lang="en-US" sz="2400" b="1" dirty="0">
                <a:solidFill>
                  <a:schemeClr val="accent2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77" name="Rectangle 13"/>
            <p:cNvSpPr>
              <a:spLocks noChangeArrowheads="1"/>
            </p:cNvSpPr>
            <p:nvPr/>
          </p:nvSpPr>
          <p:spPr bwMode="auto">
            <a:xfrm>
              <a:off x="4800600" y="3810216"/>
              <a:ext cx="609600" cy="330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4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78" name="Rectangle 13"/>
            <p:cNvSpPr>
              <a:spLocks noChangeArrowheads="1"/>
            </p:cNvSpPr>
            <p:nvPr/>
          </p:nvSpPr>
          <p:spPr bwMode="auto">
            <a:xfrm>
              <a:off x="7010400" y="3810216"/>
              <a:ext cx="609600" cy="330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X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6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</p:grp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152400" y="4389438"/>
            <a:ext cx="7467600" cy="536575"/>
            <a:chOff x="152400" y="4340680"/>
            <a:chExt cx="7467600" cy="536552"/>
          </a:xfrm>
        </p:grpSpPr>
        <p:sp>
          <p:nvSpPr>
            <p:cNvPr id="1040395" name="Rectangle 11"/>
            <p:cNvSpPr>
              <a:spLocks noChangeArrowheads="1"/>
            </p:cNvSpPr>
            <p:nvPr/>
          </p:nvSpPr>
          <p:spPr bwMode="auto">
            <a:xfrm>
              <a:off x="1676400" y="4518472"/>
              <a:ext cx="609600" cy="331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latin typeface="Times New Roman" pitchFamily="18" charset="0"/>
                  <a:cs typeface="CordiaUPC" pitchFamily="34" charset="-34"/>
                </a:rPr>
                <a:t>1</a:t>
              </a:r>
              <a:endParaRPr lang="en-US" sz="2400" b="1" dirty="0"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2743200" y="4545458"/>
              <a:ext cx="609600" cy="33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2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>
              <a:off x="3733800" y="4545458"/>
              <a:ext cx="609600" cy="33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latin typeface="Times New Roman" pitchFamily="18" charset="0"/>
                  <a:cs typeface="CordiaUPC" pitchFamily="34" charset="-34"/>
                </a:rPr>
                <a:t>3</a:t>
              </a:r>
              <a:endParaRPr lang="en-US" sz="2400" b="1" dirty="0"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>
              <a:off x="5943600" y="4545458"/>
              <a:ext cx="609600" cy="33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latin typeface="Times New Roman" pitchFamily="18" charset="0"/>
                  <a:cs typeface="CordiaUPC" pitchFamily="34" charset="-34"/>
                </a:rPr>
                <a:t>5</a:t>
              </a:r>
              <a:endParaRPr lang="en-US" sz="2400" b="1" dirty="0"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78864" name="Rectangle 14"/>
            <p:cNvSpPr>
              <a:spLocks noChangeArrowheads="1"/>
            </p:cNvSpPr>
            <p:nvPr/>
          </p:nvSpPr>
          <p:spPr bwMode="auto">
            <a:xfrm>
              <a:off x="152400" y="4340680"/>
              <a:ext cx="1524000" cy="53655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80000"/>
                </a:lnSpc>
              </a:pPr>
              <a:r>
                <a:rPr lang="th-TH" sz="1800" b="1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ผลการ</a:t>
              </a:r>
            </a:p>
            <a:p>
              <a:pPr algn="ctr" defTabSz="762000" eaLnBrk="0" hangingPunct="0">
                <a:lnSpc>
                  <a:spcPct val="80000"/>
                </a:lnSpc>
              </a:pPr>
              <a:r>
                <a:rPr lang="th-TH" sz="1800" b="1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ดำเนินงาน</a:t>
              </a:r>
              <a:endParaRPr lang="en-US" sz="1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9" name="Rectangle 11"/>
            <p:cNvSpPr>
              <a:spLocks noChangeArrowheads="1"/>
            </p:cNvSpPr>
            <p:nvPr/>
          </p:nvSpPr>
          <p:spPr bwMode="auto">
            <a:xfrm>
              <a:off x="4800600" y="4545458"/>
              <a:ext cx="609600" cy="33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4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  <p:sp>
          <p:nvSpPr>
            <p:cNvPr id="80" name="Rectangle 11"/>
            <p:cNvSpPr>
              <a:spLocks noChangeArrowheads="1"/>
            </p:cNvSpPr>
            <p:nvPr/>
          </p:nvSpPr>
          <p:spPr bwMode="auto">
            <a:xfrm>
              <a:off x="7010400" y="4545458"/>
              <a:ext cx="609600" cy="33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60000"/>
                </a:lnSpc>
                <a:spcBef>
                  <a:spcPct val="50000"/>
                </a:spcBef>
                <a:defRPr/>
              </a:pPr>
              <a:r>
                <a:rPr lang="en-US" sz="24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O</a:t>
              </a:r>
              <a:r>
                <a:rPr lang="en-US" sz="1600" b="1" dirty="0">
                  <a:solidFill>
                    <a:srgbClr val="FF00FF"/>
                  </a:solidFill>
                  <a:latin typeface="Times New Roman" pitchFamily="18" charset="0"/>
                  <a:cs typeface="CordiaUPC" pitchFamily="34" charset="-34"/>
                </a:rPr>
                <a:t>6</a:t>
              </a:r>
              <a:endParaRPr lang="en-US" sz="2400" b="1" dirty="0">
                <a:solidFill>
                  <a:srgbClr val="FF00FF"/>
                </a:solidFill>
                <a:latin typeface="Times New Roman" pitchFamily="18" charset="0"/>
                <a:cs typeface="CordiaUPC" pitchFamily="34" charset="-34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40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40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40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40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40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415" grpId="0" animBg="1"/>
      <p:bldP spid="1040399" grpId="0" animBg="1"/>
      <p:bldP spid="1040414" grpId="0"/>
      <p:bldP spid="50" grpId="0" animBg="1"/>
      <p:bldP spid="104040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Text Box 2"/>
          <p:cNvSpPr txBox="1">
            <a:spLocks noChangeArrowheads="1"/>
          </p:cNvSpPr>
          <p:nvPr/>
        </p:nvSpPr>
        <p:spPr bwMode="auto">
          <a:xfrm>
            <a:off x="668338" y="152400"/>
            <a:ext cx="7950200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8800" b="1" u="sng" dirty="0">
                <a:latin typeface="Tahoma" pitchFamily="34" charset="0"/>
                <a:cs typeface="Tahoma" pitchFamily="34" charset="0"/>
              </a:rPr>
              <a:t>ในแต่ละครั้ง</a:t>
            </a:r>
            <a:endParaRPr lang="th-TH" sz="7200" b="1" u="sng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ที่พวกเราตั้งใจ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ทำ</a:t>
            </a:r>
            <a:r>
              <a:rPr lang="th-TH" sz="6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งาน อย่างมีคุณภาพ</a:t>
            </a:r>
          </a:p>
        </p:txBody>
      </p:sp>
      <p:sp>
        <p:nvSpPr>
          <p:cNvPr id="1093635" name="Text Box 3"/>
          <p:cNvSpPr txBox="1">
            <a:spLocks noChangeArrowheads="1"/>
          </p:cNvSpPr>
          <p:nvPr/>
        </p:nvSpPr>
        <p:spPr bwMode="auto">
          <a:xfrm>
            <a:off x="1679575" y="3429000"/>
            <a:ext cx="5807075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6000" b="1" u="sng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ในครั้งนั้น </a:t>
            </a:r>
            <a:endParaRPr lang="en-US" sz="6000" b="1" u="sng" dirty="0">
              <a:solidFill>
                <a:srgbClr val="660066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latin typeface="Tahoma" pitchFamily="34" charset="0"/>
                <a:cs typeface="Tahoma" pitchFamily="34" charset="0"/>
              </a:rPr>
              <a:t>พวกเราได้ทำวิจัย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5400" b="1" dirty="0">
                <a:latin typeface="Tahoma" pitchFamily="34" charset="0"/>
                <a:cs typeface="Tahoma" pitchFamily="34" charset="0"/>
              </a:rPr>
              <a:t>เสร็จไปแล้ว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5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5400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5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เรื่อง</a:t>
            </a:r>
            <a:r>
              <a:rPr lang="en-US" sz="5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! </a:t>
            </a:r>
            <a:r>
              <a:rPr lang="en-US" sz="5400" b="1" dirty="0">
                <a:latin typeface="Tahoma" pitchFamily="34" charset="0"/>
                <a:cs typeface="Tahoma" pitchFamily="34" charset="0"/>
              </a:rPr>
              <a:t>By </a:t>
            </a:r>
            <a:r>
              <a:rPr lang="en-US" sz="5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Brain</a:t>
            </a:r>
            <a:endParaRPr lang="th-TH" sz="5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Text Box 2"/>
          <p:cNvSpPr txBox="1">
            <a:spLocks noChangeArrowheads="1"/>
          </p:cNvSpPr>
          <p:nvPr/>
        </p:nvSpPr>
        <p:spPr bwMode="auto">
          <a:xfrm>
            <a:off x="2006600" y="152400"/>
            <a:ext cx="527367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6600" b="1" u="sng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ในแต่ละปี</a:t>
            </a:r>
            <a:endParaRPr lang="th-TH" sz="5400" b="1" u="sng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พวกเรา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ได้ทำวิจัย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ในงานประจำของเรา</a:t>
            </a:r>
          </a:p>
        </p:txBody>
      </p:sp>
      <p:sp>
        <p:nvSpPr>
          <p:cNvPr id="1093635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7478713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000" b="1" u="sng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ไม่น้อยกว่า</a:t>
            </a:r>
            <a:endParaRPr lang="th-TH" sz="4000" b="1" dirty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100</a:t>
            </a:r>
            <a:r>
              <a:rPr lang="en-US" sz="4000" b="1" dirty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เรื่อง</a:t>
            </a:r>
            <a:endParaRPr lang="th-TH" sz="4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3886200"/>
            <a:ext cx="838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โดยทำได้ดีมาก</a:t>
            </a:r>
            <a:endParaRPr lang="en-US" sz="4000" b="1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ประมาณ 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10%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5334000"/>
            <a:ext cx="8534400" cy="1323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4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ทุกเรื่อง</a:t>
            </a:r>
          </a:p>
          <a:p>
            <a:pPr algn="ctr" eaLnBrk="0" hangingPunct="0">
              <a:defRPr/>
            </a:pP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สามารถ</a:t>
            </a:r>
            <a:r>
              <a:rPr lang="th-TH" sz="3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เป็นผลงาน 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ได้ทั้งสิ้น</a:t>
            </a:r>
            <a:endParaRPr lang="th-TH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3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animBg="1"/>
      <p:bldP spid="4" grpId="0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Rectangle 2"/>
          <p:cNvSpPr>
            <a:spLocks noChangeArrowheads="1"/>
          </p:cNvSpPr>
          <p:nvPr/>
        </p:nvSpPr>
        <p:spPr bwMode="auto">
          <a:xfrm>
            <a:off x="468313" y="76200"/>
            <a:ext cx="8175625" cy="8397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5400" b="1" u="sng" dirty="0">
                <a:solidFill>
                  <a:srgbClr val="FF0000"/>
                </a:solidFill>
                <a:cs typeface="Tahoma" pitchFamily="34" charset="0"/>
              </a:rPr>
              <a:t>การทำวิจัย</a:t>
            </a:r>
            <a:endParaRPr lang="th-TH" sz="5400" b="1" dirty="0">
              <a:solidFill>
                <a:srgbClr val="9900CC"/>
              </a:solidFill>
              <a:cs typeface="Tahoma" pitchFamily="34" charset="0"/>
            </a:endParaRPr>
          </a:p>
        </p:txBody>
      </p:sp>
      <p:sp>
        <p:nvSpPr>
          <p:cNvPr id="1380355" name="Rectangle 3"/>
          <p:cNvSpPr>
            <a:spLocks noChangeArrowheads="1"/>
          </p:cNvSpPr>
          <p:nvPr/>
        </p:nvSpPr>
        <p:spPr bwMode="auto">
          <a:xfrm>
            <a:off x="457200" y="914400"/>
            <a:ext cx="8175625" cy="4857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3200" b="1" dirty="0">
                <a:solidFill>
                  <a:srgbClr val="9900CC"/>
                </a:solidFill>
                <a:cs typeface="Tahoma" pitchFamily="34" charset="0"/>
              </a:rPr>
              <a:t>ประกอบด้วย</a:t>
            </a:r>
          </a:p>
        </p:txBody>
      </p:sp>
      <p:sp>
        <p:nvSpPr>
          <p:cNvPr id="1380356" name="Rectangle 4"/>
          <p:cNvSpPr>
            <a:spLocks noChangeArrowheads="1"/>
          </p:cNvSpPr>
          <p:nvPr/>
        </p:nvSpPr>
        <p:spPr bwMode="auto">
          <a:xfrm>
            <a:off x="434975" y="1295400"/>
            <a:ext cx="8175625" cy="57943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3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การคิดจะทำวิจัย</a:t>
            </a:r>
          </a:p>
        </p:txBody>
      </p:sp>
      <p:sp>
        <p:nvSpPr>
          <p:cNvPr id="1380358" name="Rectangle 6"/>
          <p:cNvSpPr>
            <a:spLocks noChangeArrowheads="1"/>
          </p:cNvSpPr>
          <p:nvPr/>
        </p:nvSpPr>
        <p:spPr bwMode="auto">
          <a:xfrm>
            <a:off x="511175" y="1773238"/>
            <a:ext cx="8175625" cy="579437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en-US" sz="3200" b="1" dirty="0">
                <a:solidFill>
                  <a:srgbClr val="0000FF"/>
                </a:solidFill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การเขียนโครงร่าง </a:t>
            </a:r>
            <a:r>
              <a:rPr lang="th-TH" sz="2400" b="1" dirty="0">
                <a:solidFill>
                  <a:srgbClr val="CC0000"/>
                </a:solidFill>
                <a:cs typeface="Tahoma" pitchFamily="34" charset="0"/>
              </a:rPr>
              <a:t>(แผนงาน)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 การทำวิจัย</a:t>
            </a:r>
          </a:p>
        </p:txBody>
      </p:sp>
      <p:sp>
        <p:nvSpPr>
          <p:cNvPr id="1380364" name="Rectangle 12"/>
          <p:cNvSpPr>
            <a:spLocks noChangeArrowheads="1"/>
          </p:cNvSpPr>
          <p:nvPr/>
        </p:nvSpPr>
        <p:spPr bwMode="auto">
          <a:xfrm>
            <a:off x="1825625" y="3276600"/>
            <a:ext cx="5770563" cy="19208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การลงมือทำวิจัย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4.1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การเตรียมการก่อนเก็บข้อมูล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latin typeface="Tahoma" pitchFamily="34" charset="0"/>
                <a:cs typeface="Tahoma" pitchFamily="34" charset="0"/>
              </a:rPr>
              <a:t>4.2 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การเก็บข้อมูล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4.3 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การวิเคราะห์ข้อมูล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4.4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การสรุปผลข้อมูลการวิจับ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4.5 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การอภิปรายผลการวิจัย 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ให้ข้อเสนอแนะ</a:t>
            </a:r>
          </a:p>
        </p:txBody>
      </p:sp>
      <p:sp>
        <p:nvSpPr>
          <p:cNvPr id="1380365" name="Rectangle 13"/>
          <p:cNvSpPr>
            <a:spLocks noChangeArrowheads="1"/>
          </p:cNvSpPr>
          <p:nvPr/>
        </p:nvSpPr>
        <p:spPr bwMode="auto">
          <a:xfrm>
            <a:off x="457200" y="5297488"/>
            <a:ext cx="8175625" cy="579437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5.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การเขียนรายงานผลการทำวิจัย</a:t>
            </a:r>
          </a:p>
        </p:txBody>
      </p:sp>
      <p:sp>
        <p:nvSpPr>
          <p:cNvPr id="1380366" name="Rectangle 14"/>
          <p:cNvSpPr>
            <a:spLocks noChangeArrowheads="1"/>
          </p:cNvSpPr>
          <p:nvPr/>
        </p:nvSpPr>
        <p:spPr bwMode="auto">
          <a:xfrm>
            <a:off x="511175" y="5802313"/>
            <a:ext cx="8175625" cy="579437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6. 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การเผยแพร่ผลงานวิจัย</a:t>
            </a:r>
          </a:p>
        </p:txBody>
      </p:sp>
      <p:sp>
        <p:nvSpPr>
          <p:cNvPr id="1380367" name="Rectangle 15"/>
          <p:cNvSpPr>
            <a:spLocks noChangeArrowheads="1"/>
          </p:cNvSpPr>
          <p:nvPr/>
        </p:nvSpPr>
        <p:spPr bwMode="auto">
          <a:xfrm>
            <a:off x="511175" y="2362200"/>
            <a:ext cx="8175625" cy="8794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en-US" sz="3200" b="1" dirty="0">
                <a:cs typeface="Tahoma" pitchFamily="34" charset="0"/>
              </a:rPr>
              <a:t> </a:t>
            </a:r>
            <a:r>
              <a:rPr lang="th-TH" sz="3200" b="1" dirty="0">
                <a:cs typeface="Tahoma" pitchFamily="34" charset="0"/>
              </a:rPr>
              <a:t>การนำเสนอโครงร่างการทำวิจัย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3200" b="1" dirty="0">
                <a:cs typeface="Tahoma" pitchFamily="34" charset="0"/>
              </a:rPr>
              <a:t>เพื่อขออนุมัติการทำวิจัย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400" y="6248400"/>
            <a:ext cx="8175625" cy="57943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7.</a:t>
            </a:r>
            <a:r>
              <a:rPr lang="en-US" sz="3200" b="1" dirty="0">
                <a:solidFill>
                  <a:srgbClr val="0000FF"/>
                </a:solidFill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การขยายผลการทำวิจัย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321550" y="76200"/>
            <a:ext cx="1670050" cy="16541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2800" b="1" u="sng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ข้อใด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ที่พวกเรา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ทำได้ดี</a:t>
            </a:r>
          </a:p>
          <a:p>
            <a:pPr algn="ctr">
              <a:lnSpc>
                <a:spcPct val="90000"/>
              </a:lnSpc>
            </a:pPr>
            <a:r>
              <a:rPr lang="th-TH" sz="2800" b="1">
                <a:latin typeface="Tahoma" pitchFamily="34" charset="0"/>
                <a:cs typeface="Tahoma" pitchFamily="34" charset="0"/>
              </a:rPr>
              <a:t>(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เก่ง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)</a:t>
            </a:r>
            <a:endParaRPr lang="th-TH" sz="2800"/>
          </a:p>
        </p:txBody>
      </p:sp>
      <p:graphicFrame>
        <p:nvGraphicFramePr>
          <p:cNvPr id="30722" name="Object 3"/>
          <p:cNvGraphicFramePr>
            <a:graphicFrameLocks noChangeAspect="1"/>
          </p:cNvGraphicFramePr>
          <p:nvPr/>
        </p:nvGraphicFramePr>
        <p:xfrm>
          <a:off x="414338" y="382588"/>
          <a:ext cx="398462" cy="520700"/>
        </p:xfrm>
        <a:graphic>
          <a:graphicData uri="http://schemas.openxmlformats.org/presentationml/2006/ole">
            <p:oleObj spid="_x0000_s3072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ChangeArrowheads="1"/>
          </p:cNvSpPr>
          <p:nvPr/>
        </p:nvSpPr>
        <p:spPr bwMode="auto">
          <a:xfrm>
            <a:off x="304800" y="339725"/>
            <a:ext cx="8534400" cy="193833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marL="533400" algn="ctr">
              <a:defRPr/>
            </a:pPr>
            <a:r>
              <a:rPr lang="th-TH" sz="7200" b="1" dirty="0">
                <a:solidFill>
                  <a:srgbClr val="0000FF"/>
                </a:solidFill>
                <a:latin typeface="Times New Roman" pitchFamily="18" charset="0"/>
                <a:cs typeface="Tahoma" pitchFamily="34" charset="0"/>
              </a:rPr>
              <a:t>การ</a:t>
            </a:r>
            <a:r>
              <a:rPr lang="th-TH" sz="7200" b="1" dirty="0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ทำ</a:t>
            </a:r>
            <a:r>
              <a:rPr lang="th-TH" sz="72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วิจัย</a:t>
            </a:r>
            <a:endParaRPr lang="th-TH" sz="7200" b="1" dirty="0">
              <a:solidFill>
                <a:srgbClr val="0000FF"/>
              </a:solidFill>
              <a:latin typeface="Times New Roman" pitchFamily="18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48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ในงานประจำ</a:t>
            </a:r>
          </a:p>
        </p:txBody>
      </p:sp>
      <p:sp>
        <p:nvSpPr>
          <p:cNvPr id="919555" name="Rectangle 3"/>
          <p:cNvSpPr>
            <a:spLocks noChangeArrowheads="1"/>
          </p:cNvSpPr>
          <p:nvPr/>
        </p:nvSpPr>
        <p:spPr bwMode="auto">
          <a:xfrm>
            <a:off x="2432050" y="3679825"/>
            <a:ext cx="4487863" cy="58578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4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งานที่กำลังทำอยู่</a:t>
            </a:r>
          </a:p>
        </p:txBody>
      </p:sp>
      <p:sp>
        <p:nvSpPr>
          <p:cNvPr id="919556" name="Rectangle 4"/>
          <p:cNvSpPr>
            <a:spLocks noChangeArrowheads="1"/>
          </p:cNvSpPr>
          <p:nvPr/>
        </p:nvSpPr>
        <p:spPr bwMode="auto">
          <a:xfrm>
            <a:off x="2455863" y="2689225"/>
            <a:ext cx="4578350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8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ที่ทำไปแล้ว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901825" y="4673600"/>
            <a:ext cx="5397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4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</a:t>
            </a:r>
            <a:r>
              <a:rPr lang="th-TH" sz="40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จะทำ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ในอนาคต</a:t>
            </a:r>
            <a:endParaRPr lang="th-TH" sz="4000" b="1" dirty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174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174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9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9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5" grpId="0" animBg="1"/>
      <p:bldP spid="919556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Text Box 2"/>
          <p:cNvSpPr txBox="1">
            <a:spLocks noChangeArrowheads="1"/>
          </p:cNvSpPr>
          <p:nvPr/>
        </p:nvSpPr>
        <p:spPr bwMode="auto">
          <a:xfrm>
            <a:off x="461963" y="393700"/>
            <a:ext cx="8367712" cy="613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8800" b="1" u="sng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พวกเรา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ทำวิจัยมาแล้ว </a:t>
            </a:r>
            <a:r>
              <a:rPr lang="en-US" sz="4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4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หลาย</a:t>
            </a:r>
            <a:r>
              <a:rPr lang="en-US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…</a:t>
            </a:r>
            <a:r>
              <a:rPr lang="en-US" sz="4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th-TH" sz="4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เรื่อง</a:t>
            </a:r>
            <a:r>
              <a:rPr lang="en-US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!</a:t>
            </a:r>
            <a:endParaRPr lang="th-TH" sz="4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แต่ไม่ได้ </a:t>
            </a:r>
            <a:r>
              <a:rPr lang="en-US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sz="48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en-US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th-TH" sz="4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ผลงานวิจัย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latin typeface="Tahoma" pitchFamily="34" charset="0"/>
                <a:cs typeface="Tahoma" pitchFamily="34" charset="0"/>
              </a:rPr>
              <a:t>ที่เปี่ยมไปด้วยคุณภาพ 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ตามความสามารถ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และคุณค่าที่แท้จริง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4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ผลงานวิจัยนั้น </a:t>
            </a:r>
            <a:r>
              <a:rPr lang="th-TH" sz="48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6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ของพวกเรา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949575"/>
            <a:ext cx="8458200" cy="3649663"/>
            <a:chOff x="0" y="2640"/>
            <a:chExt cx="5760" cy="1440"/>
          </a:xfrm>
        </p:grpSpPr>
        <p:sp>
          <p:nvSpPr>
            <p:cNvPr id="32774" name="AutoShape 3"/>
            <p:cNvSpPr>
              <a:spLocks noChangeArrowheads="1"/>
            </p:cNvSpPr>
            <p:nvPr/>
          </p:nvSpPr>
          <p:spPr bwMode="auto">
            <a:xfrm>
              <a:off x="0" y="2640"/>
              <a:ext cx="5760" cy="1440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97732" name="Rectangle 4"/>
            <p:cNvSpPr>
              <a:spLocks noChangeArrowheads="1"/>
            </p:cNvSpPr>
            <p:nvPr/>
          </p:nvSpPr>
          <p:spPr bwMode="auto">
            <a:xfrm>
              <a:off x="1432" y="2880"/>
              <a:ext cx="2959" cy="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48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ได้ทำ</a:t>
              </a:r>
              <a:r>
                <a:rPr lang="th-TH" sz="4800" b="1" dirty="0">
                  <a:latin typeface="Tahoma" pitchFamily="34" charset="0"/>
                  <a:cs typeface="Tahoma" pitchFamily="34" charset="0"/>
                </a:rPr>
                <a:t>วิจัย</a:t>
              </a:r>
            </a:p>
            <a:p>
              <a:pPr algn="ctr">
                <a:defRPr/>
              </a:pPr>
              <a:r>
                <a:rPr lang="th-TH" sz="48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ในงานของเรา</a:t>
              </a:r>
            </a:p>
            <a:p>
              <a:pPr algn="ctr">
                <a:defRPr/>
              </a:pPr>
              <a:r>
                <a:rPr lang="th-TH" sz="4800" b="1" dirty="0">
                  <a:latin typeface="Tahoma" pitchFamily="34" charset="0"/>
                  <a:cs typeface="Tahoma" pitchFamily="34" charset="0"/>
                </a:rPr>
                <a:t>มาแล้ว</a:t>
              </a:r>
              <a:r>
                <a:rPr lang="th-TH" sz="48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มากมาย</a:t>
              </a:r>
            </a:p>
          </p:txBody>
        </p:sp>
      </p:grp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228600" y="304800"/>
            <a:ext cx="8678863" cy="1671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6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จุดแข็งของพวกเรา</a:t>
            </a:r>
            <a:endParaRPr lang="th-TH" sz="6600" b="1" u="sng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ในการสร้างสรรค์ผลงาน</a:t>
            </a:r>
            <a:r>
              <a:rPr lang="en-US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R2R</a:t>
            </a:r>
            <a:endParaRPr lang="th-TH" sz="4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4114800" y="2209800"/>
            <a:ext cx="9969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800" b="1" u="sng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</p:txBody>
      </p:sp>
      <p:graphicFrame>
        <p:nvGraphicFramePr>
          <p:cNvPr id="3277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2770" name="Image" r:id="rId4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5" name="Group 2"/>
          <p:cNvGrpSpPr>
            <a:grpSpLocks/>
          </p:cNvGrpSpPr>
          <p:nvPr/>
        </p:nvGrpSpPr>
        <p:grpSpPr bwMode="auto">
          <a:xfrm>
            <a:off x="228600" y="341313"/>
            <a:ext cx="8604250" cy="3725862"/>
            <a:chOff x="144" y="215"/>
            <a:chExt cx="5420" cy="2347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144" y="215"/>
              <a:ext cx="5420" cy="849"/>
            </a:xfrm>
            <a:prstGeom prst="rect">
              <a:avLst/>
            </a:prstGeom>
            <a:noFill/>
            <a:ln w="57150" cmpd="thickThin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  <a:defRPr/>
              </a:pPr>
              <a:r>
                <a:rPr lang="th-TH" sz="96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งานวิจัย</a:t>
              </a:r>
              <a:endParaRPr lang="th-TH" sz="6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29" name="Rectangle 5"/>
            <p:cNvSpPr>
              <a:spLocks noChangeArrowheads="1"/>
            </p:cNvSpPr>
            <p:nvPr/>
          </p:nvSpPr>
          <p:spPr bwMode="auto">
            <a:xfrm>
              <a:off x="288" y="1200"/>
              <a:ext cx="5232" cy="1362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60000"/>
                </a:lnSpc>
                <a:spcBef>
                  <a:spcPts val="600"/>
                </a:spcBef>
                <a:spcAft>
                  <a:spcPts val="700"/>
                </a:spcAft>
                <a:defRPr/>
              </a:pPr>
              <a:endParaRPr lang="th-TH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 eaLnBrk="0" hangingPunct="0">
                <a:lnSpc>
                  <a:spcPct val="60000"/>
                </a:lnSpc>
                <a:spcBef>
                  <a:spcPts val="600"/>
                </a:spcBef>
                <a:spcAft>
                  <a:spcPts val="700"/>
                </a:spcAft>
                <a:defRPr/>
              </a:pPr>
              <a:r>
                <a:rPr lang="th-TH" sz="60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ทำเสร็จแล้ว</a:t>
              </a:r>
            </a:p>
            <a:p>
              <a:pPr algn="ctr" eaLnBrk="0" hangingPunct="0">
                <a:lnSpc>
                  <a:spcPct val="60000"/>
                </a:lnSpc>
                <a:spcBef>
                  <a:spcPts val="600"/>
                </a:spcBef>
                <a:spcAft>
                  <a:spcPts val="700"/>
                </a:spcAft>
                <a:defRPr/>
              </a:pPr>
              <a:r>
                <a:rPr lang="th-TH" sz="48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แต่ไม่ได้เขียนผลงานวิจัย</a:t>
              </a:r>
            </a:p>
            <a:p>
              <a:pPr algn="ctr" eaLnBrk="0" hangingPunct="0">
                <a:lnSpc>
                  <a:spcPct val="60000"/>
                </a:lnSpc>
                <a:spcBef>
                  <a:spcPts val="600"/>
                </a:spcBef>
                <a:spcAft>
                  <a:spcPts val="700"/>
                </a:spcAft>
                <a:defRPr/>
              </a:pPr>
              <a:r>
                <a:rPr lang="th-TH" sz="4000" b="1" dirty="0">
                  <a:solidFill>
                    <a:srgbClr val="6600CC"/>
                  </a:solidFill>
                  <a:latin typeface="Tahoma" pitchFamily="34" charset="0"/>
                  <a:cs typeface="Tahoma" pitchFamily="34" charset="0"/>
                </a:rPr>
                <a:t>เผยแพร่ในวารสาร ให้ทราบทั่วกัน</a:t>
              </a:r>
              <a:endPara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4267200"/>
            <a:ext cx="8305800" cy="18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ts val="600"/>
              </a:spcBef>
              <a:spcAft>
                <a:spcPts val="700"/>
              </a:spcAft>
              <a:defRPr/>
            </a:pPr>
            <a:r>
              <a:rPr lang="th-TH" sz="66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เปรียบเสมือน</a:t>
            </a:r>
          </a:p>
          <a:p>
            <a:pPr algn="ctr" eaLnBrk="0" hangingPunct="0">
              <a:lnSpc>
                <a:spcPct val="80000"/>
              </a:lnSpc>
              <a:spcBef>
                <a:spcPts val="600"/>
              </a:spcBef>
              <a:spcAft>
                <a:spcPts val="700"/>
              </a:spcAft>
              <a:defRPr/>
            </a:pPr>
            <a:r>
              <a:rPr lang="th-TH" sz="6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ไม่ได้ทำ</a:t>
            </a:r>
            <a:r>
              <a:rPr lang="en-US" sz="6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!</a:t>
            </a:r>
            <a:endParaRPr lang="th-TH" sz="54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796" name="Rectangle 6"/>
          <p:cNvSpPr>
            <a:spLocks noChangeArrowheads="1"/>
          </p:cNvSpPr>
          <p:nvPr/>
        </p:nvSpPr>
        <p:spPr bwMode="auto">
          <a:xfrm>
            <a:off x="152400" y="6096000"/>
            <a:ext cx="8839200" cy="7080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40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สภาวิจัยแห่งชาติ </a:t>
            </a:r>
            <a:r>
              <a:rPr lang="th-TH" sz="4000" b="1">
                <a:latin typeface="Tahoma" pitchFamily="34" charset="0"/>
                <a:cs typeface="Tahoma" pitchFamily="34" charset="0"/>
              </a:rPr>
              <a:t>(</a:t>
            </a:r>
            <a:r>
              <a:rPr lang="th-TH" sz="40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วช.</a:t>
            </a:r>
            <a:r>
              <a:rPr lang="th-TH" sz="4000" b="1">
                <a:latin typeface="Tahoma" pitchFamily="34" charset="0"/>
                <a:cs typeface="Tahoma" pitchFamily="34" charset="0"/>
              </a:rPr>
              <a:t>)</a:t>
            </a:r>
            <a:endParaRPr lang="th-TH" sz="4000"/>
          </a:p>
        </p:txBody>
      </p:sp>
      <p:graphicFrame>
        <p:nvGraphicFramePr>
          <p:cNvPr id="3379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3794" name="Image" r:id="rId4" imgW="4825397" imgH="6984127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379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733800"/>
            <a:ext cx="9144000" cy="2743200"/>
            <a:chOff x="0" y="2640"/>
            <a:chExt cx="5760" cy="1440"/>
          </a:xfrm>
        </p:grpSpPr>
        <p:sp>
          <p:nvSpPr>
            <p:cNvPr id="82949" name="AutoShape 3"/>
            <p:cNvSpPr>
              <a:spLocks noChangeArrowheads="1"/>
            </p:cNvSpPr>
            <p:nvPr/>
          </p:nvSpPr>
          <p:spPr bwMode="auto">
            <a:xfrm>
              <a:off x="0" y="2640"/>
              <a:ext cx="5760" cy="1440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097732" name="Rectangle 4"/>
            <p:cNvSpPr>
              <a:spLocks noChangeArrowheads="1"/>
            </p:cNvSpPr>
            <p:nvPr/>
          </p:nvSpPr>
          <p:spPr bwMode="auto">
            <a:xfrm>
              <a:off x="1102" y="2880"/>
              <a:ext cx="3619" cy="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54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เขียน</a:t>
              </a:r>
              <a:r>
                <a:rPr lang="th-TH" sz="5400" b="1" dirty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/</a:t>
              </a:r>
              <a:r>
                <a:rPr lang="th-TH" sz="54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นำเสนอ</a:t>
              </a:r>
            </a:p>
            <a:p>
              <a:pPr algn="ctr">
                <a:defRPr/>
              </a:pPr>
              <a:r>
                <a:rPr lang="th-TH" sz="54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ผลงานวิจัย</a:t>
              </a:r>
              <a:r>
                <a:rPr lang="th-TH" sz="54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ได้ไม่ดี</a:t>
              </a:r>
            </a:p>
          </p:txBody>
        </p:sp>
      </p:grp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550863" y="228600"/>
            <a:ext cx="8040687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72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ปัญหา </a:t>
            </a:r>
            <a:r>
              <a:rPr lang="th-TH" sz="44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4400" b="1" u="sng" dirty="0">
                <a:solidFill>
                  <a:srgbClr val="FF0000"/>
                </a:solidFill>
                <a:cs typeface="Tahoma" pitchFamily="34" charset="0"/>
              </a:rPr>
              <a:t>จุดอ่อน</a:t>
            </a:r>
            <a:r>
              <a:rPr lang="th-TH" sz="44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72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หลัก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ในการสร้างสรรค์ผลงานวิจัย</a:t>
            </a:r>
            <a:r>
              <a:rPr lang="en-US" sz="48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48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ของพวกเรา</a:t>
            </a:r>
          </a:p>
        </p:txBody>
      </p:sp>
      <p:sp>
        <p:nvSpPr>
          <p:cNvPr id="82948" name="Rectangle 6"/>
          <p:cNvSpPr>
            <a:spLocks noChangeArrowheads="1"/>
          </p:cNvSpPr>
          <p:nvPr/>
        </p:nvSpPr>
        <p:spPr bwMode="auto">
          <a:xfrm>
            <a:off x="4094163" y="2836863"/>
            <a:ext cx="957262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th-TH" sz="6600" b="1" u="sng">
                <a:solidFill>
                  <a:srgbClr val="FF00FF"/>
                </a:solidFill>
                <a:latin typeface="Times New Roman" pitchFamily="18" charset="0"/>
                <a:cs typeface="BrowalliaUPC" pitchFamily="34" charset="-34"/>
              </a:rPr>
              <a:t>คือ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ChangeArrowheads="1"/>
          </p:cNvSpPr>
          <p:nvPr/>
        </p:nvSpPr>
        <p:spPr bwMode="auto">
          <a:xfrm>
            <a:off x="533400" y="228600"/>
            <a:ext cx="8175625" cy="13573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8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วิจัย</a:t>
            </a:r>
            <a:r>
              <a:rPr lang="th-TH" sz="8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88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8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อะไร</a:t>
            </a:r>
            <a:r>
              <a:rPr lang="th-TH" sz="8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?</a:t>
            </a:r>
          </a:p>
        </p:txBody>
      </p:sp>
      <p:sp>
        <p:nvSpPr>
          <p:cNvPr id="1089539" name="Rectangle 3"/>
          <p:cNvSpPr>
            <a:spLocks noChangeArrowheads="1"/>
          </p:cNvSpPr>
          <p:nvPr/>
        </p:nvSpPr>
        <p:spPr bwMode="auto">
          <a:xfrm>
            <a:off x="623888" y="1660525"/>
            <a:ext cx="7580088" cy="308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th-TH" sz="6000" b="1" dirty="0" smtClean="0">
                <a:latin typeface="Tahoma" pitchFamily="34" charset="0"/>
                <a:cs typeface="Tahoma" pitchFamily="34" charset="0"/>
              </a:rPr>
              <a:t>วิจัย</a:t>
            </a:r>
            <a:r>
              <a:rPr lang="en-US" sz="4400" b="1" dirty="0" smtClean="0">
                <a:latin typeface="Tahoma" pitchFamily="34" charset="0"/>
                <a:cs typeface="Tahoma" pitchFamily="34" charset="0"/>
              </a:rPr>
              <a:t>(Research) </a:t>
            </a:r>
            <a:r>
              <a:rPr lang="th-TH" sz="4000" b="1" dirty="0" smtClean="0">
                <a:latin typeface="Tahoma" pitchFamily="34" charset="0"/>
                <a:cs typeface="Tahoma" pitchFamily="34" charset="0"/>
              </a:rPr>
              <a:t>คือ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กระบวนการทางวิทยาศาสตร์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(Scientific Process)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4400" b="1" dirty="0">
                <a:latin typeface="Tahoma" pitchFamily="34" charset="0"/>
                <a:cs typeface="Tahoma" pitchFamily="34" charset="0"/>
              </a:rPr>
              <a:t>ที่ใช้ในการหา “ความจริง” </a:t>
            </a:r>
            <a:endParaRPr lang="en-US" sz="4400" b="1" dirty="0"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3200" b="1" dirty="0">
                <a:latin typeface="Tahoma" pitchFamily="34" charset="0"/>
                <a:cs typeface="Tahoma" pitchFamily="34" charset="0"/>
              </a:rPr>
              <a:t>(Fact, Truth, Reality)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074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8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4" name="Group 2"/>
          <p:cNvGrpSpPr>
            <a:grpSpLocks/>
          </p:cNvGrpSpPr>
          <p:nvPr/>
        </p:nvGrpSpPr>
        <p:grpSpPr bwMode="auto">
          <a:xfrm>
            <a:off x="762000" y="381000"/>
            <a:ext cx="7620000" cy="3200400"/>
            <a:chOff x="768" y="336"/>
            <a:chExt cx="4176" cy="1632"/>
          </a:xfrm>
        </p:grpSpPr>
        <p:sp>
          <p:nvSpPr>
            <p:cNvPr id="84997" name="AutoShape 3"/>
            <p:cNvSpPr>
              <a:spLocks noChangeArrowheads="1"/>
            </p:cNvSpPr>
            <p:nvPr/>
          </p:nvSpPr>
          <p:spPr bwMode="auto">
            <a:xfrm>
              <a:off x="768" y="336"/>
              <a:ext cx="4176" cy="1632"/>
            </a:xfrm>
            <a:prstGeom prst="star32">
              <a:avLst>
                <a:gd name="adj" fmla="val 37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03876" name="Rectangle 4"/>
            <p:cNvSpPr>
              <a:spLocks noChangeArrowheads="1"/>
            </p:cNvSpPr>
            <p:nvPr/>
          </p:nvSpPr>
          <p:spPr bwMode="auto">
            <a:xfrm>
              <a:off x="1640" y="564"/>
              <a:ext cx="2541" cy="1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th-TH" sz="96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เขียน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th-TH" sz="6600" b="1" dirty="0">
                  <a:solidFill>
                    <a:srgbClr val="003300"/>
                  </a:solidFill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th-TH" sz="6600" b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นำเสนอ</a:t>
              </a:r>
            </a:p>
          </p:txBody>
        </p:sp>
      </p:grpSp>
      <p:sp>
        <p:nvSpPr>
          <p:cNvPr id="1103877" name="Rectangle 5"/>
          <p:cNvSpPr>
            <a:spLocks noChangeArrowheads="1"/>
          </p:cNvSpPr>
          <p:nvPr/>
        </p:nvSpPr>
        <p:spPr bwMode="auto">
          <a:xfrm>
            <a:off x="2239963" y="3692525"/>
            <a:ext cx="4656137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r>
              <a:rPr lang="en-US" sz="66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66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6600" b="1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ของพวกเรา</a:t>
            </a:r>
          </a:p>
        </p:txBody>
      </p:sp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2971800" y="5521325"/>
            <a:ext cx="3178175" cy="1031875"/>
          </a:xfrm>
          <a:prstGeom prst="rect">
            <a:avLst/>
          </a:prstGeom>
          <a:noFill/>
          <a:ln w="57150" cmpd="thickThin">
            <a:solidFill>
              <a:srgbClr val="FF00FF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6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บ่อยๆ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03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3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3877" grpId="0" autoUpdateAnimBg="0"/>
      <p:bldP spid="1103878" grpId="0" animBg="1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352800"/>
            <a:ext cx="9144000" cy="3352800"/>
            <a:chOff x="0" y="2112"/>
            <a:chExt cx="5760" cy="2112"/>
          </a:xfrm>
        </p:grpSpPr>
        <p:sp>
          <p:nvSpPr>
            <p:cNvPr id="34822" name="AutoShape 3"/>
            <p:cNvSpPr>
              <a:spLocks noChangeArrowheads="1"/>
            </p:cNvSpPr>
            <p:nvPr/>
          </p:nvSpPr>
          <p:spPr bwMode="auto">
            <a:xfrm>
              <a:off x="0" y="2112"/>
              <a:ext cx="5760" cy="2112"/>
            </a:xfrm>
            <a:prstGeom prst="star32">
              <a:avLst>
                <a:gd name="adj" fmla="val 37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67076" name="Rectangle 4"/>
            <p:cNvSpPr>
              <a:spLocks noChangeArrowheads="1"/>
            </p:cNvSpPr>
            <p:nvPr/>
          </p:nvSpPr>
          <p:spPr bwMode="auto">
            <a:xfrm>
              <a:off x="1162" y="2496"/>
              <a:ext cx="3457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72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CSI</a:t>
              </a:r>
              <a:endParaRPr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70000"/>
                </a:lnSpc>
                <a:defRPr/>
              </a:pPr>
              <a:r>
                <a:rPr lang="th-TH" sz="7200" b="1" i="1" dirty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ในงานประจำ</a:t>
              </a:r>
              <a:endParaRPr lang="en-US" sz="7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667077" name="Rectangle 5"/>
          <p:cNvSpPr>
            <a:spLocks noChangeArrowheads="1"/>
          </p:cNvSpPr>
          <p:nvPr/>
        </p:nvSpPr>
        <p:spPr bwMode="auto">
          <a:xfrm>
            <a:off x="533400" y="552450"/>
            <a:ext cx="8175625" cy="12001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kumimoji="1"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เป้าหมาย</a:t>
            </a:r>
            <a:r>
              <a:rPr kumimoji="1" lang="th-TH" sz="7200" b="1" dirty="0">
                <a:latin typeface="Tahoma" pitchFamily="34" charset="0"/>
                <a:cs typeface="Tahoma" pitchFamily="34" charset="0"/>
              </a:rPr>
              <a:t>ของ</a:t>
            </a:r>
            <a:r>
              <a:rPr kumimoji="1"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R2R</a:t>
            </a:r>
            <a:endParaRPr lang="th-TH" sz="72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3956050" y="2117725"/>
            <a:ext cx="1301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h-TH" sz="66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</p:txBody>
      </p:sp>
      <p:graphicFrame>
        <p:nvGraphicFramePr>
          <p:cNvPr id="3481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481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ChangeArrowheads="1"/>
          </p:cNvSpPr>
          <p:nvPr/>
        </p:nvSpPr>
        <p:spPr bwMode="auto">
          <a:xfrm>
            <a:off x="304800" y="152400"/>
            <a:ext cx="8686800" cy="20129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marL="533400" algn="ctr">
              <a:lnSpc>
                <a:spcPct val="80000"/>
              </a:lnSpc>
              <a:defRPr/>
            </a:pPr>
            <a:r>
              <a:rPr lang="th-TH" sz="7200" b="1" dirty="0">
                <a:solidFill>
                  <a:srgbClr val="0000FF"/>
                </a:solidFill>
                <a:latin typeface="Times New Roman" pitchFamily="18" charset="0"/>
                <a:cs typeface="Tahoma" pitchFamily="34" charset="0"/>
              </a:rPr>
              <a:t>วิธีการ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4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ในการ “</a:t>
            </a:r>
            <a:r>
              <a:rPr lang="th-TH" sz="4400" b="1" dirty="0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เขียน</a:t>
            </a:r>
            <a:r>
              <a:rPr lang="th-TH" sz="44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” ผลงานวิจัย</a:t>
            </a:r>
          </a:p>
          <a:p>
            <a:pPr marL="533400"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จากงานประจำ</a:t>
            </a:r>
          </a:p>
        </p:txBody>
      </p:sp>
      <p:sp>
        <p:nvSpPr>
          <p:cNvPr id="919555" name="Rectangle 3"/>
          <p:cNvSpPr>
            <a:spLocks noChangeArrowheads="1"/>
          </p:cNvSpPr>
          <p:nvPr/>
        </p:nvSpPr>
        <p:spPr bwMode="auto">
          <a:xfrm>
            <a:off x="1266825" y="3733800"/>
            <a:ext cx="6667500" cy="979488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36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36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ผลงานประจำ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ที่จะ</a:t>
            </a:r>
            <a:r>
              <a:rPr lang="th-TH" sz="3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ใหม่ </a:t>
            </a: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(เริ่มจากเขียน 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Proposal)</a:t>
            </a:r>
            <a:endParaRPr lang="th-TH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19556" name="Rectangle 4"/>
          <p:cNvSpPr>
            <a:spLocks noChangeArrowheads="1"/>
          </p:cNvSpPr>
          <p:nvPr/>
        </p:nvSpPr>
        <p:spPr bwMode="auto">
          <a:xfrm>
            <a:off x="1620838" y="2209800"/>
            <a:ext cx="624840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40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ผลงานประจำ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ที่ทำเสร็จแล้ว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ใช้เวลา</a:t>
            </a:r>
            <a:r>
              <a:rPr lang="th-TH" sz="3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ประมาณ 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919557" name="Rectangle 5" descr="Horizontal brick"/>
          <p:cNvSpPr>
            <a:spLocks noChangeArrowheads="1"/>
          </p:cNvSpPr>
          <p:nvPr/>
        </p:nvSpPr>
        <p:spPr bwMode="auto">
          <a:xfrm>
            <a:off x="153988" y="4800600"/>
            <a:ext cx="883761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ใช้เวลา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ไม่น้อยกว่า 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6" name="Rectangle 5" descr="Horizontal brick"/>
          <p:cNvSpPr>
            <a:spLocks noChangeArrowheads="1"/>
          </p:cNvSpPr>
          <p:nvPr/>
        </p:nvSpPr>
        <p:spPr bwMode="auto">
          <a:xfrm>
            <a:off x="152400" y="5257800"/>
            <a:ext cx="8837613" cy="9302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600" b="1" u="sng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ถ้าจะให้เป็น </a:t>
            </a:r>
            <a:r>
              <a:rPr lang="en-US" sz="3600" b="1" u="sng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en-US" sz="3600" b="1" u="sng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u="sng">
                <a:latin typeface="Tahoma" pitchFamily="34" charset="0"/>
                <a:cs typeface="Tahoma" pitchFamily="34" charset="0"/>
              </a:rPr>
              <a:t>แท้</a:t>
            </a:r>
            <a:r>
              <a:rPr lang="th-TH" sz="3600" b="1" u="sng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u="sng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600" b="1" u="sng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u="sng">
                <a:latin typeface="Tahoma" pitchFamily="34" charset="0"/>
                <a:cs typeface="Tahoma" pitchFamily="34" charset="0"/>
              </a:rPr>
              <a:t>ดี</a:t>
            </a:r>
          </a:p>
          <a:p>
            <a:pPr algn="ctr">
              <a:lnSpc>
                <a:spcPct val="80000"/>
              </a:lnSpc>
            </a:pP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ต้อง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ใช้เวลา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en-US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42</a:t>
            </a:r>
            <a:r>
              <a:rPr lang="en-US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เดือน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0" y="6211888"/>
            <a:ext cx="9156700" cy="646112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3600" b="1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พวกเรา จะเลือกข้อใหน?</a:t>
            </a:r>
            <a:endParaRPr lang="th-TH" sz="360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19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1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5" grpId="0" animBg="1"/>
      <p:bldP spid="919556" grpId="0"/>
      <p:bldP spid="919557" grpId="0"/>
      <p:bldP spid="6" grpId="0" animBg="1"/>
      <p:bldP spid="3584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539750" y="304800"/>
            <a:ext cx="8299450" cy="6629400"/>
            <a:chOff x="340" y="192"/>
            <a:chExt cx="5228" cy="4176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340" y="192"/>
              <a:ext cx="5228" cy="3852"/>
            </a:xfrm>
            <a:prstGeom prst="rect">
              <a:avLst/>
            </a:prstGeom>
            <a:no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95000"/>
                </a:lnSpc>
                <a:defRPr/>
              </a:pPr>
              <a:r>
                <a:rPr lang="th-TH" sz="8800" b="1" dirty="0">
                  <a:solidFill>
                    <a:srgbClr val="0000FF"/>
                  </a:solidFill>
                  <a:cs typeface="Tahoma" pitchFamily="34" charset="0"/>
                </a:rPr>
                <a:t>การพัฒนา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th-TH" sz="7200" b="1" dirty="0">
                  <a:solidFill>
                    <a:srgbClr val="0000FF"/>
                  </a:solidFill>
                  <a:cs typeface="Tahoma" pitchFamily="34" charset="0"/>
                </a:rPr>
                <a:t>การ</a:t>
              </a:r>
              <a:r>
                <a:rPr lang="th-TH" sz="7200" b="1" dirty="0">
                  <a:solidFill>
                    <a:srgbClr val="FF0000"/>
                  </a:solidFill>
                  <a:cs typeface="Tahoma" pitchFamily="34" charset="0"/>
                </a:rPr>
                <a:t>เขียน</a:t>
              </a:r>
            </a:p>
            <a:p>
              <a:pPr algn="ctr">
                <a:lnSpc>
                  <a:spcPct val="95000"/>
                </a:lnSpc>
                <a:defRPr/>
              </a:pPr>
              <a:r>
                <a:rPr lang="th-TH" sz="6600" b="1" dirty="0">
                  <a:solidFill>
                    <a:srgbClr val="FF0000"/>
                  </a:solidFill>
                  <a:cs typeface="Tahoma" pitchFamily="34" charset="0"/>
                </a:rPr>
                <a:t> </a:t>
              </a:r>
              <a:r>
                <a:rPr lang="th-TH" sz="5400" b="1" dirty="0">
                  <a:latin typeface="Tahoma" pitchFamily="34" charset="0"/>
                  <a:cs typeface="Tahoma" pitchFamily="34" charset="0"/>
                </a:rPr>
                <a:t>และ </a:t>
              </a:r>
              <a:r>
                <a:rPr lang="th-TH" sz="66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นำเสนอ</a:t>
              </a:r>
              <a:r>
                <a:rPr lang="th-TH" sz="6600" b="1" dirty="0">
                  <a:latin typeface="Tahoma" pitchFamily="34" charset="0"/>
                  <a:cs typeface="Tahoma" pitchFamily="34" charset="0"/>
                </a:rPr>
                <a:t> </a:t>
              </a:r>
              <a:endParaRPr lang="th-TH" sz="5400" b="1" dirty="0"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66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ผลงาน </a:t>
              </a:r>
              <a:r>
                <a:rPr lang="en-US" sz="66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R2R</a:t>
              </a:r>
              <a:r>
                <a:rPr lang="en-US" sz="66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 </a:t>
              </a:r>
              <a:endParaRPr lang="th-TH" sz="6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6600" b="1" u="sng" dirty="0">
                  <a:latin typeface="Tahoma" pitchFamily="34" charset="0"/>
                  <a:cs typeface="Tahoma" pitchFamily="34" charset="0"/>
                </a:rPr>
                <a:t>เรื่องที่</a:t>
              </a:r>
              <a:r>
                <a:rPr lang="th-TH" sz="6600" b="1" u="sng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๑</a:t>
              </a:r>
              <a:r>
                <a:rPr lang="th-TH" sz="6600" b="1" dirty="0">
                  <a:latin typeface="Tahoma" pitchFamily="34" charset="0"/>
                  <a:cs typeface="Tahoma" pitchFamily="34" charset="0"/>
                </a:rPr>
                <a:t> </a:t>
              </a:r>
              <a:endParaRPr lang="en-US" sz="6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5000"/>
                </a:lnSpc>
                <a:defRPr/>
              </a:pPr>
              <a:r>
                <a:rPr lang="th-TH" sz="54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อย่างมีความสุข</a:t>
              </a:r>
              <a:endParaRPr lang="en-US" sz="4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32" name="Text Box 8"/>
            <p:cNvSpPr txBox="1">
              <a:spLocks noChangeArrowheads="1"/>
            </p:cNvSpPr>
            <p:nvPr/>
          </p:nvSpPr>
          <p:spPr bwMode="auto">
            <a:xfrm>
              <a:off x="2160" y="4064"/>
              <a:ext cx="1408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rgbClr val="800000"/>
                  </a:solidFill>
                  <a:latin typeface="Times New Roman" pitchFamily="18" charset="0"/>
                  <a:sym typeface="Wingdings 2" pitchFamily="18" charset="2"/>
                </a:rPr>
                <a:t></a:t>
              </a:r>
              <a:endParaRPr lang="th-TH" sz="3200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ChangeArrowheads="1"/>
          </p:cNvSpPr>
          <p:nvPr/>
        </p:nvSpPr>
        <p:spPr bwMode="auto">
          <a:xfrm>
            <a:off x="304800" y="228600"/>
            <a:ext cx="8686800" cy="17240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marL="533400" indent="-533400" algn="ctr">
              <a:defRPr/>
            </a:pPr>
            <a:r>
              <a:rPr lang="th-TH" sz="6600" b="1" dirty="0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การ</a:t>
            </a:r>
            <a:r>
              <a:rPr lang="th-TH" sz="6600" b="1" dirty="0">
                <a:latin typeface="Times New Roman" pitchFamily="18" charset="0"/>
                <a:cs typeface="Tahoma" pitchFamily="34" charset="0"/>
              </a:rPr>
              <a:t>เขียน</a:t>
            </a:r>
            <a:r>
              <a:rPr lang="th-TH" sz="6600" b="1" dirty="0">
                <a:solidFill>
                  <a:srgbClr val="FF0000"/>
                </a:solidFill>
                <a:latin typeface="Times New Roman" pitchFamily="18" charset="0"/>
                <a:cs typeface="Tahoma" pitchFamily="34" charset="0"/>
              </a:rPr>
              <a:t>ผลงานวิจัย</a:t>
            </a:r>
          </a:p>
          <a:p>
            <a:pPr marL="533400" indent="-533400" algn="ctr">
              <a:defRPr/>
            </a:pPr>
            <a:r>
              <a:rPr lang="th-TH" sz="4000" b="1" dirty="0">
                <a:solidFill>
                  <a:srgbClr val="CC00CC"/>
                </a:solidFill>
                <a:latin typeface="Times New Roman" pitchFamily="18" charset="0"/>
                <a:cs typeface="Tahoma" pitchFamily="34" charset="0"/>
              </a:rPr>
              <a:t>จากงานประจำ </a:t>
            </a:r>
            <a:r>
              <a:rPr lang="th-TH" sz="4000" b="1" dirty="0">
                <a:latin typeface="Tahoma" pitchFamily="34" charset="0"/>
                <a:cs typeface="Tahoma" pitchFamily="34" charset="0"/>
              </a:rPr>
              <a:t>ที่ทำเสร็จแล้ว</a:t>
            </a:r>
            <a:endParaRPr lang="th-TH" sz="4000" b="1" dirty="0">
              <a:latin typeface="Times New Roman" pitchFamily="18" charset="0"/>
              <a:cs typeface="Tahoma" pitchFamily="34" charset="0"/>
            </a:endParaRPr>
          </a:p>
        </p:txBody>
      </p:sp>
      <p:sp>
        <p:nvSpPr>
          <p:cNvPr id="919557" name="Rectangle 5" descr="Horizontal brick"/>
          <p:cNvSpPr>
            <a:spLocks noChangeArrowheads="1"/>
          </p:cNvSpPr>
          <p:nvPr/>
        </p:nvSpPr>
        <p:spPr bwMode="auto">
          <a:xfrm>
            <a:off x="76200" y="5791200"/>
            <a:ext cx="89916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3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ใช้เวลา</a:t>
            </a:r>
            <a:r>
              <a:rPr lang="th-TH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พัฒนา</a:t>
            </a:r>
            <a:r>
              <a:rPr lang="th-TH" sz="3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เพียง </a:t>
            </a:r>
            <a:r>
              <a:rPr lang="en-US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3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เดือน </a:t>
            </a:r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(วัน)</a:t>
            </a:r>
            <a:endParaRPr lang="th-TH" sz="3600" b="1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ก็สามารถนำเสนอ </a:t>
            </a:r>
            <a:r>
              <a:rPr lang="en-US" sz="32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Oral Presentation </a:t>
            </a:r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ได้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96925" y="2190750"/>
            <a:ext cx="7607300" cy="3219450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5400" b="1" u="sng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พวกเรา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ไม่ต้องเขียน </a:t>
            </a:r>
            <a:r>
              <a:rPr lang="en-US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Proposal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ไม่ต้องสร้างและทดสอบเครื่องมือ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ไม่ต้อง </a:t>
            </a:r>
            <a:r>
              <a:rPr lang="en-US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Defend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Proposal</a:t>
            </a:r>
            <a:endParaRPr lang="th-TH" sz="40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ไม่ต้องขอ “งบประมาณ”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ไม่ต้องขอจริยธรรม 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EC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)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1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9557" grpId="0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7" name="Rectangle 3"/>
          <p:cNvSpPr>
            <a:spLocks noChangeArrowheads="1"/>
          </p:cNvSpPr>
          <p:nvPr/>
        </p:nvSpPr>
        <p:spPr bwMode="auto">
          <a:xfrm>
            <a:off x="381000" y="228600"/>
            <a:ext cx="8375650" cy="26781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9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การเลือก</a:t>
            </a:r>
          </a:p>
          <a:p>
            <a:pPr algn="ctr">
              <a:defRPr/>
            </a:pPr>
            <a:r>
              <a:rPr lang="th-TH" sz="7200" b="1" dirty="0">
                <a:latin typeface="Tahoma" pitchFamily="34" charset="0"/>
                <a:cs typeface="Tahoma" pitchFamily="34" charset="0"/>
              </a:rPr>
              <a:t>เรื่อง </a:t>
            </a:r>
            <a:r>
              <a:rPr lang="en-US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72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7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7200" b="1" dirty="0">
                <a:latin typeface="Tahoma" pitchFamily="34" charset="0"/>
                <a:cs typeface="Tahoma" pitchFamily="34" charset="0"/>
              </a:rPr>
              <a:t>ที่จะ</a:t>
            </a:r>
            <a:r>
              <a:rPr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endParaRPr lang="en-US" sz="72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3124200"/>
            <a:ext cx="8610600" cy="34163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5400" b="1">
                <a:latin typeface="Tahoma" pitchFamily="34" charset="0"/>
                <a:cs typeface="Tahoma" pitchFamily="34" charset="0"/>
              </a:rPr>
              <a:t>เลือก</a:t>
            </a:r>
            <a:r>
              <a:rPr lang="th-TH" sz="5400" b="1" u="sng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เรื่อง</a:t>
            </a:r>
            <a:r>
              <a:rPr lang="th-TH" sz="5400" b="1">
                <a:latin typeface="Tahoma" pitchFamily="34" charset="0"/>
                <a:cs typeface="Tahoma" pitchFamily="34" charset="0"/>
              </a:rPr>
              <a:t>ที่ </a:t>
            </a:r>
          </a:p>
          <a:p>
            <a:pPr algn="ctr"/>
            <a:r>
              <a:rPr lang="th-TH" sz="5400" b="1" u="sng">
                <a:latin typeface="Tahoma" pitchFamily="34" charset="0"/>
                <a:cs typeface="Tahoma" pitchFamily="34" charset="0"/>
              </a:rPr>
              <a:t>เรา</a:t>
            </a:r>
            <a:r>
              <a:rPr lang="th-TH" sz="5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ได้ประโยชน์</a:t>
            </a:r>
            <a:endParaRPr lang="th-TH" sz="5400" b="1">
              <a:solidFill>
                <a:srgbClr val="CC00CC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4800" b="1" u="sng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54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5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มีประสิทธิภาพ</a:t>
            </a:r>
          </a:p>
          <a:p>
            <a:pPr algn="ctr"/>
            <a:r>
              <a:rPr lang="th-TH" sz="5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สูงสุด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8839200" cy="193833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เรื่อง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ที่จะ</a:t>
            </a:r>
            <a:r>
              <a:rPr lang="th-TH" sz="40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40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0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นำเสนอ</a:t>
            </a:r>
            <a:r>
              <a:rPr lang="th-TH" sz="4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defRPr/>
            </a:pPr>
            <a:r>
              <a:rPr lang="th-TH" sz="4000" b="1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4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0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r>
              <a:rPr lang="th-TH" sz="4000" b="1" dirty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R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เรื่องแรกๆของเรา</a:t>
            </a:r>
          </a:p>
        </p:txBody>
      </p:sp>
      <p:sp>
        <p:nvSpPr>
          <p:cNvPr id="943107" name="Text Box 3"/>
          <p:cNvSpPr txBox="1">
            <a:spLocks noChangeArrowheads="1"/>
          </p:cNvSpPr>
          <p:nvPr/>
        </p:nvSpPr>
        <p:spPr bwMode="auto">
          <a:xfrm>
            <a:off x="533400" y="246063"/>
            <a:ext cx="8077200" cy="7493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53882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70000"/>
              </a:lnSpc>
              <a:defRPr/>
            </a:pPr>
            <a:r>
              <a:rPr lang="th-TH" sz="6000" b="1" i="1" u="sng" dirty="0">
                <a:solidFill>
                  <a:srgbClr val="FF00FF"/>
                </a:solidFill>
                <a:cs typeface="Tahoma" pitchFamily="34" charset="0"/>
              </a:rPr>
              <a:t>เทคนิคการเลือก</a:t>
            </a:r>
            <a:endParaRPr lang="en-US" sz="6000" b="1" i="1" u="sng" dirty="0">
              <a:solidFill>
                <a:srgbClr val="FF00FF"/>
              </a:solidFill>
              <a:cs typeface="Tahoma" pitchFamily="34" charset="0"/>
            </a:endParaRPr>
          </a:p>
        </p:txBody>
      </p:sp>
      <p:sp>
        <p:nvSpPr>
          <p:cNvPr id="943108" name="Text Box 4"/>
          <p:cNvSpPr txBox="1">
            <a:spLocks noChangeArrowheads="1"/>
          </p:cNvSpPr>
          <p:nvPr/>
        </p:nvSpPr>
        <p:spPr bwMode="auto">
          <a:xfrm>
            <a:off x="152400" y="2949575"/>
            <a:ext cx="8839200" cy="2308225"/>
          </a:xfrm>
          <a:prstGeom prst="rect">
            <a:avLst/>
          </a:prstGeom>
          <a:solidFill>
            <a:srgbClr val="FFFF00"/>
          </a:solidFill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800" b="1" u="sng" dirty="0">
                <a:solidFill>
                  <a:srgbClr val="0000FF"/>
                </a:solidFill>
                <a:cs typeface="Tahoma" pitchFamily="34" charset="0"/>
              </a:rPr>
              <a:t>เราเลือก</a:t>
            </a:r>
          </a:p>
          <a:p>
            <a:pPr algn="ctr" eaLnBrk="0" hangingPunct="0">
              <a:defRPr/>
            </a:pPr>
            <a:r>
              <a:rPr lang="th-TH" sz="3200" b="1" dirty="0">
                <a:solidFill>
                  <a:srgbClr val="660066"/>
                </a:solidFill>
                <a:cs typeface="Tahoma" pitchFamily="34" charset="0"/>
              </a:rPr>
              <a:t>งานที่เราทำไปแล้ว</a:t>
            </a:r>
          </a:p>
          <a:p>
            <a:pPr algn="ctr" eaLnBrk="0" hangingPunct="0">
              <a:defRPr/>
            </a:pPr>
            <a:r>
              <a:rPr lang="th-TH" sz="3200" b="1" dirty="0">
                <a:solidFill>
                  <a:srgbClr val="FF00FF"/>
                </a:solidFill>
                <a:cs typeface="Tahoma" pitchFamily="34" charset="0"/>
              </a:rPr>
              <a:t>มีความสุข 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และ</a:t>
            </a:r>
            <a:r>
              <a:rPr lang="th-TH" sz="3200" b="1" dirty="0">
                <a:solidFill>
                  <a:srgbClr val="009900"/>
                </a:solidFill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FF0000"/>
                </a:solidFill>
                <a:cs typeface="Tahoma" pitchFamily="34" charset="0"/>
              </a:rPr>
              <a:t>ภาคภูมิใจ</a:t>
            </a:r>
          </a:p>
          <a:p>
            <a:pPr algn="ctr" eaLnBrk="0" hangingPunct="0">
              <a:defRPr/>
            </a:pP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ทุกครั้ง ที่นึกถึง</a:t>
            </a:r>
            <a:endParaRPr lang="th-TH" b="1" dirty="0">
              <a:solidFill>
                <a:srgbClr val="0000FF"/>
              </a:solidFill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5303838"/>
            <a:ext cx="8839200" cy="13239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800" b="1" u="sng" dirty="0">
                <a:solidFill>
                  <a:srgbClr val="0000FF"/>
                </a:solidFill>
                <a:cs typeface="Tahoma" pitchFamily="34" charset="0"/>
              </a:rPr>
              <a:t>เพื่อเสริมพลัง</a:t>
            </a:r>
          </a:p>
          <a:p>
            <a:pPr algn="ctr" eaLnBrk="0" hangingPunct="0">
              <a:defRPr/>
            </a:pPr>
            <a:r>
              <a:rPr lang="th-TH" sz="3200" b="1" dirty="0">
                <a:solidFill>
                  <a:srgbClr val="660066"/>
                </a:solidFill>
                <a:cs typeface="Tahoma" pitchFamily="34" charset="0"/>
              </a:rPr>
              <a:t>และเพิ่ม</a:t>
            </a:r>
            <a:r>
              <a:rPr lang="th-TH" sz="3200" b="1" dirty="0">
                <a:solidFill>
                  <a:srgbClr val="FF00FF"/>
                </a:solidFill>
                <a:cs typeface="Tahoma" pitchFamily="34" charset="0"/>
              </a:rPr>
              <a:t>ความสุข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ให้กับพวกเรา</a:t>
            </a:r>
            <a:endParaRPr lang="th-TH" sz="3200" b="1" dirty="0">
              <a:solidFill>
                <a:srgbClr val="FF0000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8" grpId="0" animBg="1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ChangeArrowheads="1"/>
          </p:cNvSpPr>
          <p:nvPr/>
        </p:nvSpPr>
        <p:spPr bwMode="auto">
          <a:xfrm>
            <a:off x="762000" y="1752600"/>
            <a:ext cx="7956550" cy="491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5. </a:t>
            </a:r>
            <a:r>
              <a:rPr lang="th-TH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6. </a:t>
            </a:r>
            <a:r>
              <a:rPr lang="th-TH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7. </a:t>
            </a:r>
            <a:r>
              <a:rPr lang="th-TH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8. </a:t>
            </a:r>
            <a:r>
              <a:rPr lang="th-TH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9. </a:t>
            </a:r>
            <a:r>
              <a:rPr lang="th-TH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..................................................</a:t>
            </a:r>
            <a:endParaRPr lang="en-US" sz="3200" b="1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10.</a:t>
            </a:r>
            <a:r>
              <a:rPr lang="en-US" sz="32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งาน ................................................</a:t>
            </a:r>
            <a:endParaRPr lang="en-US" sz="32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3507" name="Rectangle 3"/>
          <p:cNvSpPr>
            <a:spLocks noChangeArrowheads="1"/>
          </p:cNvSpPr>
          <p:nvPr/>
        </p:nvSpPr>
        <p:spPr bwMode="auto">
          <a:xfrm>
            <a:off x="533400" y="228600"/>
            <a:ext cx="8129588" cy="13382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5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งานประจำ</a:t>
            </a:r>
            <a:r>
              <a:rPr lang="th-TH" sz="5400" b="1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 ของข้าพเจ้า</a:t>
            </a:r>
            <a:r>
              <a:rPr lang="th-TH" sz="4400" b="1" dirty="0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3600" b="1" dirty="0">
                <a:latin typeface="Tahoma" pitchFamily="34" charset="0"/>
                <a:cs typeface="Tahoma" pitchFamily="34" charset="0"/>
              </a:rPr>
              <a:t>มีดังต่อไปนี้</a:t>
            </a:r>
            <a:endParaRPr lang="en-US" sz="36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3686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686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ChangeArrowheads="1"/>
          </p:cNvSpPr>
          <p:nvPr/>
        </p:nvSpPr>
        <p:spPr bwMode="auto">
          <a:xfrm>
            <a:off x="762000" y="3998913"/>
            <a:ext cx="7956550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6000" b="1" dirty="0">
                <a:solidFill>
                  <a:srgbClr val="9900CC"/>
                </a:solidFill>
                <a:latin typeface="Times New Roman" pitchFamily="18" charset="0"/>
                <a:cs typeface="LilyUPC" pitchFamily="34" charset="-34"/>
              </a:rPr>
              <a:t>1. </a:t>
            </a:r>
            <a:r>
              <a:rPr lang="th-TH" sz="6000" b="1" dirty="0">
                <a:solidFill>
                  <a:srgbClr val="9900CC"/>
                </a:solidFill>
                <a:latin typeface="Times New Roman" pitchFamily="18" charset="0"/>
                <a:cs typeface="LilyUPC" pitchFamily="34" charset="-34"/>
              </a:rPr>
              <a:t>งาน .......................................</a:t>
            </a:r>
            <a:endParaRPr lang="en-US" sz="6000" b="1" dirty="0">
              <a:solidFill>
                <a:srgbClr val="9900CC"/>
              </a:solidFill>
              <a:latin typeface="Times New Roman" pitchFamily="18" charset="0"/>
              <a:cs typeface="LilyUPC" pitchFamily="34" charset="-34"/>
            </a:endParaRPr>
          </a:p>
          <a:p>
            <a:pPr>
              <a:lnSpc>
                <a:spcPct val="80000"/>
              </a:lnSpc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LilyUPC" pitchFamily="34" charset="-34"/>
              </a:rPr>
              <a:t>2. </a:t>
            </a:r>
            <a:r>
              <a:rPr lang="th-TH" sz="6000" b="1" dirty="0">
                <a:solidFill>
                  <a:schemeClr val="tx2"/>
                </a:solidFill>
                <a:latin typeface="Times New Roman" pitchFamily="18" charset="0"/>
                <a:cs typeface="LilyUPC" pitchFamily="34" charset="-34"/>
              </a:rPr>
              <a:t>งาน .......................................</a:t>
            </a:r>
            <a:endParaRPr lang="en-US" sz="6000" b="1" dirty="0">
              <a:solidFill>
                <a:schemeClr val="tx2"/>
              </a:solidFill>
              <a:latin typeface="Times New Roman" pitchFamily="18" charset="0"/>
              <a:cs typeface="LilyUPC" pitchFamily="34" charset="-34"/>
            </a:endParaRPr>
          </a:p>
          <a:p>
            <a:pPr>
              <a:lnSpc>
                <a:spcPct val="80000"/>
              </a:lnSpc>
              <a:defRPr/>
            </a:pPr>
            <a:r>
              <a:rPr lang="en-US" sz="6000" b="1" dirty="0">
                <a:solidFill>
                  <a:srgbClr val="0000CC"/>
                </a:solidFill>
                <a:latin typeface="Times New Roman" pitchFamily="18" charset="0"/>
                <a:cs typeface="LilyUPC" pitchFamily="34" charset="-34"/>
              </a:rPr>
              <a:t>3. </a:t>
            </a:r>
            <a:r>
              <a:rPr lang="th-TH" sz="6000" b="1" dirty="0">
                <a:solidFill>
                  <a:srgbClr val="0000CC"/>
                </a:solidFill>
                <a:latin typeface="Times New Roman" pitchFamily="18" charset="0"/>
                <a:cs typeface="LilyUPC" pitchFamily="34" charset="-34"/>
              </a:rPr>
              <a:t>งาน .......................................</a:t>
            </a:r>
            <a:endParaRPr lang="en-US" sz="6000" b="1" dirty="0">
              <a:solidFill>
                <a:srgbClr val="0000CC"/>
              </a:solidFill>
              <a:latin typeface="Times New Roman" pitchFamily="18" charset="0"/>
              <a:cs typeface="LilyUPC" pitchFamily="34" charset="-34"/>
            </a:endParaRPr>
          </a:p>
        </p:txBody>
      </p:sp>
      <p:sp>
        <p:nvSpPr>
          <p:cNvPr id="617475" name="Rectangle 3"/>
          <p:cNvSpPr>
            <a:spLocks noChangeArrowheads="1"/>
          </p:cNvSpPr>
          <p:nvPr/>
        </p:nvSpPr>
        <p:spPr bwMode="auto">
          <a:xfrm>
            <a:off x="533400" y="566738"/>
            <a:ext cx="8129588" cy="316706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8800" b="1" dirty="0">
                <a:solidFill>
                  <a:srgbClr val="FF0000"/>
                </a:solidFill>
                <a:cs typeface="LilyUPC" pitchFamily="34" charset="-34"/>
              </a:rPr>
              <a:t>งานประจำ</a:t>
            </a:r>
            <a:r>
              <a:rPr lang="th-TH" sz="8800" b="1" dirty="0">
                <a:solidFill>
                  <a:srgbClr val="660066"/>
                </a:solidFill>
                <a:cs typeface="LilyUPC" pitchFamily="34" charset="-34"/>
              </a:rPr>
              <a:t> ที่ข้าพเจ้า</a:t>
            </a:r>
            <a:r>
              <a:rPr lang="th-TH" sz="7200" b="1" dirty="0">
                <a:solidFill>
                  <a:srgbClr val="660066"/>
                </a:solidFill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7200" b="1" dirty="0">
                <a:solidFill>
                  <a:srgbClr val="0000FF"/>
                </a:solidFill>
              </a:rPr>
              <a:t>ชอบมากที่สุด </a:t>
            </a:r>
            <a:r>
              <a:rPr lang="en-US" sz="7200" b="1" dirty="0">
                <a:solidFill>
                  <a:srgbClr val="FF0000"/>
                </a:solidFill>
              </a:rPr>
              <a:t>3</a:t>
            </a:r>
            <a:r>
              <a:rPr lang="en-US" sz="7200" b="1" dirty="0">
                <a:solidFill>
                  <a:srgbClr val="0000FF"/>
                </a:solidFill>
              </a:rPr>
              <a:t> </a:t>
            </a:r>
            <a:r>
              <a:rPr lang="th-TH" sz="7200" b="1" dirty="0">
                <a:solidFill>
                  <a:srgbClr val="0000FF"/>
                </a:solidFill>
              </a:rPr>
              <a:t>อันดับแรก</a:t>
            </a:r>
            <a:endParaRPr lang="en-US" sz="17200" b="1" dirty="0">
              <a:solidFill>
                <a:srgbClr val="0000CC"/>
              </a:solidFill>
              <a:latin typeface="Times New Roman" pitchFamily="18" charset="0"/>
              <a:cs typeface="EucrosiaUPC" pitchFamily="18" charset="-34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6000" b="1" dirty="0">
                <a:latin typeface="Times New Roman" pitchFamily="18" charset="0"/>
              </a:rPr>
              <a:t>คือ</a:t>
            </a:r>
            <a:endParaRPr lang="en-US" sz="6000" b="1" dirty="0">
              <a:latin typeface="Times New Roman" pitchFamily="18" charset="0"/>
            </a:endParaRPr>
          </a:p>
        </p:txBody>
      </p:sp>
      <p:graphicFrame>
        <p:nvGraphicFramePr>
          <p:cNvPr id="3789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789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4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769938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ในช่วง </a:t>
            </a:r>
            <a:r>
              <a:rPr lang="en-US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3-5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ปีที่ผ่านมา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229600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th-TH" sz="3600" b="1" i="1" u="sng">
                <a:solidFill>
                  <a:srgbClr val="660066"/>
                </a:solidFill>
                <a:latin typeface="Tahoma" pitchFamily="34" charset="0"/>
                <a:cs typeface="Tahoma" pitchFamily="34" charset="0"/>
              </a:rPr>
              <a:t>ผลงาน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ที่ข้าพเจ้าได้ทำกับมือ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 i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ภาคภูมิใจ </a:t>
            </a:r>
            <a:r>
              <a:rPr lang="th-TH" sz="2800" b="1" i="1">
                <a:latin typeface="Tahoma" pitchFamily="34" charset="0"/>
                <a:cs typeface="Tahoma" pitchFamily="34" charset="0"/>
              </a:rPr>
              <a:t>มากที่สุด </a:t>
            </a:r>
            <a:r>
              <a:rPr lang="th-TH" sz="2800" b="1" u="sng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 i="1">
                <a:latin typeface="Tahoma" pitchFamily="34" charset="0"/>
                <a:cs typeface="Tahoma" pitchFamily="34" charset="0"/>
              </a:rPr>
              <a:t> งานนี้</a:t>
            </a:r>
            <a:r>
              <a:rPr lang="th-TH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พวกเรายังทำอยู่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ผลงาน .............................................................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 ........................................................................ ........................................................................</a:t>
            </a:r>
          </a:p>
          <a:p>
            <a:pPr algn="ctr" eaLnBrk="0" hangingPunct="0">
              <a:lnSpc>
                <a:spcPct val="80000"/>
              </a:lnSpc>
            </a:pPr>
            <a:endParaRPr lang="en-US" sz="2800" b="1" i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th-TH" sz="2800" b="1" i="1" u="sng">
                <a:latin typeface="Tahoma" pitchFamily="34" charset="0"/>
                <a:cs typeface="Tahoma" pitchFamily="34" charset="0"/>
              </a:rPr>
              <a:t>เนื่องจาก</a:t>
            </a:r>
            <a:r>
              <a:rPr lang="th-TH" sz="2800" b="1" i="1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lnSpc>
                <a:spcPct val="80000"/>
              </a:lnSpc>
            </a:pPr>
            <a:r>
              <a:rPr lang="th-TH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...........................................</a:t>
            </a:r>
            <a:r>
              <a:rPr lang="en-US" sz="2800" b="1" i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............................. ........................................................................ 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  <p:graphicFrame>
        <p:nvGraphicFramePr>
          <p:cNvPr id="38914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8914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533400" y="1066800"/>
            <a:ext cx="8047038" cy="5183188"/>
            <a:chOff x="336" y="637"/>
            <a:chExt cx="5069" cy="3265"/>
          </a:xfrm>
          <a:noFill/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336" y="637"/>
              <a:ext cx="5069" cy="1260"/>
            </a:xfrm>
            <a:prstGeom prst="rect">
              <a:avLst/>
            </a:prstGeom>
            <a:grp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80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Concept </a:t>
              </a:r>
              <a:r>
                <a:rPr lang="th-TH" sz="4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แนวทาง</a:t>
              </a:r>
              <a:r>
                <a:rPr lang="th-TH" sz="4400" b="1" u="sng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และ</a:t>
              </a:r>
              <a:r>
                <a:rPr lang="th-TH" sz="4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th-TH" sz="4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เป้าหมาย </a:t>
              </a:r>
              <a:r>
                <a:rPr lang="th-TH" sz="4400" b="1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หลักของ </a:t>
              </a:r>
              <a:r>
                <a:rPr lang="en-US" sz="4400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R2R</a:t>
              </a:r>
            </a:p>
          </p:txBody>
        </p:sp>
        <p:sp>
          <p:nvSpPr>
            <p:cNvPr id="871429" name="Rectangle 5"/>
            <p:cNvSpPr>
              <a:spLocks noChangeArrowheads="1"/>
            </p:cNvSpPr>
            <p:nvPr/>
          </p:nvSpPr>
          <p:spPr bwMode="auto">
            <a:xfrm>
              <a:off x="432" y="2797"/>
              <a:ext cx="4944" cy="110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sz="6000" b="1" dirty="0">
                  <a:latin typeface="Tahoma" pitchFamily="34" charset="0"/>
                  <a:cs typeface="Tahoma" pitchFamily="34" charset="0"/>
                </a:rPr>
                <a:t>The Better</a:t>
              </a:r>
              <a:endParaRPr lang="th-TH" sz="6000" b="1" dirty="0">
                <a:latin typeface="Tahoma" pitchFamily="34" charset="0"/>
                <a:cs typeface="Tahoma" pitchFamily="34" charset="0"/>
              </a:endParaRPr>
            </a:p>
            <a:p>
              <a:pPr algn="ctr" eaLnBrk="0" hangingPunct="0">
                <a:spcBef>
                  <a:spcPts val="0"/>
                </a:spcBef>
                <a:defRPr/>
              </a:pPr>
              <a:r>
                <a:rPr lang="en-US" sz="4800" b="1" dirty="0">
                  <a:latin typeface="Tahoma" pitchFamily="34" charset="0"/>
                  <a:cs typeface="Tahoma" pitchFamily="34" charset="0"/>
                </a:rPr>
                <a:t>Every Time</a:t>
              </a:r>
            </a:p>
          </p:txBody>
        </p:sp>
        <p:sp>
          <p:nvSpPr>
            <p:cNvPr id="871430" name="Rectangle 6"/>
            <p:cNvSpPr>
              <a:spLocks noChangeArrowheads="1"/>
            </p:cNvSpPr>
            <p:nvPr/>
          </p:nvSpPr>
          <p:spPr bwMode="auto">
            <a:xfrm>
              <a:off x="2640" y="2077"/>
              <a:ext cx="586" cy="4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th-TH" sz="4400" b="1" u="sng" dirty="0">
                  <a:solidFill>
                    <a:srgbClr val="CC3300"/>
                  </a:solidFill>
                  <a:latin typeface="Tahoma" pitchFamily="34" charset="0"/>
                  <a:cs typeface="Tahoma" pitchFamily="34" charset="0"/>
                </a:rPr>
                <a:t>คือ</a:t>
              </a:r>
            </a:p>
          </p:txBody>
        </p:sp>
      </p:grp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Text Box 2"/>
          <p:cNvSpPr txBox="1">
            <a:spLocks noChangeArrowheads="1"/>
          </p:cNvSpPr>
          <p:nvPr/>
        </p:nvSpPr>
        <p:spPr bwMode="auto">
          <a:xfrm>
            <a:off x="533400" y="447675"/>
            <a:ext cx="8077200" cy="1809750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6000" b="1" u="sng" dirty="0">
                <a:solidFill>
                  <a:srgbClr val="FF00FF"/>
                </a:solidFill>
                <a:latin typeface="Times New Roman" pitchFamily="18" charset="0"/>
                <a:cs typeface="Tahoma" pitchFamily="34" charset="0"/>
              </a:rPr>
              <a:t>งานประจำ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ที่ข้าพเจ้าตั้งใจจะ</a:t>
            </a:r>
            <a:r>
              <a:rPr lang="th-TH" sz="32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เป็นผลงานวิจัย</a:t>
            </a:r>
            <a:r>
              <a:rPr lang="en-US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เรื่องที่ </a:t>
            </a:r>
            <a:r>
              <a:rPr lang="th-TH" sz="3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๑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ของข้าพเจ้า</a:t>
            </a:r>
          </a:p>
        </p:txBody>
      </p:sp>
      <p:sp>
        <p:nvSpPr>
          <p:cNvPr id="945155" name="Text Box 3"/>
          <p:cNvSpPr txBox="1">
            <a:spLocks noChangeArrowheads="1"/>
          </p:cNvSpPr>
          <p:nvPr/>
        </p:nvSpPr>
        <p:spPr bwMode="auto">
          <a:xfrm>
            <a:off x="457200" y="2514600"/>
            <a:ext cx="8229600" cy="11271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sz="28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sz="2800" b="1" i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งาน </a:t>
            </a:r>
            <a:r>
              <a:rPr lang="en-US" sz="2800" b="1" i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…………………………………….………………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sz="2800" b="1" u="sng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หน่วยงาน</a:t>
            </a:r>
            <a:r>
              <a:rPr lang="th-TH" sz="28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……………………….……………………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4572000"/>
            <a:ext cx="8686800" cy="216058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จุดเด่น</a:t>
            </a:r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ของ </a:t>
            </a:r>
            <a:r>
              <a:rPr lang="th-TH" sz="28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ผลการดำเนินงาน</a:t>
            </a:r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ในช่วง</a:t>
            </a:r>
            <a:r>
              <a:rPr lang="en-US" sz="28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3-5</a:t>
            </a:r>
            <a:r>
              <a:rPr lang="th-TH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ปีที่ผ่านมา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sz="2800" b="1" u="sng" dirty="0">
                <a:latin typeface="Tahoma" pitchFamily="34" charset="0"/>
                <a:cs typeface="Tahoma" pitchFamily="34" charset="0"/>
              </a:rPr>
              <a:t>คือ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2800" b="1" i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………………………………………….………………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28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…………………………………….……………………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28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………………………………………………………….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2800" b="1" i="1" dirty="0">
                <a:solidFill>
                  <a:srgbClr val="8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………………………………………………………….</a:t>
            </a:r>
          </a:p>
        </p:txBody>
      </p:sp>
      <p:graphicFrame>
        <p:nvGraphicFramePr>
          <p:cNvPr id="3993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3993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5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5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5155" grpId="0" autoUpdateAnimBg="0"/>
      <p:bldP spid="5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Text Box 2"/>
          <p:cNvSpPr txBox="1">
            <a:spLocks noChangeArrowheads="1"/>
          </p:cNvSpPr>
          <p:nvPr/>
        </p:nvSpPr>
        <p:spPr bwMode="auto">
          <a:xfrm>
            <a:off x="152400" y="1360488"/>
            <a:ext cx="8839200" cy="112712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ในการ</a:t>
            </a:r>
            <a:r>
              <a:rPr lang="th-TH" sz="44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4400" b="1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400" b="1" u="sng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นำเสนอ</a:t>
            </a:r>
            <a:r>
              <a:rPr lang="th-TH" sz="4400" b="1" u="sng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4400" b="1" dirty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r>
              <a:rPr lang="th-TH" sz="4000" b="1" dirty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R</a:t>
            </a:r>
            <a:r>
              <a:rPr lang="en-US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R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43107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8839200" cy="101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6000" b="1" dirty="0">
                <a:cs typeface="Tahoma" pitchFamily="34" charset="0"/>
              </a:rPr>
              <a:t>เทคนิคการเรียนลัด</a:t>
            </a:r>
            <a:endParaRPr lang="en-US" sz="6000" b="1" dirty="0">
              <a:cs typeface="Tahoma" pitchFamily="34" charset="0"/>
            </a:endParaRPr>
          </a:p>
        </p:txBody>
      </p:sp>
      <p:sp>
        <p:nvSpPr>
          <p:cNvPr id="943108" name="Text Box 4"/>
          <p:cNvSpPr txBox="1">
            <a:spLocks noChangeArrowheads="1"/>
          </p:cNvSpPr>
          <p:nvPr/>
        </p:nvSpPr>
        <p:spPr bwMode="auto">
          <a:xfrm>
            <a:off x="152400" y="2630488"/>
            <a:ext cx="8839200" cy="646112"/>
          </a:xfrm>
          <a:prstGeom prst="rect">
            <a:avLst/>
          </a:prstGeom>
          <a:solidFill>
            <a:srgbClr val="FFFF00"/>
          </a:solidFill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3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๑.สรุปสาระสำคัญของการวิจัย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latin typeface="Tahoma" pitchFamily="34" charset="0"/>
                <a:cs typeface="Tahoma" pitchFamily="34" charset="0"/>
                <a:sym typeface="Wingdings"/>
              </a:rPr>
              <a:t></a:t>
            </a:r>
            <a:r>
              <a:rPr lang="th-TH" altLang="ko-KR" sz="3600" b="1" dirty="0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บทคัดย่อ</a:t>
            </a:r>
            <a:endParaRPr lang="th-TH" sz="3600" b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5902325"/>
            <a:ext cx="8839200" cy="879475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๔.จัดทำ “</a:t>
            </a:r>
            <a:r>
              <a:rPr lang="th-TH" sz="3200" b="1" dirty="0">
                <a:solidFill>
                  <a:srgbClr val="CC00FF"/>
                </a:solidFill>
                <a:cs typeface="Tahoma" pitchFamily="34" charset="0"/>
              </a:rPr>
              <a:t>นิพนธ์ต้นฉบับ</a:t>
            </a: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” </a:t>
            </a:r>
            <a:r>
              <a:rPr lang="en-US" sz="2400" b="1" dirty="0">
                <a:solidFill>
                  <a:srgbClr val="FF0000"/>
                </a:solidFill>
                <a:cs typeface="Tahoma" pitchFamily="34" charset="0"/>
              </a:rPr>
              <a:t>(</a:t>
            </a:r>
            <a:r>
              <a:rPr lang="en-US" sz="2400" b="1" dirty="0">
                <a:solidFill>
                  <a:srgbClr val="0000FF"/>
                </a:solidFill>
                <a:cs typeface="Tahoma" pitchFamily="34" charset="0"/>
              </a:rPr>
              <a:t>Original Paper</a:t>
            </a:r>
            <a:r>
              <a:rPr lang="en-US" sz="2400" b="1" dirty="0">
                <a:solidFill>
                  <a:srgbClr val="FF0000"/>
                </a:solidFill>
                <a:cs typeface="Tahoma" pitchFamily="34" charset="0"/>
              </a:rPr>
              <a:t>/</a:t>
            </a:r>
            <a:r>
              <a:rPr lang="en-US" sz="2400" b="1" dirty="0">
                <a:solidFill>
                  <a:srgbClr val="0000FF"/>
                </a:solidFill>
                <a:cs typeface="Tahoma" pitchFamily="34" charset="0"/>
              </a:rPr>
              <a:t>Article</a:t>
            </a:r>
            <a:r>
              <a:rPr lang="en-US" sz="2400" b="1" dirty="0">
                <a:solidFill>
                  <a:srgbClr val="FF0000"/>
                </a:solidFill>
                <a:cs typeface="Tahoma" pitchFamily="34" charset="0"/>
              </a:rPr>
              <a:t>)</a:t>
            </a:r>
            <a:endParaRPr lang="th-TH" sz="3200" b="1" dirty="0">
              <a:solidFill>
                <a:srgbClr val="FF0000"/>
              </a:solidFill>
              <a:cs typeface="Tahoma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sz="3200" b="1" dirty="0">
                <a:solidFill>
                  <a:srgbClr val="0000FF"/>
                </a:solidFill>
                <a:cs typeface="Tahoma" pitchFamily="34" charset="0"/>
              </a:rPr>
              <a:t>ลงตีพิมพ์ในวารสารทางวิชาการ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400" y="3505200"/>
            <a:ext cx="8839200" cy="10890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rgbClr val="FF00FF"/>
                </a:solidFill>
                <a:cs typeface="Tahoma" pitchFamily="34" charset="0"/>
              </a:rPr>
              <a:t>๒.จัดทำ </a:t>
            </a:r>
            <a:r>
              <a:rPr lang="en-US" sz="3600" b="1" i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Slide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การนำเสนอ</a:t>
            </a:r>
            <a:r>
              <a:rPr lang="th-TH" sz="3600" b="1" i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endParaRPr lang="en-US" sz="3600" b="1" i="1" dirty="0">
              <a:solidFill>
                <a:srgbClr val="FF00FF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3600" b="1" dirty="0">
                <a:solidFill>
                  <a:srgbClr val="FF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ประมาณ 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20</a:t>
            </a:r>
            <a:r>
              <a:rPr lang="en-US" sz="3600" b="1" dirty="0">
                <a:solidFill>
                  <a:srgbClr val="FF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3600" b="1" i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Slides</a:t>
            </a:r>
            <a:r>
              <a:rPr kumimoji="1" lang="th-TH" sz="3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4835525"/>
            <a:ext cx="8839200" cy="879475"/>
          </a:xfrm>
          <a:prstGeom prst="rect">
            <a:avLst/>
          </a:prstGeom>
          <a:solidFill>
            <a:srgbClr val="FFFF00"/>
          </a:solidFill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๓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.Present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i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ผลงานวิจัย 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ในที่ประชุม ด้วย แนวคิด 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หลักการ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2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วิธีการ </a:t>
            </a:r>
            <a:r>
              <a:rPr lang="th-TH" sz="3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</a:t>
            </a:r>
            <a:r>
              <a:rPr lang="th-TH" sz="3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b="1" dirty="0">
                <a:latin typeface="Tahoma" pitchFamily="34" charset="0"/>
                <a:cs typeface="Tahoma" pitchFamily="34" charset="0"/>
              </a:rPr>
              <a:t>KM</a:t>
            </a:r>
            <a:endParaRPr lang="th-TH" sz="3200" b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096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40962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4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3108" grpId="0" animBg="1"/>
      <p:bldP spid="5" grpId="0"/>
      <p:bldP spid="6" grpId="0" animBg="1"/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8" name="Text Box 4"/>
          <p:cNvSpPr txBox="1">
            <a:spLocks noChangeArrowheads="1"/>
          </p:cNvSpPr>
          <p:nvPr/>
        </p:nvSpPr>
        <p:spPr bwMode="auto">
          <a:xfrm>
            <a:off x="609600" y="1101725"/>
            <a:ext cx="7924800" cy="4718050"/>
          </a:xfrm>
          <a:prstGeom prst="rect">
            <a:avLst/>
          </a:prstGeom>
          <a:solidFill>
            <a:srgbClr val="FFFF00"/>
          </a:solidFill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96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sz="9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</a:p>
          <a:p>
            <a:pPr algn="ctr" eaLnBrk="0" hangingPunct="0">
              <a:defRPr/>
            </a:pPr>
            <a:r>
              <a:rPr lang="th-TH" sz="66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สรุปสาระสำคัญ</a:t>
            </a:r>
          </a:p>
          <a:p>
            <a:pPr algn="ctr" eaLnBrk="0" hangingPunct="0">
              <a:lnSpc>
                <a:spcPct val="110000"/>
              </a:lnSpc>
              <a:defRPr/>
            </a:pPr>
            <a:r>
              <a:rPr lang="th-TH" sz="6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ของการวิจัย</a:t>
            </a:r>
            <a:r>
              <a:rPr lang="th-TH" sz="6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6600" b="1" dirty="0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  <a:sym typeface="Wingdings"/>
              </a:rPr>
              <a:t></a:t>
            </a:r>
            <a:r>
              <a:rPr lang="th-TH" sz="4800" b="1" dirty="0">
                <a:latin typeface="Tahoma" pitchFamily="34" charset="0"/>
                <a:cs typeface="Tahoma" pitchFamily="34" charset="0"/>
                <a:sym typeface="Wingdings"/>
              </a:rPr>
              <a:t> </a:t>
            </a:r>
            <a:r>
              <a:rPr lang="th-TH" altLang="ko-KR" sz="6600" b="1" dirty="0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บทคัดย่อ</a:t>
            </a:r>
            <a:endParaRPr lang="th-TH" sz="6600" b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ChangeArrowheads="1"/>
          </p:cNvSpPr>
          <p:nvPr/>
        </p:nvSpPr>
        <p:spPr bwMode="auto">
          <a:xfrm>
            <a:off x="457200" y="369888"/>
            <a:ext cx="8153400" cy="2455862"/>
          </a:xfrm>
          <a:prstGeom prst="rect">
            <a:avLst/>
          </a:prstGeom>
          <a:solidFill>
            <a:srgbClr val="FFFF00"/>
          </a:solidFill>
          <a:ln w="57150" cmpd="thickThin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th-TH" altLang="ko-KR" sz="8800" b="1" dirty="0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บทคัดย่อ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th-TH" altLang="ko-KR" sz="6000" b="1" dirty="0">
                <a:solidFill>
                  <a:srgbClr val="FF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ผลงานวิจัย</a:t>
            </a:r>
            <a:r>
              <a:rPr lang="th-TH" altLang="ko-KR" sz="4800" b="1" dirty="0">
                <a:solidFill>
                  <a:srgbClr val="FF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 </a:t>
            </a:r>
            <a:endParaRPr lang="en-US" altLang="ko-KR" sz="4400" b="1" dirty="0">
              <a:solidFill>
                <a:srgbClr val="FF00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altLang="ko-KR" sz="4400" b="1" dirty="0">
                <a:solidFill>
                  <a:srgbClr val="FF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(</a:t>
            </a:r>
            <a:r>
              <a:rPr lang="en-US" altLang="ko-KR" sz="4400" b="1" dirty="0">
                <a:latin typeface="Tahoma" pitchFamily="34" charset="0"/>
                <a:ea typeface="Gulim" pitchFamily="34" charset="-127"/>
                <a:cs typeface="Tahoma" pitchFamily="34" charset="0"/>
              </a:rPr>
              <a:t>Abstract</a:t>
            </a:r>
            <a:r>
              <a:rPr lang="en-US" altLang="ko-KR" sz="4400" b="1" dirty="0">
                <a:solidFill>
                  <a:srgbClr val="FF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)</a:t>
            </a:r>
            <a:endParaRPr lang="th-TH" altLang="ko-KR" sz="4400" b="1" dirty="0">
              <a:solidFill>
                <a:srgbClr val="FF00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sp>
        <p:nvSpPr>
          <p:cNvPr id="1116163" name="Rectangle 3"/>
          <p:cNvSpPr>
            <a:spLocks noChangeArrowheads="1"/>
          </p:cNvSpPr>
          <p:nvPr/>
        </p:nvSpPr>
        <p:spPr bwMode="auto">
          <a:xfrm>
            <a:off x="228600" y="3005138"/>
            <a:ext cx="8763000" cy="3624262"/>
          </a:xfrm>
          <a:prstGeom prst="rect">
            <a:avLst/>
          </a:prstGeom>
          <a:noFill/>
          <a:ln w="57150" cmpd="thickThin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th-TH" altLang="ko-KR" sz="4800" b="1" u="sng" dirty="0">
                <a:solidFill>
                  <a:srgbClr val="FF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คือ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th-TH" altLang="ko-KR" sz="6600" b="1" dirty="0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เอกสารสรุป</a:t>
            </a:r>
            <a:endParaRPr lang="th-TH" altLang="ko-KR" sz="5400" b="1" dirty="0">
              <a:latin typeface="Tahoma" pitchFamily="34" charset="0"/>
              <a:ea typeface="Gulim" pitchFamily="34" charset="-127"/>
              <a:cs typeface="Tahoma" pitchFamily="34" charset="0"/>
            </a:endParaRPr>
          </a:p>
          <a:p>
            <a:pPr algn="ctr" eaLnBrk="0" hangingPunct="0">
              <a:lnSpc>
                <a:spcPct val="85000"/>
              </a:lnSpc>
              <a:defRPr/>
            </a:pPr>
            <a:r>
              <a:rPr lang="th-TH" altLang="ko-KR" sz="5400" b="1" dirty="0">
                <a:solidFill>
                  <a:srgbClr val="FF00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ผลงานวิจัย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th-TH" altLang="ko-KR" sz="5400" b="1" dirty="0">
                <a:latin typeface="Tahoma" pitchFamily="34" charset="0"/>
                <a:ea typeface="Gulim" pitchFamily="34" charset="-127"/>
                <a:cs typeface="Tahoma" pitchFamily="34" charset="0"/>
              </a:rPr>
              <a:t>ที่ต้องการ</a:t>
            </a:r>
            <a:r>
              <a:rPr lang="th-TH" altLang="ko-KR" sz="5400" b="1" dirty="0">
                <a:solidFill>
                  <a:srgbClr val="FF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นำเสนอ</a:t>
            </a:r>
          </a:p>
          <a:p>
            <a:pPr algn="ctr" eaLnBrk="0" hangingPunct="0">
              <a:lnSpc>
                <a:spcPct val="85000"/>
              </a:lnSpc>
              <a:defRPr/>
            </a:pPr>
            <a:r>
              <a:rPr lang="en-US" altLang="ko-KR" sz="4800" b="1" dirty="0">
                <a:solidFill>
                  <a:srgbClr val="006600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1 Paper</a:t>
            </a:r>
            <a:endParaRPr lang="th-TH" altLang="ko-KR" sz="4800" b="1" dirty="0">
              <a:solidFill>
                <a:srgbClr val="006600"/>
              </a:solidFill>
              <a:latin typeface="Tahoma" pitchFamily="34" charset="0"/>
              <a:ea typeface="Gulim" pitchFamily="34" charset="-127"/>
              <a:cs typeface="Tahoma" pitchFamily="34" charset="0"/>
            </a:endParaRPr>
          </a:p>
        </p:txBody>
      </p:sp>
      <p:graphicFrame>
        <p:nvGraphicFramePr>
          <p:cNvPr id="41986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41986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1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6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809625"/>
            <a:ext cx="8686800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ชื่อเรื่อง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(Topic)</a:t>
            </a:r>
          </a:p>
          <a:p>
            <a:pPr algn="ctr"/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ทำอะไร? 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กับใคร?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ที่ไหน?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เมื่อไร?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ด้วยวิธีใด?</a:t>
            </a:r>
          </a:p>
          <a:p>
            <a:pPr algn="ctr"/>
            <a:r>
              <a:rPr lang="en-US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24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ชื่อนักวิจัย </a:t>
            </a:r>
            <a:r>
              <a:rPr lang="en-US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(Researchers)</a:t>
            </a:r>
            <a:endParaRPr lang="en-US" sz="24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รวมกันไม่เกิน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en-US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ชื่อ ในกรณีที่เกิน ให้ใช้คำว่า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และคณะ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แทน</a:t>
            </a:r>
            <a:endParaRPr lang="th-TH"/>
          </a:p>
          <a:p>
            <a:pPr algn="ctr"/>
            <a:r>
              <a:rPr lang="en-US" sz="2400" b="1">
                <a:latin typeface="Tahoma" pitchFamily="34" charset="0"/>
                <a:cs typeface="Tahoma" pitchFamily="34" charset="0"/>
              </a:rPr>
              <a:t>3.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บทนำ </a:t>
            </a:r>
            <a:r>
              <a:rPr lang="en-US" b="1">
                <a:latin typeface="Tahoma" pitchFamily="34" charset="0"/>
                <a:cs typeface="Tahoma" pitchFamily="34" charset="0"/>
              </a:rPr>
              <a:t>(Introduction)</a:t>
            </a:r>
            <a:r>
              <a:rPr lang="th-TH" b="1">
                <a:latin typeface="Tahoma" pitchFamily="34" charset="0"/>
                <a:cs typeface="Tahoma" pitchFamily="34" charset="0"/>
              </a:rPr>
              <a:t> </a:t>
            </a:r>
            <a:endParaRPr lang="th-TH" sz="24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ความหมาย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ความเป็นมา </a:t>
            </a:r>
            <a:r>
              <a:rPr lang="th-TH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ความสำคัญ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ของงาน </a:t>
            </a:r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ปัญหา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ในการศึกษา/วิจัย</a:t>
            </a:r>
            <a:endParaRPr lang="th-TH" sz="1600"/>
          </a:p>
          <a:p>
            <a:pPr marL="990600" lvl="1" algn="ctr">
              <a:lnSpc>
                <a:spcPct val="80000"/>
              </a:lnSpc>
            </a:pPr>
            <a:r>
              <a:rPr lang="en-US" sz="24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4.</a:t>
            </a:r>
            <a:r>
              <a:rPr lang="th-TH" sz="24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วัตถุประสงค์</a:t>
            </a:r>
            <a:r>
              <a:rPr lang="th-TH" sz="1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(Objective)</a:t>
            </a:r>
            <a:endParaRPr lang="en-US" sz="2400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สิ่งที่ต้องการศึกษา</a:t>
            </a:r>
            <a:r>
              <a:rPr lang="en-US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วิจัย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อย่างสั้น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รัดกุม </a:t>
            </a:r>
            <a:r>
              <a:rPr lang="th-TH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ได้ใจความ </a:t>
            </a:r>
          </a:p>
          <a:p>
            <a:pPr algn="ctr"/>
            <a:r>
              <a:rPr lang="en-US" sz="2400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th-TH" sz="2400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วิธีการศึกษา </a:t>
            </a:r>
            <a:r>
              <a:rPr lang="en-US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(Research design &amp; Methodology)</a:t>
            </a:r>
            <a:endParaRPr lang="en-US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แบบการวิจัย </a:t>
            </a:r>
            <a:r>
              <a:rPr lang="th-TH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ประชากร</a:t>
            </a:r>
            <a:r>
              <a:rPr lang="th-TH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การกำหนดกลุ่มตัวอย่าง </a:t>
            </a:r>
            <a:r>
              <a:rPr lang="th-TH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การเก็บข้อมูล 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การวัดผลการศึกษา</a:t>
            </a:r>
            <a:r>
              <a:rPr lang="th-TH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>
                <a:solidFill>
                  <a:srgbClr val="006600"/>
                </a:solidFill>
                <a:latin typeface="Tahoma" pitchFamily="34" charset="0"/>
                <a:cs typeface="Tahoma" pitchFamily="34" charset="0"/>
              </a:rPr>
              <a:t>เครื่องมือที่ใช้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การวิเคราะห์ข้อมูล</a:t>
            </a:r>
            <a:r>
              <a:rPr lang="th-TH" b="1">
                <a:solidFill>
                  <a:srgbClr val="CC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สถิติที่ใช้</a:t>
            </a:r>
            <a:endParaRPr lang="en-US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6.</a:t>
            </a:r>
            <a:r>
              <a:rPr lang="th-TH" sz="24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ผลการศึกษา </a:t>
            </a:r>
            <a:r>
              <a:rPr lang="en-US" sz="1800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(Results)</a:t>
            </a:r>
            <a:endParaRPr lang="en-US" b="1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ผลการศึกษาที่สำคัญ </a:t>
            </a:r>
            <a:r>
              <a:rPr lang="th-TH" b="1">
                <a:latin typeface="Tahoma" pitchFamily="34" charset="0"/>
                <a:cs typeface="Tahoma" pitchFamily="34" charset="0"/>
              </a:rPr>
              <a:t>รัดกุม 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>
                <a:latin typeface="Tahoma" pitchFamily="34" charset="0"/>
                <a:cs typeface="Tahoma" pitchFamily="34" charset="0"/>
              </a:rPr>
              <a:t> ชัดเจน </a:t>
            </a:r>
            <a:r>
              <a:rPr lang="th-TH" b="1">
                <a:solidFill>
                  <a:srgbClr val="CC00CC"/>
                </a:solidFill>
                <a:latin typeface="Tahoma" pitchFamily="34" charset="0"/>
                <a:cs typeface="Tahoma" pitchFamily="34" charset="0"/>
              </a:rPr>
              <a:t>สอดคล้องกับ </a:t>
            </a:r>
            <a:r>
              <a:rPr lang="th-TH" b="1">
                <a:latin typeface="Tahoma" pitchFamily="34" charset="0"/>
                <a:cs typeface="Tahoma" pitchFamily="34" charset="0"/>
              </a:rPr>
              <a:t>“วัตถุประสงค์”</a:t>
            </a:r>
            <a:endParaRPr lang="en-US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400" b="1">
                <a:latin typeface="Tahoma" pitchFamily="34" charset="0"/>
                <a:cs typeface="Tahoma" pitchFamily="34" charset="0"/>
              </a:rPr>
              <a:t>7.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สรุป และ ข้อเสนอแนะ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(Conclusion </a:t>
            </a:r>
            <a:r>
              <a:rPr lang="en-US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&amp;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Recommendation)</a:t>
            </a:r>
            <a:endParaRPr lang="th-TH" sz="16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สรุปสิ่งที่ได้จากการศึกษา </a:t>
            </a:r>
            <a:r>
              <a:rPr lang="th-TH" b="1">
                <a:latin typeface="Tahoma" pitchFamily="34" charset="0"/>
                <a:cs typeface="Tahoma" pitchFamily="34" charset="0"/>
              </a:rPr>
              <a:t>และ 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ข้อเสนอแนะ</a:t>
            </a:r>
            <a:r>
              <a:rPr lang="th-TH" b="1">
                <a:latin typeface="Tahoma" pitchFamily="34" charset="0"/>
                <a:cs typeface="Tahoma" pitchFamily="34" charset="0"/>
              </a:rPr>
              <a:t>ในการนำสิ่งที่ได้ ไปใช้ประโยชน์ ทั้งสำหรับพื้นที่วิจัย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>
                <a:latin typeface="Tahoma" pitchFamily="34" charset="0"/>
                <a:cs typeface="Tahoma" pitchFamily="34" charset="0"/>
              </a:rPr>
              <a:t>หน่วยงานที่เกี่ยวข้อง 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>
                <a:latin typeface="Tahoma" pitchFamily="34" charset="0"/>
                <a:cs typeface="Tahoma" pitchFamily="34" charset="0"/>
              </a:rPr>
              <a:t> สำหรับการทำวิจัยต่อไป</a:t>
            </a:r>
            <a:endParaRPr lang="en-US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altLang="ko-KR" sz="2400" b="1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8.</a:t>
            </a:r>
            <a:r>
              <a:rPr lang="th-TH" altLang="ko-KR" sz="2400" b="1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คำสำคัญ </a:t>
            </a:r>
            <a:r>
              <a:rPr lang="en-US" altLang="ko-KR" b="1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Key Words</a:t>
            </a:r>
            <a:endParaRPr lang="th-TH">
              <a:solidFill>
                <a:srgbClr val="0000FF"/>
              </a:solidFill>
            </a:endParaRPr>
          </a:p>
        </p:txBody>
      </p:sp>
      <p:sp>
        <p:nvSpPr>
          <p:cNvPr id="955395" name="Text Box 3"/>
          <p:cNvSpPr txBox="1">
            <a:spLocks noChangeArrowheads="1"/>
          </p:cNvSpPr>
          <p:nvPr/>
        </p:nvSpPr>
        <p:spPr bwMode="auto">
          <a:xfrm>
            <a:off x="104775" y="152400"/>
            <a:ext cx="8153400" cy="646113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หัวข้อหลักของ</a:t>
            </a: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บทคัดย่อ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7600950" y="914400"/>
            <a:ext cx="1314450" cy="9540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8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ไม่เกิน</a:t>
            </a:r>
            <a:endParaRPr lang="th-TH" sz="28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28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28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หน้า</a:t>
            </a:r>
          </a:p>
        </p:txBody>
      </p:sp>
      <p:sp>
        <p:nvSpPr>
          <p:cNvPr id="955397" name="Rectangle 5"/>
          <p:cNvSpPr>
            <a:spLocks noChangeArrowheads="1"/>
          </p:cNvSpPr>
          <p:nvPr/>
        </p:nvSpPr>
        <p:spPr bwMode="auto">
          <a:xfrm>
            <a:off x="7086600" y="6175375"/>
            <a:ext cx="1828800" cy="6826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400" b="1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ไม่เกิน</a:t>
            </a:r>
            <a:r>
              <a:rPr lang="en-US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300</a:t>
            </a:r>
            <a:r>
              <a:rPr lang="en-US" sz="2400" b="1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Words</a:t>
            </a:r>
            <a:endParaRPr lang="th-TH" sz="2400" b="1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338763" y="1266825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graphicFrame>
        <p:nvGraphicFramePr>
          <p:cNvPr id="43010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43010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95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95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55396" grpId="0" animBg="1"/>
      <p:bldP spid="95539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5" name="Text Box 3"/>
          <p:cNvSpPr txBox="1">
            <a:spLocks noChangeArrowheads="1"/>
          </p:cNvSpPr>
          <p:nvPr/>
        </p:nvSpPr>
        <p:spPr bwMode="auto">
          <a:xfrm>
            <a:off x="304800" y="268288"/>
            <a:ext cx="8610600" cy="646112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ขั้นตอน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การเขียน</a:t>
            </a:r>
            <a:r>
              <a:rPr lang="th-TH" sz="40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บทคัดย่อ</a:t>
            </a:r>
            <a:r>
              <a:rPr lang="th-TH" sz="40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</a:p>
        </p:txBody>
      </p:sp>
      <p:sp>
        <p:nvSpPr>
          <p:cNvPr id="93187" name="Rectangle 7"/>
          <p:cNvSpPr>
            <a:spLocks noChangeArrowheads="1"/>
          </p:cNvSpPr>
          <p:nvPr/>
        </p:nvSpPr>
        <p:spPr bwMode="auto">
          <a:xfrm>
            <a:off x="5338763" y="1266825"/>
            <a:ext cx="228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h-TH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1143000"/>
            <a:ext cx="86868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36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ผลการวิจัย</a:t>
            </a:r>
            <a:r>
              <a:rPr lang="th-TH" sz="36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(Results) </a:t>
            </a:r>
            <a:r>
              <a:rPr lang="th-TH" sz="36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ที่โดดเด่น</a:t>
            </a:r>
            <a:endParaRPr lang="en-US" sz="3600" b="1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3200" b="1">
                <a:latin typeface="Tahoma" pitchFamily="34" charset="0"/>
                <a:cs typeface="Tahoma" pitchFamily="34" charset="0"/>
              </a:rPr>
              <a:t>2.</a:t>
            </a:r>
            <a:r>
              <a:rPr lang="th-TH" sz="3200" b="1">
                <a:latin typeface="Tahoma" pitchFamily="34" charset="0"/>
                <a:cs typeface="Tahoma" pitchFamily="34" charset="0"/>
              </a:rPr>
              <a:t>เขียนวัตถุประสงค์ </a:t>
            </a:r>
            <a:r>
              <a:rPr lang="en-US" sz="2400" b="1">
                <a:latin typeface="Tahoma" pitchFamily="34" charset="0"/>
                <a:cs typeface="Tahoma" pitchFamily="34" charset="0"/>
              </a:rPr>
              <a:t>(Objective) </a:t>
            </a:r>
            <a:r>
              <a:rPr lang="th-TH" sz="24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ให้สอดคล้องกับผลการวิจัย </a:t>
            </a:r>
            <a:endParaRPr lang="en-US" sz="28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เขียนชื่อเรื่อง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(Topic) 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ให้สอดคล้องกับ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วัตถุประสงค์ </a:t>
            </a:r>
            <a:r>
              <a:rPr lang="th-TH" sz="24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ผลการวิจัย</a:t>
            </a:r>
            <a:endParaRPr lang="en-US" sz="28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(ทำอะไร? 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กับใคร?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ที่ไหน?</a:t>
            </a:r>
            <a:r>
              <a:rPr lang="th-TH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 เมื่อไร? 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ด้วยวิธีใด?)</a:t>
            </a:r>
          </a:p>
          <a:p>
            <a:pPr algn="ctr"/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4.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เขียนวิธีการศึกษา </a:t>
            </a:r>
            <a:r>
              <a:rPr lang="en-US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(Research design &amp; Methodology)</a:t>
            </a:r>
            <a:r>
              <a:rPr lang="th-TH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ให้ครบถ้วน และ ถูกต้อง ตาม </a:t>
            </a:r>
            <a:r>
              <a:rPr lang="en-US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Research Methodology </a:t>
            </a:r>
          </a:p>
          <a:p>
            <a:pPr algn="ctr"/>
            <a:r>
              <a:rPr lang="en-US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5.</a:t>
            </a:r>
            <a:r>
              <a:rPr lang="th-TH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บทนำ </a:t>
            </a:r>
            <a:r>
              <a:rPr lang="en-US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b="1">
                <a:latin typeface="Tahoma" pitchFamily="34" charset="0"/>
                <a:cs typeface="Tahoma" pitchFamily="34" charset="0"/>
              </a:rPr>
              <a:t>Introduction</a:t>
            </a:r>
            <a:r>
              <a:rPr lang="en-US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th-TH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ที่กระชับ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 ชัดเจน</a:t>
            </a:r>
            <a:endParaRPr lang="th-TH" sz="2400" b="1">
              <a:solidFill>
                <a:srgbClr val="CC00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(ความหมาย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ความเป็นมา </a:t>
            </a:r>
            <a:r>
              <a:rPr lang="th-TH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ความสำคัญ 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ของงาน </a:t>
            </a:r>
            <a:r>
              <a:rPr lang="th-TH" sz="16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16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ปัญหา</a:t>
            </a:r>
            <a:r>
              <a:rPr lang="th-TH" sz="1600" b="1">
                <a:latin typeface="Tahoma" pitchFamily="34" charset="0"/>
                <a:cs typeface="Tahoma" pitchFamily="34" charset="0"/>
              </a:rPr>
              <a:t> ในการศึกษา/วิจัย)</a:t>
            </a:r>
            <a:endParaRPr lang="th-TH" sz="1600"/>
          </a:p>
          <a:p>
            <a:pPr algn="ctr"/>
            <a:r>
              <a:rPr lang="en-US" sz="2800" b="1">
                <a:latin typeface="Tahoma" pitchFamily="34" charset="0"/>
                <a:cs typeface="Tahoma" pitchFamily="34" charset="0"/>
              </a:rPr>
              <a:t>6.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เขียนสรุป 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 </a:t>
            </a:r>
            <a:r>
              <a:rPr lang="th-TH" sz="2800" b="1">
                <a:solidFill>
                  <a:srgbClr val="CC00FF"/>
                </a:solidFill>
                <a:latin typeface="Tahoma" pitchFamily="34" charset="0"/>
                <a:cs typeface="Tahoma" pitchFamily="34" charset="0"/>
              </a:rPr>
              <a:t>ข้อเสนอแนะ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 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(Conclusion </a:t>
            </a:r>
            <a:r>
              <a:rPr lang="en-US" sz="16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&amp;</a:t>
            </a:r>
            <a:r>
              <a:rPr lang="en-US" sz="1600" b="1">
                <a:latin typeface="Tahoma" pitchFamily="34" charset="0"/>
                <a:cs typeface="Tahoma" pitchFamily="34" charset="0"/>
              </a:rPr>
              <a:t> Recommendation)</a:t>
            </a:r>
            <a:endParaRPr lang="th-TH" sz="1600" b="1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en-US" altLang="ko-KR" sz="2800" b="1">
                <a:solidFill>
                  <a:srgbClr val="0000FF"/>
                </a:solidFill>
                <a:latin typeface="Tahoma" pitchFamily="34" charset="0"/>
                <a:ea typeface="Gulim" pitchFamily="34" charset="-127"/>
                <a:cs typeface="Tahoma" pitchFamily="34" charset="0"/>
              </a:rPr>
              <a:t>.</a:t>
            </a:r>
            <a:r>
              <a:rPr lang="th-TH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altLang="ko-KR" sz="2800" b="1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คำสำคัญ </a:t>
            </a:r>
            <a:r>
              <a:rPr lang="en-US" altLang="ko-KR" sz="2400" b="1">
                <a:solidFill>
                  <a:srgbClr val="0000FF"/>
                </a:solidFill>
                <a:latin typeface="Tahoma" pitchFamily="34" charset="0"/>
                <a:ea typeface="Gulim" pitchFamily="34" charset="-127"/>
              </a:rPr>
              <a:t>(</a:t>
            </a:r>
            <a:r>
              <a:rPr lang="en-US" altLang="ko-KR" b="1">
                <a:solidFill>
                  <a:srgbClr val="0000FF"/>
                </a:solidFill>
                <a:latin typeface="Tahoma" pitchFamily="34" charset="0"/>
                <a:ea typeface="Gulim" pitchFamily="34" charset="-127"/>
              </a:rPr>
              <a:t>Key Words) </a:t>
            </a:r>
            <a:r>
              <a:rPr lang="th-TH" altLang="ko-KR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ไม่เกิน </a:t>
            </a:r>
            <a:r>
              <a:rPr lang="en-US" altLang="ko-KR" sz="2800" b="1">
                <a:solidFill>
                  <a:srgbClr val="FF0000"/>
                </a:solidFill>
                <a:latin typeface="Tahoma" pitchFamily="34" charset="0"/>
                <a:ea typeface="Gulim" pitchFamily="34" charset="-127"/>
              </a:rPr>
              <a:t>5</a:t>
            </a:r>
            <a:r>
              <a:rPr lang="en-US" altLang="ko-KR" sz="2800" b="1">
                <a:solidFill>
                  <a:srgbClr val="0000FF"/>
                </a:solidFill>
                <a:latin typeface="Tahoma" pitchFamily="34" charset="0"/>
                <a:ea typeface="Gulim" pitchFamily="34" charset="-127"/>
              </a:rPr>
              <a:t> </a:t>
            </a:r>
            <a:r>
              <a:rPr lang="th-TH" altLang="ko-KR" sz="28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คำ</a:t>
            </a:r>
            <a:endParaRPr lang="en-US" altLang="ko-KR" b="1">
              <a:solidFill>
                <a:srgbClr val="0000FF"/>
              </a:solidFill>
              <a:latin typeface="Tahoma" pitchFamily="34" charset="0"/>
              <a:ea typeface="Gulim" pitchFamily="34" charset="-127"/>
            </a:endParaRPr>
          </a:p>
          <a:p>
            <a:pPr algn="ctr"/>
            <a:endParaRPr lang="en-US" altLang="ko-KR" sz="800" b="1">
              <a:solidFill>
                <a:srgbClr val="0000FF"/>
              </a:solidFill>
              <a:latin typeface="Tahoma" pitchFamily="34" charset="0"/>
              <a:ea typeface="Gulim" pitchFamily="34" charset="-127"/>
            </a:endParaRPr>
          </a:p>
          <a:p>
            <a:pPr algn="ctr"/>
            <a:r>
              <a:rPr lang="en-US" altLang="ko-KR" sz="2800" b="1">
                <a:latin typeface="Tahoma" pitchFamily="34" charset="0"/>
                <a:ea typeface="Gulim" pitchFamily="34" charset="-127"/>
              </a:rPr>
              <a:t>8.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เขียนส่วนอื่นๆ </a:t>
            </a:r>
            <a:r>
              <a:rPr lang="th-TH" sz="28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จนครบถ้วน</a:t>
            </a:r>
            <a:r>
              <a:rPr lang="th-TH" sz="2800" b="1">
                <a:latin typeface="Tahoma" pitchFamily="34" charset="0"/>
                <a:cs typeface="Tahoma" pitchFamily="34" charset="0"/>
              </a:rPr>
              <a:t> สมบูรณ์</a:t>
            </a:r>
            <a:endParaRPr lang="th-TH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1"/>
          <p:cNvSpPr>
            <a:spLocks noChangeArrowheads="1"/>
          </p:cNvSpPr>
          <p:nvPr/>
        </p:nvSpPr>
        <p:spPr bwMode="auto">
          <a:xfrm>
            <a:off x="0" y="230188"/>
            <a:ext cx="9144000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tabLst>
                <a:tab pos="631825" algn="l"/>
              </a:tabLst>
              <a:defRPr/>
            </a:pPr>
            <a:r>
              <a:rPr lang="th-TH" sz="2800" b="1" u="sng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แบบฟอร์ม</a:t>
            </a:r>
          </a:p>
          <a:p>
            <a:pPr algn="ctr" eaLnBrk="0" hangingPunct="0">
              <a:tabLst>
                <a:tab pos="631825" algn="l"/>
              </a:tabLst>
              <a:defRPr/>
            </a:pP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สรุปประเด็นเนื้อหาสำคัญ 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ของผลงานวิจัย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R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E</a:t>
            </a:r>
            <a:endParaRPr lang="en-US" sz="1100" dirty="0">
              <a:solidFill>
                <a:srgbClr val="FF0000"/>
              </a:solidFill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600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ชื่องานวิจัย</a:t>
            </a:r>
            <a:r>
              <a:rPr lang="th-TH" sz="1800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 ..............................................................................................................</a:t>
            </a:r>
            <a:endParaRPr lang="en-US" sz="1100" dirty="0"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ชื่อภาษา อังกฤษ. 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.......................................................................................................................................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200" b="1" u="sng" dirty="0">
                <a:latin typeface="Tahoma" pitchFamily="34" charset="0"/>
                <a:cs typeface="Tahoma" pitchFamily="34" charset="0"/>
              </a:rPr>
              <a:t>ชื่อผู้วิจัย ......................................</a:t>
            </a: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...............................................</a:t>
            </a: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........................................</a:t>
            </a: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2</a:t>
            </a:r>
            <a:r>
              <a:rPr lang="th-TH" sz="1200" b="1" baseline="30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......................................</a:t>
            </a: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.................................................</a:t>
            </a: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1100" b="1" dirty="0">
                <a:latin typeface="Tahoma" pitchFamily="34" charset="0"/>
                <a:cs typeface="Tahoma" pitchFamily="34" charset="0"/>
              </a:rPr>
              <a:t>...........................................</a:t>
            </a:r>
            <a:r>
              <a:rPr lang="en-US" sz="1100" b="1" baseline="30000" dirty="0">
                <a:latin typeface="Tahoma" pitchFamily="34" charset="0"/>
                <a:cs typeface="Tahoma" pitchFamily="34" charset="0"/>
              </a:rPr>
              <a:t>2 </a:t>
            </a:r>
            <a:r>
              <a:rPr lang="th-TH" sz="1100" b="1" dirty="0">
                <a:latin typeface="Tahoma" pitchFamily="34" charset="0"/>
                <a:cs typeface="Tahoma" pitchFamily="34" charset="0"/>
              </a:rPr>
              <a:t>และคณะ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en-US" sz="1200" b="1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หน่วยงาน ...........................................................................................................................................................................</a:t>
            </a:r>
          </a:p>
          <a:p>
            <a:pPr algn="just" eaLnBrk="0" hangingPunct="0">
              <a:tabLst>
                <a:tab pos="631825" algn="l"/>
              </a:tabLst>
              <a:defRPr/>
            </a:pPr>
            <a:endParaRPr lang="en-US" sz="1100" dirty="0"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ความเป็นมา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ความสำคัญ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ของงาน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ปัญหา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ในการศึกษา/วิจัย</a:t>
            </a:r>
            <a:endParaRPr lang="en-US" sz="14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</a:rPr>
              <a:t>	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.........................................................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เป็นงานที่สำคัญ </a:t>
            </a: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เนื่องจาก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............................................. ......................................................................................................................................................................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ปัญหาที่พบในโลก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คือ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 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ปัญหาที่พบในประเทศไทย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คือ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ปัญหาที่พบในพื้นที่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/หน่วยงาน.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.....................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คือ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.....................................................................................................................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..........................................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คณะผู้วิจัยจึงตั้งใจที่จะทำวิจัย</a:t>
            </a:r>
            <a:r>
              <a:rPr lang="th-TH" sz="1400" b="1" dirty="0">
                <a:latin typeface="Tahoma" pitchFamily="34" charset="0"/>
                <a:cs typeface="Tahoma" pitchFamily="34" charset="0"/>
              </a:rPr>
              <a:t>เพื่อแก้ปัญหา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นี้ อย่างยั่งยืน</a:t>
            </a:r>
          </a:p>
          <a:p>
            <a:pPr algn="ctr">
              <a:lnSpc>
                <a:spcPct val="80000"/>
              </a:lnSpc>
              <a:tabLst>
                <a:tab pos="631825" algn="l"/>
              </a:tabLst>
              <a:defRPr/>
            </a:pPr>
            <a:endParaRPr lang="en-US" sz="11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วัตถุประสงค์ของการศึกษา</a:t>
            </a:r>
            <a:r>
              <a:rPr lang="th-TH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วิจัย</a:t>
            </a:r>
            <a:endParaRPr lang="en-US" sz="1400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.....................................................................................................................................................</a:t>
            </a: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	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2.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.....................................................................................................................................................</a:t>
            </a: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</a:rPr>
              <a:t> 	</a:t>
            </a:r>
            <a:r>
              <a:rPr lang="en-US" sz="14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 .....................................................................................................................................................</a:t>
            </a:r>
            <a:endParaRPr lang="th-TH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0" y="5348288"/>
            <a:ext cx="91440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just" eaLnBrk="0" hangingPunct="0">
              <a:tabLst>
                <a:tab pos="631825" algn="l"/>
              </a:tabLst>
              <a:defRPr/>
            </a:pP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ผลการศึกษา</a:t>
            </a:r>
            <a:r>
              <a:rPr lang="th-TH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/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วิจัย</a:t>
            </a:r>
            <a:endParaRPr lang="en-US" sz="14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just"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	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พบว่า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 ...............................................................................ดี/เพิ่มขึ้น 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(p&lt;0.05)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.....................................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th-TH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1"/>
          <p:cNvSpPr>
            <a:spLocks noChangeArrowheads="1"/>
          </p:cNvSpPr>
          <p:nvPr/>
        </p:nvSpPr>
        <p:spPr bwMode="auto">
          <a:xfrm>
            <a:off x="0" y="254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tabLst>
                <a:tab pos="631825" algn="l"/>
              </a:tabLst>
              <a:defRPr/>
            </a:pP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วิธีการศึกษา/วิจัย</a:t>
            </a:r>
            <a:endParaRPr lang="en-US" sz="1600" dirty="0">
              <a:solidFill>
                <a:srgbClr val="0000FF"/>
              </a:solidFill>
              <a:latin typeface="Tahoma" pitchFamily="34" charset="0"/>
              <a:ea typeface="Cordia New" pitchFamily="34" charset="-34"/>
              <a:cs typeface="Tahoma" pitchFamily="34" charset="0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</a:rPr>
              <a:t>	แบบการวิจัย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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แบบทดลอง </a:t>
            </a:r>
            <a:r>
              <a:rPr lang="th-TH" sz="1400" dirty="0">
                <a:solidFill>
                  <a:srgbClr val="0000FF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ด้วยแบบการวิจัย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</a:rPr>
              <a:t>................ </a:t>
            </a:r>
            <a:r>
              <a:rPr lang="en-US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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</a:rPr>
              <a:t>แบบไม่ทดลอง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ด้วยแบบการวิจัย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...........................</a:t>
            </a:r>
            <a:endParaRPr lang="en-US" sz="1100" b="1" dirty="0">
              <a:latin typeface="Tahoma" pitchFamily="34" charset="0"/>
              <a:ea typeface="Cordia New" pitchFamily="34" charset="-34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สิ่งที่ใช้ในการ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ทดลอง </a:t>
            </a:r>
            <a:r>
              <a:rPr lang="th-TH" sz="1400" dirty="0">
                <a:latin typeface="Tahoma" pitchFamily="34" charset="0"/>
                <a:cs typeface="Tahoma" pitchFamily="34" charset="0"/>
              </a:rPr>
              <a:t>คือ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........................................................................................................................</a:t>
            </a:r>
            <a:endParaRPr lang="th-TH" sz="14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ประชากร 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คือ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.................................................................................................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จำนวน</a:t>
            </a:r>
            <a:r>
              <a:rPr lang="th-TH" sz="1400" b="1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ea typeface="Cordia New" pitchFamily="34" charset="-34"/>
                <a:cs typeface="Tahoma" pitchFamily="34" charset="0"/>
                <a:sym typeface="Wingdings" pitchFamily="2" charset="2"/>
              </a:rPr>
              <a:t>........................</a:t>
            </a:r>
            <a:endParaRPr lang="en-US" sz="1100" dirty="0">
              <a:latin typeface="Tahoma" pitchFamily="34" charset="0"/>
              <a:ea typeface="Cordia New" pitchFamily="34" charset="-34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กลุ่มตัวอย่าง 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จำนวน ........................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 คัดเลือกโดย 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</a:t>
            </a:r>
            <a:r>
              <a:rPr lang="en-US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</a:t>
            </a:r>
            <a:endParaRPr lang="en-US" sz="11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เครื่องมือ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ที่ใช้ในการเก็บข้อมูลการวิจัย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มี ...... ชิ้น คือ ............................................................................. .................................................................................................................................................................... </a:t>
            </a:r>
            <a:endParaRPr lang="en-US" sz="11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การทดสอบคุณภาพของเครื่องมือ </a:t>
            </a:r>
            <a:r>
              <a:rPr lang="th-TH" sz="1400" dirty="0">
                <a:solidFill>
                  <a:srgbClr val="CC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ดำเนินการ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ดังนี้................................................................................... .................................................................................................................................................................... </a:t>
            </a:r>
            <a:endParaRPr lang="en-US" sz="11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การเก็บข้อมูลการวิจัย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solidFill>
                  <a:srgbClr val="CC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ดำเนินการ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ดังนี้.................................................................................................... ....................................................................................................................................................................</a:t>
            </a:r>
            <a:endParaRPr lang="en-US" sz="11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การวิเคราะห์ข้อมูลการวิจัย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solidFill>
                  <a:srgbClr val="CC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ดำเนินการ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ดังนี้............................................................................................. ....................................................................................................................................................................</a:t>
            </a: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สถิติที่ใช้ </a:t>
            </a:r>
            <a:r>
              <a:rPr lang="th-TH" sz="1400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สถิติเชิงพรรณา </a:t>
            </a: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[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สถิติวิเคราะห์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(</a:t>
            </a:r>
            <a:r>
              <a:rPr lang="th-TH" sz="1400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ถ้ามี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) ด้วยค่าสถิติ........... ที่ระดับแอลฟ่า 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0.05</a:t>
            </a: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]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และ 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การวิเคราะห์เนื้อหา</a:t>
            </a:r>
            <a:endParaRPr lang="en-US" sz="1400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endParaRPr lang="th-TH" sz="8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tabLst>
                <a:tab pos="631825" algn="l"/>
              </a:tabLst>
              <a:defRPr/>
            </a:pP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อภิปรายผลการวิจัย</a:t>
            </a:r>
            <a:endParaRPr lang="en-US" sz="2400" b="1" dirty="0">
              <a:solidFill>
                <a:srgbClr val="FF0000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พบว่า ...................................................คือ............................................................. </a:t>
            </a: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ที่เป็นดังนี้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เนื่องจาก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........................................................................................................................................... สอดคล้องกับ ...........................................ที่กล่าว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พบ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ว่า................................................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แต่ไม่สอดคล้องกับ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 ที่กล่าว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พบ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ว่า.............................................. ........... .................. </a:t>
            </a:r>
            <a:r>
              <a:rPr lang="th-TH" sz="1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ที่เป็นดังนี้ 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เนื่องจาก................................... .......................................................................................................................................................</a:t>
            </a:r>
          </a:p>
          <a:p>
            <a:pPr>
              <a:tabLst>
                <a:tab pos="631825" algn="l"/>
              </a:tabLst>
              <a:defRPr/>
            </a:pPr>
            <a:endParaRPr lang="th-TH" sz="8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การนำสิ่งที่ได้จากการศึกษา</a:t>
            </a:r>
            <a:r>
              <a:rPr lang="th-TH" sz="2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/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วิจัย </a:t>
            </a:r>
            <a:r>
              <a:rPr lang="th-TH" sz="2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ครั้งนี้ 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ไปใช้ประโยชน์</a:t>
            </a:r>
            <a:endParaRPr lang="en-US" sz="1600" dirty="0">
              <a:solidFill>
                <a:srgbClr val="0000FF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สำหรับพื้นที่วิจัย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และหน่วยงาน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ที่เกี่ยวข้อง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ควร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/สามารถ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............................................................................ </a:t>
            </a:r>
            <a:endParaRPr lang="th-TH" sz="14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......................................................................................................................................................................</a:t>
            </a:r>
          </a:p>
          <a:p>
            <a:pPr eaLnBrk="0" hangingPunct="0">
              <a:tabLst>
                <a:tab pos="631825" algn="l"/>
              </a:tabLst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สำหรับ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ผู้สนใจ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ที่เกี่ยวข้อง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ควร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/สามารถ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.................................................................................................... </a:t>
            </a:r>
            <a:endParaRPr lang="th-TH" sz="1400" b="1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endParaRPr lang="th-TH" sz="800" dirty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0" hangingPunct="0">
              <a:tabLst>
                <a:tab pos="631825" algn="l"/>
              </a:tabLst>
              <a:defRPr/>
            </a:pP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	สำหรับการทำวิจัยต่อไป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ในเรื่องเดิม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ควร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/สามารถ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....................................................................................</a:t>
            </a:r>
            <a:r>
              <a:rPr lang="en-US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สำหรับการทำวิจัยต่อไป</a:t>
            </a:r>
            <a:r>
              <a:rPr lang="th-TH" sz="1400" b="1" dirty="0">
                <a:latin typeface="Tahoma" pitchFamily="34" charset="0"/>
                <a:cs typeface="Tahoma" pitchFamily="34" charset="0"/>
                <a:sym typeface="Wingdings" pitchFamily="2" charset="2"/>
              </a:rPr>
              <a:t>ในเรื่องใหม่</a:t>
            </a:r>
            <a:r>
              <a:rPr lang="th-TH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ควร </a:t>
            </a:r>
            <a:r>
              <a:rPr lang="en-US" sz="1400" dirty="0">
                <a:latin typeface="Tahoma" pitchFamily="34" charset="0"/>
                <a:cs typeface="Tahoma" pitchFamily="34" charset="0"/>
                <a:sym typeface="Wingdings" pitchFamily="2" charset="2"/>
              </a:rPr>
              <a:t>………….……………………………………………………………………………………………. .……………………………………………………………………………………………………………………………………………………………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898" name="Oval 2"/>
          <p:cNvSpPr>
            <a:spLocks noChangeArrowheads="1"/>
          </p:cNvSpPr>
          <p:nvPr/>
        </p:nvSpPr>
        <p:spPr bwMode="auto">
          <a:xfrm>
            <a:off x="5940425" y="4005263"/>
            <a:ext cx="2951163" cy="27082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16899" name="Rectangle 3"/>
          <p:cNvSpPr>
            <a:spLocks noChangeArrowheads="1"/>
          </p:cNvSpPr>
          <p:nvPr/>
        </p:nvSpPr>
        <p:spPr bwMode="auto">
          <a:xfrm>
            <a:off x="250825" y="2370138"/>
            <a:ext cx="2378075" cy="16002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งานทุกงาน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990099"/>
                </a:solidFill>
                <a:latin typeface="Browallia New" pitchFamily="34" charset="-34"/>
                <a:cs typeface="Browallia New" pitchFamily="34" charset="-34"/>
              </a:rPr>
              <a:t>ต้อง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มีการพัฒนา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16900" name="Rectangle 4"/>
          <p:cNvSpPr>
            <a:spLocks noChangeArrowheads="1"/>
          </p:cNvSpPr>
          <p:nvPr/>
        </p:nvSpPr>
        <p:spPr bwMode="auto">
          <a:xfrm>
            <a:off x="3132138" y="2636838"/>
            <a:ext cx="2879725" cy="15922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0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งานทุกงาน</a:t>
            </a:r>
          </a:p>
          <a:p>
            <a:pPr algn="ctr">
              <a:lnSpc>
                <a:spcPct val="80000"/>
              </a:lnSpc>
            </a:pPr>
            <a:r>
              <a:rPr lang="th-TH" sz="4000" b="1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สามารถ</a:t>
            </a:r>
            <a:r>
              <a:rPr lang="en-US" sz="40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</a:pPr>
            <a:r>
              <a:rPr lang="th-TH" sz="40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พัฒนาให้ดีขึ้นได้</a:t>
            </a:r>
            <a:r>
              <a:rPr lang="en-US" sz="4000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16901" name="Rectangle 5"/>
          <p:cNvSpPr>
            <a:spLocks noChangeArrowheads="1"/>
          </p:cNvSpPr>
          <p:nvPr/>
        </p:nvSpPr>
        <p:spPr bwMode="auto">
          <a:xfrm>
            <a:off x="1116013" y="4797425"/>
            <a:ext cx="2592387" cy="1600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สามารถ</a:t>
            </a:r>
            <a:r>
              <a:rPr lang="th-TH" sz="4000" b="1" dirty="0">
                <a:solidFill>
                  <a:srgbClr val="990099"/>
                </a:solidFill>
                <a:latin typeface="Browallia New" pitchFamily="34" charset="-34"/>
                <a:cs typeface="Browallia New" pitchFamily="34" charset="-34"/>
              </a:rPr>
              <a:t>ทำได้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ตลอดเวลา</a:t>
            </a:r>
          </a:p>
        </p:txBody>
      </p:sp>
      <p:sp>
        <p:nvSpPr>
          <p:cNvPr id="1616902" name="Rectangle 6"/>
          <p:cNvSpPr>
            <a:spLocks noChangeArrowheads="1"/>
          </p:cNvSpPr>
          <p:nvPr/>
        </p:nvSpPr>
        <p:spPr bwMode="auto">
          <a:xfrm>
            <a:off x="6011863" y="4365625"/>
            <a:ext cx="2879725" cy="2092325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การพัฒนา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0000FF"/>
                </a:solidFill>
                <a:latin typeface="Browallia New" pitchFamily="34" charset="-34"/>
                <a:cs typeface="Browallia New" pitchFamily="34" charset="-34"/>
              </a:rPr>
              <a:t>สามารถ</a:t>
            </a:r>
            <a:r>
              <a:rPr lang="th-TH" sz="4000" b="1" dirty="0">
                <a:solidFill>
                  <a:schemeClr val="tx2"/>
                </a:solidFill>
                <a:latin typeface="Browallia New" pitchFamily="34" charset="-34"/>
                <a:cs typeface="Browallia New" pitchFamily="34" charset="-34"/>
              </a:rPr>
              <a:t>ทำได้</a:t>
            </a:r>
            <a:r>
              <a:rPr lang="en-US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endParaRPr lang="th-TH" sz="4000" b="1" dirty="0">
              <a:solidFill>
                <a:srgbClr val="FF0000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โดยใช้ทรัพยากร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000" b="1" dirty="0">
                <a:solidFill>
                  <a:srgbClr val="990099"/>
                </a:solidFill>
                <a:latin typeface="Browallia New" pitchFamily="34" charset="-34"/>
                <a:cs typeface="Browallia New" pitchFamily="34" charset="-34"/>
              </a:rPr>
              <a:t>เท่าที่มีอยู่</a:t>
            </a:r>
          </a:p>
        </p:txBody>
      </p:sp>
      <p:sp>
        <p:nvSpPr>
          <p:cNvPr id="1616903" name="Rectangle 7"/>
          <p:cNvSpPr>
            <a:spLocks noChangeArrowheads="1"/>
          </p:cNvSpPr>
          <p:nvPr/>
        </p:nvSpPr>
        <p:spPr bwMode="auto">
          <a:xfrm>
            <a:off x="1547813" y="95250"/>
            <a:ext cx="6135687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th-TH" sz="7200" b="1" u="sng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แนวคิดหลัก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800" b="1">
                <a:solidFill>
                  <a:srgbClr val="0000FF"/>
                </a:solidFill>
                <a:latin typeface="Browallia New" pitchFamily="34" charset="-34"/>
                <a:cs typeface="LilyUPC" pitchFamily="34" charset="-34"/>
              </a:rPr>
              <a:t>ในการพัฒนางาน</a:t>
            </a:r>
          </a:p>
          <a:p>
            <a:pPr algn="ctr">
              <a:lnSpc>
                <a:spcPct val="80000"/>
              </a:lnSpc>
              <a:defRPr/>
            </a:pPr>
            <a:r>
              <a:rPr lang="th-TH" sz="4800" b="1">
                <a:solidFill>
                  <a:srgbClr val="990099"/>
                </a:solidFill>
                <a:latin typeface="Browallia New" pitchFamily="34" charset="-34"/>
                <a:cs typeface="Browallia New" pitchFamily="34" charset="-34"/>
              </a:rPr>
              <a:t>อย่างต่อเนื่องและยั่งยืน</a:t>
            </a:r>
            <a:endParaRPr lang="en-US" sz="4800" b="1">
              <a:solidFill>
                <a:srgbClr val="990099"/>
              </a:solidFill>
              <a:latin typeface="Angsana New" pitchFamily="18" charset="-34"/>
              <a:cs typeface="Browallia New" pitchFamily="34" charset="-34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161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61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16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6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6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6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61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61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6898" grpId="0" animBg="1"/>
      <p:bldP spid="1616899" grpId="0" animBg="1" autoUpdateAnimBg="0"/>
      <p:bldP spid="1616900" grpId="0" animBg="1" autoUpdateAnimBg="0"/>
      <p:bldP spid="1616901" grpId="0" animBg="1" autoUpdateAnimBg="0"/>
      <p:bldP spid="1616902" grpId="0" autoUpdateAnimBg="0"/>
      <p:bldP spid="1616903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ChangeArrowheads="1"/>
          </p:cNvSpPr>
          <p:nvPr/>
        </p:nvSpPr>
        <p:spPr bwMode="auto">
          <a:xfrm>
            <a:off x="609600" y="152400"/>
            <a:ext cx="7924800" cy="3859213"/>
          </a:xfrm>
          <a:prstGeom prst="rect">
            <a:avLst/>
          </a:prstGeom>
          <a:noFill/>
          <a:ln w="57150" cmpd="thickThin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80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ทำอย่างไร?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6000" b="1" dirty="0">
                <a:solidFill>
                  <a:srgbClr val="9900CC"/>
                </a:solidFill>
                <a:latin typeface="Tahoma" pitchFamily="34" charset="0"/>
                <a:cs typeface="Tahoma" pitchFamily="34" charset="0"/>
              </a:rPr>
              <a:t>พวกเรา</a:t>
            </a:r>
            <a:endParaRPr lang="en-US" sz="6000" b="1" dirty="0">
              <a:solidFill>
                <a:srgbClr val="9900CC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6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จึงจะ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6600" b="1" dirty="0">
                <a:latin typeface="Tahoma" pitchFamily="34" charset="0"/>
                <a:cs typeface="Tahoma" pitchFamily="34" charset="0"/>
              </a:rPr>
              <a:t>อยากทำวิจัย</a:t>
            </a:r>
            <a:r>
              <a:rPr lang="en-US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R2R</a:t>
            </a:r>
            <a:endParaRPr lang="en-US" sz="6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726467" name="Rectangle 3"/>
          <p:cNvSpPr>
            <a:spLocks noChangeArrowheads="1"/>
          </p:cNvSpPr>
          <p:nvPr/>
        </p:nvSpPr>
        <p:spPr bwMode="auto">
          <a:xfrm>
            <a:off x="304800" y="4343400"/>
            <a:ext cx="8458200" cy="2308225"/>
          </a:xfrm>
          <a:prstGeom prst="rect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47625" cmpd="thickThin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  <a:defRPr/>
            </a:pPr>
            <a:r>
              <a:rPr lang="th-TH" sz="5400" b="1" u="sng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5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ทำวิจัย</a:t>
            </a:r>
            <a:r>
              <a:rPr lang="en-US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6600" b="1" dirty="0">
                <a:latin typeface="Tahoma" pitchFamily="34" charset="0"/>
                <a:cs typeface="Tahoma" pitchFamily="34" charset="0"/>
              </a:rPr>
              <a:t>R2R</a:t>
            </a:r>
            <a:endParaRPr lang="th-TH" sz="7200" b="1" dirty="0">
              <a:latin typeface="Tahoma" pitchFamily="34" charset="0"/>
              <a:cs typeface="Tahoma" pitchFamily="34" charset="0"/>
            </a:endParaRPr>
          </a:p>
          <a:p>
            <a:pPr algn="ctr" defTabSz="762000" eaLnBrk="0" hangingPunct="0">
              <a:lnSpc>
                <a:spcPct val="90000"/>
              </a:lnSpc>
              <a:defRPr/>
            </a:pP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ได้อย่างมีความสุข </a:t>
            </a:r>
            <a:r>
              <a:rPr lang="th-TH" sz="4400" b="1" u="sng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4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44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มีผลงานวิจัยที่ดียิ่งๆขึ้น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ตลอดไป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6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6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64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ลักษณะสำคัญของ </a:t>
            </a:r>
            <a:r>
              <a:rPr lang="en-US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แท้</a:t>
            </a:r>
            <a:r>
              <a:rPr lang="th-TH" sz="4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4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ดี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204788" y="1219200"/>
            <a:ext cx="87757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เป็นงานที่ผู้วิจัยทำเอง และ เป็นความจริง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(Routine &amp; Fact)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28600" y="2133600"/>
            <a:ext cx="852011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sz="3600" b="1" dirty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เกิดการพัฒนา ที่มีหลักฐานยืนยัน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(Evident Based Development/Improvement)</a:t>
            </a:r>
            <a:endParaRPr lang="th-TH" sz="28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04800" y="3124200"/>
            <a:ext cx="85344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ใช้ระยะเวลาดำเนินการอย่างต่อเนื่อง เกินกว่า 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1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ปี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800" b="1" dirty="0">
                <a:latin typeface="Tahoma" pitchFamily="34" charset="0"/>
                <a:cs typeface="Tahoma" pitchFamily="34" charset="0"/>
              </a:rPr>
              <a:t>Longtime Continuous Implementation)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28601" y="4648200"/>
            <a:ext cx="830580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4.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เป็นผลงานวิจัย ที่มี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คุณค่า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ต่อทุกฝ่าย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(Valuable Research Results for All)</a:t>
            </a:r>
            <a:endParaRPr lang="th-TH" sz="2800" b="1" dirty="0">
              <a:solidFill>
                <a:srgbClr val="66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228600" y="5715000"/>
            <a:ext cx="8380413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5.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ถูกต้องตามหลักของกระบวนการวิจัย</a:t>
            </a:r>
          </a:p>
          <a:p>
            <a:pPr algn="ctr">
              <a:lnSpc>
                <a:spcPct val="90000"/>
              </a:lnSpc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(Correct to Research Methodology)</a:t>
            </a:r>
            <a:endParaRPr lang="th-TH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6466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6324600"/>
          </a:xfrm>
          <a:prstGeom prst="rect">
            <a:avLst/>
          </a:prstGeom>
          <a:noFill/>
          <a:ln w="57150" cmpd="thickThin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th-TH" sz="54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โดย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ให้รู้ว่า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พวกเราทุกคน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ทำวิจัย </a:t>
            </a:r>
            <a:r>
              <a: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มาแล้ว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มากมาย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ตั้งแต่เกิด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2.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ให้นำผลงานดีๆ </a:t>
            </a:r>
            <a:r>
              <a:rPr lang="th-TH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ที่พวกเราแต่ละคนได้ทำมาแล้ว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มานำเสนอ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เป็น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r>
              <a:rPr lang="th-TH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 ในที่ประชุมวิชาการ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เขียน</a:t>
            </a:r>
            <a:r>
              <a:rPr lang="th-TH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เป็น </a:t>
            </a:r>
            <a:r>
              <a:rPr lang="en-US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Paper </a:t>
            </a:r>
            <a:r>
              <a:rPr lang="th-TH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วิจัย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ลงตีพิมพ์</a:t>
            </a:r>
            <a:r>
              <a:rPr lang="th-TH" sz="3600" b="1" dirty="0">
                <a:solidFill>
                  <a:srgbClr val="6600CC"/>
                </a:solidFill>
                <a:latin typeface="Tahoma" pitchFamily="34" charset="0"/>
                <a:cs typeface="Tahoma" pitchFamily="34" charset="0"/>
              </a:rPr>
              <a:t>ในวารสารวิชาการ</a:t>
            </a:r>
          </a:p>
          <a:p>
            <a:pPr algn="ctr">
              <a:lnSpc>
                <a:spcPct val="90000"/>
              </a:lnSpc>
              <a:defRPr/>
            </a:pP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&gt;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3</a:t>
            </a:r>
            <a:r>
              <a:rPr lang="en-US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เรื่อง)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3600" b="1" dirty="0">
                <a:latin typeface="Tahoma" pitchFamily="34" charset="0"/>
                <a:cs typeface="Tahoma" pitchFamily="34" charset="0"/>
              </a:rPr>
              <a:t>3.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ให้นำกระบวนการวิจัย </a:t>
            </a:r>
            <a:r>
              <a: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(Research Methodology)</a:t>
            </a:r>
            <a:r>
              <a:rPr lang="en-US" sz="3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มาประยุกต์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ในการทำงาน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ทุกงาน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ให้ได้</a:t>
            </a:r>
            <a:r>
              <a:rPr lang="th-TH" sz="36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ผลงานวิจัย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ที่ดี</a:t>
            </a:r>
            <a:r>
              <a:rPr lang="th-TH" sz="36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มีคุณค่ายิ่งๆขึ้น </a:t>
            </a:r>
            <a:r>
              <a:rPr lang="th-TH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อย่างต่อเนื่อง </a:t>
            </a:r>
            <a:r>
              <a:rPr lang="th-TH" sz="36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(ทุกปี) </a:t>
            </a:r>
            <a:r>
              <a:rPr lang="th-TH" sz="3600" b="1" dirty="0">
                <a:latin typeface="Tahoma" pitchFamily="34" charset="0"/>
                <a:cs typeface="Tahoma" pitchFamily="34" charset="0"/>
              </a:rPr>
              <a:t>ตลอดไป</a:t>
            </a:r>
            <a:endParaRPr lang="en-US" sz="36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693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10600" b="1" u="sng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ทำงาน</a:t>
            </a:r>
          </a:p>
          <a:p>
            <a:pPr algn="ctr" eaLnBrk="0" hangingPunct="0">
              <a:defRPr/>
            </a:pPr>
            <a:r>
              <a:rPr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ทุกงาน</a:t>
            </a:r>
          </a:p>
          <a:p>
            <a:pPr algn="ctr" eaLnBrk="0" hangingPunct="0">
              <a:defRPr/>
            </a:pPr>
            <a:r>
              <a:rPr lang="th-TH" sz="7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ของพวกเรา</a:t>
            </a:r>
          </a:p>
          <a:p>
            <a:pPr algn="ctr" eaLnBrk="0" hangingPunct="0">
              <a:defRPr/>
            </a:pPr>
            <a:r>
              <a:rPr lang="th-TH" sz="7200" b="1" dirty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ให้เป็น</a:t>
            </a:r>
          </a:p>
          <a:p>
            <a:pPr algn="ctr" eaLnBrk="0" hangingPunct="0">
              <a:defRPr/>
            </a:pPr>
            <a:r>
              <a:rPr lang="en-US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R2R </a:t>
            </a:r>
            <a:r>
              <a:rPr lang="th-TH" sz="72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แท้</a:t>
            </a:r>
            <a:r>
              <a:rPr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7200" b="1" dirty="0"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72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ดี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1"/>
          <p:cNvSpPr>
            <a:spLocks noChangeArrowheads="1"/>
          </p:cNvSpPr>
          <p:nvPr/>
        </p:nvSpPr>
        <p:spPr bwMode="auto">
          <a:xfrm>
            <a:off x="152400" y="1508125"/>
            <a:ext cx="88392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th-TH" sz="28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ประกอบด้วย</a:t>
            </a:r>
            <a:endParaRPr lang="th-TH" b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 </a:t>
            </a:r>
            <a:r>
              <a:rPr lang="th-TH" b="1" u="sng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และ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ขั้นตอน </a:t>
            </a:r>
          </a:p>
          <a:p>
            <a:pPr algn="ctr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ในการดำเนินงาน </a:t>
            </a:r>
            <a:r>
              <a:rPr lang="th-TH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ที่สำคัญ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8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ประการ คือ</a:t>
            </a:r>
            <a:endParaRPr lang="en-US" b="1" dirty="0">
              <a:solidFill>
                <a:srgbClr val="00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1.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การกำหนดเป็นนโยบายจากผู้บริหารสูงสุดขององค์การ </a:t>
            </a:r>
            <a:endParaRPr lang="en-US" b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th-TH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2.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การกำหนดหน่วยงานผู้รับผิดชอบ </a:t>
            </a:r>
            <a:endParaRPr lang="en-US" b="1" dirty="0">
              <a:solidFill>
                <a:srgbClr val="00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3.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การสรรหาบุคคลผู้รับผิดชอบ </a:t>
            </a:r>
            <a:endParaRPr lang="en-US" b="1" dirty="0">
              <a:solidFill>
                <a:srgbClr val="CC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4.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การจัดทำ 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“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โครงการ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”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พัฒนาการทำงานประจำให้เป็นผลงานทางวิชาการ ขององค์การ</a:t>
            </a:r>
            <a:endParaRPr lang="en-US" b="1" dirty="0">
              <a:solidFill>
                <a:srgbClr val="FF0000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5.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การจัดทำ 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“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ระบบงาน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”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ของการดำเนินงานทำงานประจำให้เป็นผลงานทางวิชาการ</a:t>
            </a:r>
            <a:endParaRPr lang="en-US" b="1" dirty="0">
              <a:solidFill>
                <a:srgbClr val="00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6.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การฝึกอบรมเชิงปฏิบัติการ </a:t>
            </a:r>
            <a:r>
              <a:rPr lang="en-US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(Workshop Training) </a:t>
            </a:r>
            <a:r>
              <a:rPr lang="th-TH" b="1" dirty="0">
                <a:solidFill>
                  <a:srgbClr val="CC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ในการทำงานประจำของตนให้เป็นผลงานทางวิชาการ ในสถานการณ์จริง </a:t>
            </a:r>
            <a:endParaRPr lang="en-US" b="1" dirty="0">
              <a:solidFill>
                <a:srgbClr val="CC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7.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การจัดเวทีให้มีการ</a:t>
            </a:r>
            <a:r>
              <a:rPr lang="th-TH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นำผลงานทางวิชาการ</a:t>
            </a:r>
            <a:r>
              <a:rPr lang="th-TH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จากงานประจำนี้ มาเผยแพร่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</a:p>
          <a:p>
            <a:pPr algn="thaiDist" eaLnBrk="0" hangingPunct="0">
              <a:lnSpc>
                <a:spcPct val="95000"/>
              </a:lnSpc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  <a:defRPr/>
            </a:pPr>
            <a:r>
              <a:rPr lang="th-TH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sz="18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8.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การสนับสนุน และ ส่งเสริม การทำงานประจำของตนให้เป็นผลงานทางวิชาการ อย่างเข้มแข็ง จริงจัง จริงใจ และ ต่อเนื่อง ตลอดไป</a:t>
            </a:r>
            <a:endParaRPr lang="en-US" b="1" dirty="0">
              <a:solidFill>
                <a:srgbClr val="0000FF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</a:pPr>
            <a:r>
              <a:rPr lang="th-TH" sz="4000" b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วิธีการ</a:t>
            </a:r>
            <a:r>
              <a:rPr lang="th-TH" sz="4000" b="1" u="sng" dirty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tabLst>
                <a:tab pos="342900" algn="l"/>
                <a:tab pos="539750" algn="l"/>
                <a:tab pos="685800" algn="l"/>
                <a:tab pos="809625" algn="l"/>
                <a:tab pos="1028700" algn="l"/>
                <a:tab pos="1371600" algn="l"/>
              </a:tabLst>
            </a:pPr>
            <a:r>
              <a:rPr lang="th-TH" sz="3200" b="1" dirty="0">
                <a:latin typeface="Tahoma" pitchFamily="34" charset="0"/>
                <a:cs typeface="Tahoma" pitchFamily="34" charset="0"/>
              </a:rPr>
              <a:t>ในการ</a:t>
            </a:r>
            <a:r>
              <a:rPr lang="th-TH" sz="32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ทำงานประจำให้เป็นผลงานทางวิชาการ</a:t>
            </a:r>
            <a:endParaRPr lang="en-US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18375" y="1524000"/>
            <a:ext cx="1597025" cy="193833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2400" b="1">
                <a:latin typeface="Tahoma" pitchFamily="34" charset="0"/>
                <a:ea typeface="Times New Roman" pitchFamily="18" charset="0"/>
                <a:cs typeface="Tahoma" pitchFamily="34" charset="0"/>
              </a:rPr>
              <a:t>หน่วยงาน</a:t>
            </a:r>
          </a:p>
          <a:p>
            <a:pPr algn="ctr"/>
            <a:r>
              <a:rPr lang="th-TH" sz="2400" b="1">
                <a:latin typeface="Tahoma" pitchFamily="34" charset="0"/>
                <a:ea typeface="Times New Roman" pitchFamily="18" charset="0"/>
                <a:cs typeface="Tahoma" pitchFamily="34" charset="0"/>
              </a:rPr>
              <a:t>ของเรา</a:t>
            </a:r>
          </a:p>
          <a:p>
            <a:pPr algn="ctr"/>
            <a:r>
              <a:rPr lang="th-TH" sz="2400" b="1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มีอะไรบ้าง</a:t>
            </a:r>
          </a:p>
          <a:p>
            <a:pPr algn="ctr"/>
            <a:r>
              <a:rPr lang="th-TH" sz="2400" b="1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เพียงพอ</a:t>
            </a:r>
          </a:p>
          <a:p>
            <a:pPr algn="ctr"/>
            <a:r>
              <a:rPr lang="th-TH" sz="2400" b="1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หรือยัง</a:t>
            </a:r>
            <a:r>
              <a:rPr lang="th-TH" sz="2400" b="1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?</a:t>
            </a:r>
            <a:endParaRPr lang="th-TH" sz="240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5017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5017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1" grpId="0"/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3" name="Group 2"/>
          <p:cNvGrpSpPr>
            <a:grpSpLocks/>
          </p:cNvGrpSpPr>
          <p:nvPr/>
        </p:nvGrpSpPr>
        <p:grpSpPr bwMode="auto">
          <a:xfrm>
            <a:off x="539750" y="1512888"/>
            <a:ext cx="8047038" cy="5116512"/>
            <a:chOff x="340" y="894"/>
            <a:chExt cx="5069" cy="3369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340" y="894"/>
              <a:ext cx="5069" cy="3344"/>
            </a:xfrm>
            <a:prstGeom prst="rect">
              <a:avLst/>
            </a:prstGeom>
            <a:no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th-TH" sz="6000" b="1" dirty="0">
                  <a:latin typeface="Tahoma" pitchFamily="34" charset="0"/>
                  <a:cs typeface="Tahoma" pitchFamily="34" charset="0"/>
                </a:rPr>
                <a:t>๑.ฝึกปฏิบัติการ</a:t>
              </a:r>
            </a:p>
            <a:p>
              <a:pPr algn="ctr">
                <a:defRPr/>
              </a:pPr>
              <a:r>
                <a:rPr lang="th-TH" sz="48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ใน</a:t>
              </a:r>
              <a:r>
                <a:rPr lang="th-TH" sz="48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การเขียน</a:t>
              </a:r>
              <a:endParaRPr lang="en-US" sz="4800" b="1" dirty="0">
                <a:solidFill>
                  <a:srgbClr val="CC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en-US" sz="48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Research Proposal</a:t>
              </a:r>
              <a:endParaRPr lang="th-TH" sz="4400" b="1" dirty="0">
                <a:latin typeface="Tahoma" pitchFamily="34" charset="0"/>
                <a:cs typeface="Tahoma" pitchFamily="34" charset="0"/>
              </a:endParaRPr>
            </a:p>
            <a:p>
              <a:pPr algn="ctr">
                <a:defRPr/>
              </a:pPr>
              <a:r>
                <a:rPr lang="th-TH" sz="4400" b="1" u="sng" dirty="0">
                  <a:latin typeface="Tahoma" pitchFamily="34" charset="0"/>
                  <a:cs typeface="Tahoma" pitchFamily="34" charset="0"/>
                </a:rPr>
                <a:t>และ</a:t>
              </a:r>
            </a:p>
            <a:p>
              <a:pPr algn="ctr">
                <a:defRPr/>
              </a:pPr>
              <a:r>
                <a:rPr lang="th-TH" sz="44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การขอใบรับรองจริยธรรม</a:t>
              </a:r>
            </a:p>
            <a:p>
              <a:pPr algn="ctr">
                <a:defRPr/>
              </a:pPr>
              <a:r>
                <a:rPr lang="th-TH" sz="4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ของงานวิจัย</a:t>
              </a:r>
              <a:r>
                <a:rPr lang="en-US" sz="4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 R</a:t>
              </a:r>
              <a:r>
                <a:rPr lang="en-US" sz="4400" b="1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44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R</a:t>
              </a:r>
            </a:p>
            <a:p>
              <a:pPr algn="ctr">
                <a:defRPr/>
              </a:pPr>
              <a:endParaRPr lang="en-US" sz="3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71432" name="Text Box 8"/>
            <p:cNvSpPr txBox="1">
              <a:spLocks noChangeArrowheads="1"/>
            </p:cNvSpPr>
            <p:nvPr/>
          </p:nvSpPr>
          <p:spPr bwMode="auto">
            <a:xfrm>
              <a:off x="2160" y="3842"/>
              <a:ext cx="1408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4400" dirty="0">
                  <a:solidFill>
                    <a:srgbClr val="800000"/>
                  </a:solidFill>
                  <a:latin typeface="Times New Roman" pitchFamily="18" charset="0"/>
                  <a:sym typeface="Wingdings 2" pitchFamily="18" charset="2"/>
                </a:rPr>
                <a:t></a:t>
              </a:r>
              <a:endParaRPr lang="th-TH" sz="4400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81000" y="246063"/>
            <a:ext cx="7772400" cy="1108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>
                <a:solidFill>
                  <a:srgbClr val="0000FF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กิจกรรมต่อไป </a:t>
            </a:r>
            <a:r>
              <a:rPr lang="th-TH" sz="4800" b="1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(</a:t>
            </a:r>
            <a:r>
              <a:rPr lang="th-TH" sz="4800" b="1">
                <a:latin typeface="Tahoma" pitchFamily="34" charset="0"/>
                <a:ea typeface="Times New Roman" pitchFamily="18" charset="0"/>
                <a:cs typeface="Tahoma" pitchFamily="34" charset="0"/>
              </a:rPr>
              <a:t>ควรมี</a:t>
            </a:r>
            <a:r>
              <a:rPr lang="th-TH" sz="4800" b="1">
                <a:solidFill>
                  <a:srgbClr val="FF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endParaRPr lang="th-TH" sz="6600">
              <a:solidFill>
                <a:srgbClr val="FF0000"/>
              </a:solidFill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51202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51202" name="Image" r:id="rId4" imgW="4825397" imgH="6984127" progId="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381000" y="304800"/>
            <a:ext cx="8375650" cy="6384925"/>
            <a:chOff x="336" y="218"/>
            <a:chExt cx="5276" cy="4022"/>
          </a:xfrm>
        </p:grpSpPr>
        <p:sp>
          <p:nvSpPr>
            <p:cNvPr id="871427" name="Rectangle 3"/>
            <p:cNvSpPr>
              <a:spLocks noChangeArrowheads="1"/>
            </p:cNvSpPr>
            <p:nvPr/>
          </p:nvSpPr>
          <p:spPr bwMode="auto">
            <a:xfrm>
              <a:off x="336" y="218"/>
              <a:ext cx="5276" cy="3810"/>
            </a:xfrm>
            <a:prstGeom prst="rect">
              <a:avLst/>
            </a:prstGeom>
            <a:noFill/>
            <a:ln w="57150" cmpd="thickThin">
              <a:noFill/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th-TH" sz="7200" b="1" dirty="0">
                  <a:latin typeface="Tahoma" pitchFamily="34" charset="0"/>
                  <a:cs typeface="Tahoma" pitchFamily="34" charset="0"/>
                </a:rPr>
                <a:t>๒.การติดตาม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h-TH" sz="4800" b="1" u="sng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th-TH" sz="60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ส่งเสริม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h-TH" sz="60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การพัฒนา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z="54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R</a:t>
              </a:r>
              <a:r>
                <a:rPr lang="en-US" sz="5400" b="1" dirty="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sz="5400" b="1" dirty="0">
                  <a:solidFill>
                    <a:srgbClr val="FF00FF"/>
                  </a:solidFill>
                  <a:latin typeface="Tahoma" pitchFamily="34" charset="0"/>
                  <a:cs typeface="Tahoma" pitchFamily="34" charset="0"/>
                </a:rPr>
                <a:t>R</a:t>
              </a:r>
              <a:endParaRPr lang="th-TH" sz="54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th-TH" sz="48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ที่มีคุณภาพดี</a:t>
              </a:r>
              <a:r>
                <a:rPr lang="th-TH" sz="44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 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h-TH" sz="5400" b="1" dirty="0">
                  <a:latin typeface="Tahoma" pitchFamily="34" charset="0"/>
                  <a:cs typeface="Tahoma" pitchFamily="34" charset="0"/>
                </a:rPr>
                <a:t>สร้างความมั่นใจ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h-TH" sz="44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สู่</a:t>
              </a:r>
              <a:r>
                <a:rPr lang="th-TH" sz="4400" b="1" dirty="0">
                  <a:solidFill>
                    <a:srgbClr val="CC00FF"/>
                  </a:solidFill>
                  <a:latin typeface="Tahoma" pitchFamily="34" charset="0"/>
                  <a:cs typeface="Tahoma" pitchFamily="34" charset="0"/>
                </a:rPr>
                <a:t>การพัฒนา</a:t>
              </a:r>
              <a:r>
                <a:rPr lang="th-TH" sz="4400" b="1" dirty="0">
                  <a:solidFill>
                    <a:srgbClr val="FF0000"/>
                  </a:solidFill>
                  <a:latin typeface="Tahoma" pitchFamily="34" charset="0"/>
                  <a:cs typeface="Tahoma" pitchFamily="34" charset="0"/>
                </a:rPr>
                <a:t>ผลงานวิจัย</a:t>
              </a:r>
            </a:p>
            <a:p>
              <a:pPr algn="ctr">
                <a:lnSpc>
                  <a:spcPct val="90000"/>
                </a:lnSpc>
                <a:defRPr/>
              </a:pPr>
              <a:r>
                <a:rPr lang="th-TH" sz="4400" b="1" dirty="0">
                  <a:solidFill>
                    <a:srgbClr val="0000FF"/>
                  </a:solidFill>
                  <a:latin typeface="Tahoma" pitchFamily="34" charset="0"/>
                  <a:cs typeface="Tahoma" pitchFamily="34" charset="0"/>
                </a:rPr>
                <a:t>ที่มีความสุข </a:t>
              </a:r>
              <a:r>
                <a:rPr lang="th-TH" sz="4000" b="1" u="sng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และ</a:t>
              </a:r>
              <a:r>
                <a:rPr lang="th-TH" sz="4000" b="1" dirty="0">
                  <a:solidFill>
                    <a:srgbClr val="C00000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th-TH" sz="4400" b="1" dirty="0">
                  <a:latin typeface="Tahoma" pitchFamily="34" charset="0"/>
                  <a:cs typeface="Tahoma" pitchFamily="34" charset="0"/>
                </a:rPr>
                <a:t>ยั่งยืน</a:t>
              </a:r>
            </a:p>
          </p:txBody>
        </p:sp>
        <p:sp>
          <p:nvSpPr>
            <p:cNvPr id="871432" name="Text Box 8"/>
            <p:cNvSpPr txBox="1">
              <a:spLocks noChangeArrowheads="1"/>
            </p:cNvSpPr>
            <p:nvPr/>
          </p:nvSpPr>
          <p:spPr bwMode="auto">
            <a:xfrm>
              <a:off x="2160" y="3936"/>
              <a:ext cx="1408" cy="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rgbClr val="800000"/>
                  </a:solidFill>
                  <a:latin typeface="Times New Roman" pitchFamily="18" charset="0"/>
                  <a:sym typeface="Wingdings 2" pitchFamily="18" charset="2"/>
                </a:rPr>
                <a:t></a:t>
              </a:r>
              <a:endParaRPr lang="th-TH" sz="3200" dirty="0">
                <a:solidFill>
                  <a:srgbClr val="800000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Text Box 2"/>
          <p:cNvSpPr txBox="1">
            <a:spLocks noChangeArrowheads="1"/>
          </p:cNvSpPr>
          <p:nvPr/>
        </p:nvSpPr>
        <p:spPr bwMode="auto">
          <a:xfrm>
            <a:off x="152400" y="228600"/>
            <a:ext cx="8839200" cy="5008563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th-TH" sz="11500" b="1" u="sng" dirty="0">
                <a:latin typeface="Tahoma" pitchFamily="34" charset="0"/>
                <a:cs typeface="Tahoma" pitchFamily="34" charset="0"/>
              </a:rPr>
              <a:t>เขียน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sz="8000" b="1" dirty="0">
                <a:latin typeface="Tahoma" pitchFamily="34" charset="0"/>
                <a:cs typeface="Tahoma" pitchFamily="34" charset="0"/>
              </a:rPr>
              <a:t>Paper</a:t>
            </a:r>
            <a:r>
              <a:rPr lang="th-TH" sz="8000" b="1" dirty="0">
                <a:latin typeface="Tahoma" pitchFamily="34" charset="0"/>
                <a:cs typeface="Tahoma" pitchFamily="34" charset="0"/>
              </a:rPr>
              <a:t> วิจัย </a:t>
            </a:r>
            <a:r>
              <a:rPr lang="en-US" sz="8000" b="1" dirty="0">
                <a:latin typeface="Tahoma" pitchFamily="34" charset="0"/>
                <a:cs typeface="Tahoma" pitchFamily="34" charset="0"/>
              </a:rPr>
              <a:t>R2R</a:t>
            </a:r>
            <a:endParaRPr lang="th-TH" sz="8000" b="1" dirty="0"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8000" b="1" u="sng" dirty="0">
                <a:latin typeface="Tahoma" pitchFamily="34" charset="0"/>
                <a:cs typeface="Tahoma" pitchFamily="34" charset="0"/>
              </a:rPr>
              <a:t>เรื่องที่ ๑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th-TH" sz="8000" b="1" dirty="0">
                <a:latin typeface="Tahoma" pitchFamily="34" charset="0"/>
                <a:cs typeface="Tahoma" pitchFamily="34" charset="0"/>
              </a:rPr>
              <a:t>ของพวกเรา</a:t>
            </a:r>
            <a:endParaRPr lang="th-TH" sz="6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7011" name="Text Box 3"/>
          <p:cNvSpPr txBox="1">
            <a:spLocks noChangeArrowheads="1"/>
          </p:cNvSpPr>
          <p:nvPr/>
        </p:nvSpPr>
        <p:spPr bwMode="auto">
          <a:xfrm>
            <a:off x="457200" y="5381625"/>
            <a:ext cx="8229600" cy="1323975"/>
          </a:xfrm>
          <a:prstGeom prst="rect">
            <a:avLst/>
          </a:prstGeom>
          <a:solidFill>
            <a:srgbClr val="FFFF00"/>
          </a:solidFill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th-TH" sz="8000" b="1" i="1" u="sng" dirty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ไม่</a:t>
            </a:r>
            <a:r>
              <a:rPr lang="th-TH" sz="8000" b="1" i="1" u="sng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ต้อง</a:t>
            </a:r>
            <a:r>
              <a:rPr lang="th-TH" sz="8000" b="1" i="1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เดี๋ยว</a:t>
            </a:r>
            <a:endParaRPr lang="en-US" sz="8000" b="1" i="1" u="sng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7011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0" name="Group 2"/>
          <p:cNvGrpSpPr>
            <a:grpSpLocks/>
          </p:cNvGrpSpPr>
          <p:nvPr/>
        </p:nvGrpSpPr>
        <p:grpSpPr bwMode="auto">
          <a:xfrm>
            <a:off x="0" y="0"/>
            <a:ext cx="9153525" cy="6865938"/>
            <a:chOff x="0" y="-5"/>
            <a:chExt cx="5766" cy="4325"/>
          </a:xfrm>
        </p:grpSpPr>
        <p:sp>
          <p:nvSpPr>
            <p:cNvPr id="57353" name="Rectangle 3"/>
            <p:cNvSpPr>
              <a:spLocks noChangeArrowheads="1"/>
            </p:cNvSpPr>
            <p:nvPr/>
          </p:nvSpPr>
          <p:spPr bwMode="auto">
            <a:xfrm>
              <a:off x="1" y="2"/>
              <a:ext cx="5758" cy="431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7354" name="Rectangle 4"/>
            <p:cNvSpPr>
              <a:spLocks noChangeArrowheads="1"/>
            </p:cNvSpPr>
            <p:nvPr/>
          </p:nvSpPr>
          <p:spPr bwMode="auto">
            <a:xfrm>
              <a:off x="0" y="-5"/>
              <a:ext cx="5766" cy="43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grpSp>
          <p:nvGrpSpPr>
            <p:cNvPr id="57355" name="Group 5"/>
            <p:cNvGrpSpPr>
              <a:grpSpLocks/>
            </p:cNvGrpSpPr>
            <p:nvPr/>
          </p:nvGrpSpPr>
          <p:grpSpPr bwMode="auto">
            <a:xfrm>
              <a:off x="48" y="51"/>
              <a:ext cx="5664" cy="237"/>
              <a:chOff x="64" y="51"/>
              <a:chExt cx="5638" cy="264"/>
            </a:xfrm>
          </p:grpSpPr>
          <p:grpSp>
            <p:nvGrpSpPr>
              <p:cNvPr id="57359" name="Group 6"/>
              <p:cNvGrpSpPr>
                <a:grpSpLocks/>
              </p:cNvGrpSpPr>
              <p:nvPr/>
            </p:nvGrpSpPr>
            <p:grpSpPr bwMode="auto">
              <a:xfrm>
                <a:off x="64" y="51"/>
                <a:ext cx="5638" cy="132"/>
                <a:chOff x="64" y="51"/>
                <a:chExt cx="5638" cy="132"/>
              </a:xfrm>
            </p:grpSpPr>
            <p:sp>
              <p:nvSpPr>
                <p:cNvPr id="57618" name="Rectangle 7"/>
                <p:cNvSpPr>
                  <a:spLocks noChangeArrowheads="1"/>
                </p:cNvSpPr>
                <p:nvPr/>
              </p:nvSpPr>
              <p:spPr bwMode="auto">
                <a:xfrm>
                  <a:off x="64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19" name="Rectangle 8"/>
                <p:cNvSpPr>
                  <a:spLocks noChangeArrowheads="1"/>
                </p:cNvSpPr>
                <p:nvPr/>
              </p:nvSpPr>
              <p:spPr bwMode="auto">
                <a:xfrm>
                  <a:off x="108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0" name="Rectangle 9"/>
                <p:cNvSpPr>
                  <a:spLocks noChangeArrowheads="1"/>
                </p:cNvSpPr>
                <p:nvPr/>
              </p:nvSpPr>
              <p:spPr bwMode="auto">
                <a:xfrm>
                  <a:off x="152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1" name="Rectangle 10"/>
                <p:cNvSpPr>
                  <a:spLocks noChangeArrowheads="1"/>
                </p:cNvSpPr>
                <p:nvPr/>
              </p:nvSpPr>
              <p:spPr bwMode="auto">
                <a:xfrm>
                  <a:off x="196" y="51"/>
                  <a:ext cx="44" cy="132"/>
                </a:xfrm>
                <a:prstGeom prst="rect">
                  <a:avLst/>
                </a:prstGeom>
                <a:solidFill>
                  <a:srgbClr val="8800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2" name="Rectangle 11"/>
                <p:cNvSpPr>
                  <a:spLocks noChangeArrowheads="1"/>
                </p:cNvSpPr>
                <p:nvPr/>
              </p:nvSpPr>
              <p:spPr bwMode="auto">
                <a:xfrm>
                  <a:off x="240" y="51"/>
                  <a:ext cx="44" cy="132"/>
                </a:xfrm>
                <a:prstGeom prst="rect">
                  <a:avLst/>
                </a:prstGeom>
                <a:solidFill>
                  <a:srgbClr val="8700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3" name="Rectangle 12"/>
                <p:cNvSpPr>
                  <a:spLocks noChangeArrowheads="1"/>
                </p:cNvSpPr>
                <p:nvPr/>
              </p:nvSpPr>
              <p:spPr bwMode="auto">
                <a:xfrm>
                  <a:off x="284" y="51"/>
                  <a:ext cx="44" cy="132"/>
                </a:xfrm>
                <a:prstGeom prst="rect">
                  <a:avLst/>
                </a:prstGeom>
                <a:solidFill>
                  <a:srgbClr val="8700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4" name="Rectangle 13"/>
                <p:cNvSpPr>
                  <a:spLocks noChangeArrowheads="1"/>
                </p:cNvSpPr>
                <p:nvPr/>
              </p:nvSpPr>
              <p:spPr bwMode="auto">
                <a:xfrm>
                  <a:off x="328" y="51"/>
                  <a:ext cx="44" cy="132"/>
                </a:xfrm>
                <a:prstGeom prst="rect">
                  <a:avLst/>
                </a:prstGeom>
                <a:solidFill>
                  <a:srgbClr val="8700E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5" name="Rectangle 14"/>
                <p:cNvSpPr>
                  <a:spLocks noChangeArrowheads="1"/>
                </p:cNvSpPr>
                <p:nvPr/>
              </p:nvSpPr>
              <p:spPr bwMode="auto">
                <a:xfrm>
                  <a:off x="372" y="51"/>
                  <a:ext cx="44" cy="132"/>
                </a:xfrm>
                <a:prstGeom prst="rect">
                  <a:avLst/>
                </a:prstGeom>
                <a:solidFill>
                  <a:srgbClr val="8600E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6" name="Rectangle 15"/>
                <p:cNvSpPr>
                  <a:spLocks noChangeArrowheads="1"/>
                </p:cNvSpPr>
                <p:nvPr/>
              </p:nvSpPr>
              <p:spPr bwMode="auto">
                <a:xfrm>
                  <a:off x="416" y="51"/>
                  <a:ext cx="44" cy="132"/>
                </a:xfrm>
                <a:prstGeom prst="rect">
                  <a:avLst/>
                </a:prstGeom>
                <a:solidFill>
                  <a:srgbClr val="8600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7" name="Rectangle 16"/>
                <p:cNvSpPr>
                  <a:spLocks noChangeArrowheads="1"/>
                </p:cNvSpPr>
                <p:nvPr/>
              </p:nvSpPr>
              <p:spPr bwMode="auto">
                <a:xfrm>
                  <a:off x="460" y="51"/>
                  <a:ext cx="45" cy="132"/>
                </a:xfrm>
                <a:prstGeom prst="rect">
                  <a:avLst/>
                </a:prstGeom>
                <a:solidFill>
                  <a:srgbClr val="8500E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8" name="Rectangle 17"/>
                <p:cNvSpPr>
                  <a:spLocks noChangeArrowheads="1"/>
                </p:cNvSpPr>
                <p:nvPr/>
              </p:nvSpPr>
              <p:spPr bwMode="auto">
                <a:xfrm>
                  <a:off x="505" y="51"/>
                  <a:ext cx="44" cy="132"/>
                </a:xfrm>
                <a:prstGeom prst="rect">
                  <a:avLst/>
                </a:prstGeom>
                <a:solidFill>
                  <a:srgbClr val="8500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29" name="Rectangle 18"/>
                <p:cNvSpPr>
                  <a:spLocks noChangeArrowheads="1"/>
                </p:cNvSpPr>
                <p:nvPr/>
              </p:nvSpPr>
              <p:spPr bwMode="auto">
                <a:xfrm>
                  <a:off x="549" y="51"/>
                  <a:ext cx="44" cy="132"/>
                </a:xfrm>
                <a:prstGeom prst="rect">
                  <a:avLst/>
                </a:prstGeom>
                <a:solidFill>
                  <a:srgbClr val="8400E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0" name="Rectangle 19"/>
                <p:cNvSpPr>
                  <a:spLocks noChangeArrowheads="1"/>
                </p:cNvSpPr>
                <p:nvPr/>
              </p:nvSpPr>
              <p:spPr bwMode="auto">
                <a:xfrm>
                  <a:off x="593" y="51"/>
                  <a:ext cx="44" cy="132"/>
                </a:xfrm>
                <a:prstGeom prst="rect">
                  <a:avLst/>
                </a:prstGeom>
                <a:solidFill>
                  <a:srgbClr val="8400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1" name="Rectangle 20"/>
                <p:cNvSpPr>
                  <a:spLocks noChangeArrowheads="1"/>
                </p:cNvSpPr>
                <p:nvPr/>
              </p:nvSpPr>
              <p:spPr bwMode="auto">
                <a:xfrm>
                  <a:off x="637" y="51"/>
                  <a:ext cx="44" cy="132"/>
                </a:xfrm>
                <a:prstGeom prst="rect">
                  <a:avLst/>
                </a:prstGeom>
                <a:solidFill>
                  <a:srgbClr val="8300E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2" name="Rectangle 21"/>
                <p:cNvSpPr>
                  <a:spLocks noChangeArrowheads="1"/>
                </p:cNvSpPr>
                <p:nvPr/>
              </p:nvSpPr>
              <p:spPr bwMode="auto">
                <a:xfrm>
                  <a:off x="681" y="51"/>
                  <a:ext cx="44" cy="132"/>
                </a:xfrm>
                <a:prstGeom prst="rect">
                  <a:avLst/>
                </a:prstGeom>
                <a:solidFill>
                  <a:srgbClr val="8200E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3" name="Rectangle 22"/>
                <p:cNvSpPr>
                  <a:spLocks noChangeArrowheads="1"/>
                </p:cNvSpPr>
                <p:nvPr/>
              </p:nvSpPr>
              <p:spPr bwMode="auto">
                <a:xfrm>
                  <a:off x="725" y="51"/>
                  <a:ext cx="44" cy="132"/>
                </a:xfrm>
                <a:prstGeom prst="rect">
                  <a:avLst/>
                </a:prstGeom>
                <a:solidFill>
                  <a:srgbClr val="8100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4" name="Rectangle 23"/>
                <p:cNvSpPr>
                  <a:spLocks noChangeArrowheads="1"/>
                </p:cNvSpPr>
                <p:nvPr/>
              </p:nvSpPr>
              <p:spPr bwMode="auto">
                <a:xfrm>
                  <a:off x="769" y="51"/>
                  <a:ext cx="44" cy="132"/>
                </a:xfrm>
                <a:prstGeom prst="rect">
                  <a:avLst/>
                </a:prstGeom>
                <a:solidFill>
                  <a:srgbClr val="8000E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3" y="51"/>
                  <a:ext cx="44" cy="132"/>
                </a:xfrm>
                <a:prstGeom prst="rect">
                  <a:avLst/>
                </a:prstGeom>
                <a:solidFill>
                  <a:srgbClr val="8000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6" name="Rectangle 25"/>
                <p:cNvSpPr>
                  <a:spLocks noChangeArrowheads="1"/>
                </p:cNvSpPr>
                <p:nvPr/>
              </p:nvSpPr>
              <p:spPr bwMode="auto">
                <a:xfrm>
                  <a:off x="857" y="51"/>
                  <a:ext cx="44" cy="132"/>
                </a:xfrm>
                <a:prstGeom prst="rect">
                  <a:avLst/>
                </a:prstGeom>
                <a:solidFill>
                  <a:srgbClr val="7F00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7" name="Rectangle 26"/>
                <p:cNvSpPr>
                  <a:spLocks noChangeArrowheads="1"/>
                </p:cNvSpPr>
                <p:nvPr/>
              </p:nvSpPr>
              <p:spPr bwMode="auto">
                <a:xfrm>
                  <a:off x="901" y="51"/>
                  <a:ext cx="44" cy="132"/>
                </a:xfrm>
                <a:prstGeom prst="rect">
                  <a:avLst/>
                </a:prstGeom>
                <a:solidFill>
                  <a:srgbClr val="7D00D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8" name="Rectangle 27"/>
                <p:cNvSpPr>
                  <a:spLocks noChangeArrowheads="1"/>
                </p:cNvSpPr>
                <p:nvPr/>
              </p:nvSpPr>
              <p:spPr bwMode="auto">
                <a:xfrm>
                  <a:off x="945" y="51"/>
                  <a:ext cx="44" cy="132"/>
                </a:xfrm>
                <a:prstGeom prst="rect">
                  <a:avLst/>
                </a:prstGeom>
                <a:solidFill>
                  <a:srgbClr val="7C0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39" name="Rectangle 28"/>
                <p:cNvSpPr>
                  <a:spLocks noChangeArrowheads="1"/>
                </p:cNvSpPr>
                <p:nvPr/>
              </p:nvSpPr>
              <p:spPr bwMode="auto">
                <a:xfrm>
                  <a:off x="989" y="51"/>
                  <a:ext cx="44" cy="132"/>
                </a:xfrm>
                <a:prstGeom prst="rect">
                  <a:avLst/>
                </a:prstGeom>
                <a:solidFill>
                  <a:srgbClr val="7B00D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0" name="Rectangle 29"/>
                <p:cNvSpPr>
                  <a:spLocks noChangeArrowheads="1"/>
                </p:cNvSpPr>
                <p:nvPr/>
              </p:nvSpPr>
              <p:spPr bwMode="auto">
                <a:xfrm>
                  <a:off x="1033" y="51"/>
                  <a:ext cx="44" cy="132"/>
                </a:xfrm>
                <a:prstGeom prst="rect">
                  <a:avLst/>
                </a:prstGeom>
                <a:solidFill>
                  <a:srgbClr val="7A00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1" name="Rectangle 30"/>
                <p:cNvSpPr>
                  <a:spLocks noChangeArrowheads="1"/>
                </p:cNvSpPr>
                <p:nvPr/>
              </p:nvSpPr>
              <p:spPr bwMode="auto">
                <a:xfrm>
                  <a:off x="1077" y="51"/>
                  <a:ext cx="44" cy="132"/>
                </a:xfrm>
                <a:prstGeom prst="rect">
                  <a:avLst/>
                </a:prstGeom>
                <a:solidFill>
                  <a:srgbClr val="7900D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2" name="Rectangle 31"/>
                <p:cNvSpPr>
                  <a:spLocks noChangeArrowheads="1"/>
                </p:cNvSpPr>
                <p:nvPr/>
              </p:nvSpPr>
              <p:spPr bwMode="auto">
                <a:xfrm>
                  <a:off x="1121" y="51"/>
                  <a:ext cx="44" cy="132"/>
                </a:xfrm>
                <a:prstGeom prst="rect">
                  <a:avLst/>
                </a:prstGeom>
                <a:solidFill>
                  <a:srgbClr val="7700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3" name="Rectangle 32"/>
                <p:cNvSpPr>
                  <a:spLocks noChangeArrowheads="1"/>
                </p:cNvSpPr>
                <p:nvPr/>
              </p:nvSpPr>
              <p:spPr bwMode="auto">
                <a:xfrm>
                  <a:off x="1165" y="51"/>
                  <a:ext cx="44" cy="132"/>
                </a:xfrm>
                <a:prstGeom prst="rect">
                  <a:avLst/>
                </a:prstGeom>
                <a:solidFill>
                  <a:srgbClr val="7600D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9" y="51"/>
                  <a:ext cx="44" cy="132"/>
                </a:xfrm>
                <a:prstGeom prst="rect">
                  <a:avLst/>
                </a:prstGeom>
                <a:solidFill>
                  <a:srgbClr val="7400C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5" name="Rectangle 34"/>
                <p:cNvSpPr>
                  <a:spLocks noChangeArrowheads="1"/>
                </p:cNvSpPr>
                <p:nvPr/>
              </p:nvSpPr>
              <p:spPr bwMode="auto">
                <a:xfrm>
                  <a:off x="1253" y="51"/>
                  <a:ext cx="44" cy="132"/>
                </a:xfrm>
                <a:prstGeom prst="rect">
                  <a:avLst/>
                </a:prstGeom>
                <a:solidFill>
                  <a:srgbClr val="7300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6" name="Rectangle 35"/>
                <p:cNvSpPr>
                  <a:spLocks noChangeArrowheads="1"/>
                </p:cNvSpPr>
                <p:nvPr/>
              </p:nvSpPr>
              <p:spPr bwMode="auto">
                <a:xfrm>
                  <a:off x="1297" y="51"/>
                  <a:ext cx="44" cy="132"/>
                </a:xfrm>
                <a:prstGeom prst="rect">
                  <a:avLst/>
                </a:prstGeom>
                <a:solidFill>
                  <a:srgbClr val="7100C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7" name="Rectangle 36"/>
                <p:cNvSpPr>
                  <a:spLocks noChangeArrowheads="1"/>
                </p:cNvSpPr>
                <p:nvPr/>
              </p:nvSpPr>
              <p:spPr bwMode="auto">
                <a:xfrm>
                  <a:off x="1341" y="51"/>
                  <a:ext cx="44" cy="132"/>
                </a:xfrm>
                <a:prstGeom prst="rect">
                  <a:avLst/>
                </a:prstGeom>
                <a:solidFill>
                  <a:srgbClr val="7000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8" name="Rectangle 37"/>
                <p:cNvSpPr>
                  <a:spLocks noChangeArrowheads="1"/>
                </p:cNvSpPr>
                <p:nvPr/>
              </p:nvSpPr>
              <p:spPr bwMode="auto">
                <a:xfrm>
                  <a:off x="1385" y="51"/>
                  <a:ext cx="44" cy="132"/>
                </a:xfrm>
                <a:prstGeom prst="rect">
                  <a:avLst/>
                </a:prstGeom>
                <a:solidFill>
                  <a:srgbClr val="6E00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49" name="Rectangle 38"/>
                <p:cNvSpPr>
                  <a:spLocks noChangeArrowheads="1"/>
                </p:cNvSpPr>
                <p:nvPr/>
              </p:nvSpPr>
              <p:spPr bwMode="auto">
                <a:xfrm>
                  <a:off x="1429" y="51"/>
                  <a:ext cx="45" cy="132"/>
                </a:xfrm>
                <a:prstGeom prst="rect">
                  <a:avLst/>
                </a:prstGeom>
                <a:solidFill>
                  <a:srgbClr val="6C00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0" name="Rectangle 39"/>
                <p:cNvSpPr>
                  <a:spLocks noChangeArrowheads="1"/>
                </p:cNvSpPr>
                <p:nvPr/>
              </p:nvSpPr>
              <p:spPr bwMode="auto">
                <a:xfrm>
                  <a:off x="1474" y="51"/>
                  <a:ext cx="44" cy="132"/>
                </a:xfrm>
                <a:prstGeom prst="rect">
                  <a:avLst/>
                </a:prstGeom>
                <a:solidFill>
                  <a:srgbClr val="6B00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1" name="Rectangle 40"/>
                <p:cNvSpPr>
                  <a:spLocks noChangeArrowheads="1"/>
                </p:cNvSpPr>
                <p:nvPr/>
              </p:nvSpPr>
              <p:spPr bwMode="auto">
                <a:xfrm>
                  <a:off x="1518" y="51"/>
                  <a:ext cx="44" cy="132"/>
                </a:xfrm>
                <a:prstGeom prst="rect">
                  <a:avLst/>
                </a:prstGeom>
                <a:solidFill>
                  <a:srgbClr val="6900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2" name="Rectangle 41"/>
                <p:cNvSpPr>
                  <a:spLocks noChangeArrowheads="1"/>
                </p:cNvSpPr>
                <p:nvPr/>
              </p:nvSpPr>
              <p:spPr bwMode="auto">
                <a:xfrm>
                  <a:off x="1562" y="51"/>
                  <a:ext cx="44" cy="132"/>
                </a:xfrm>
                <a:prstGeom prst="rect">
                  <a:avLst/>
                </a:prstGeom>
                <a:solidFill>
                  <a:srgbClr val="6700B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3" name="Rectangle 42"/>
                <p:cNvSpPr>
                  <a:spLocks noChangeArrowheads="1"/>
                </p:cNvSpPr>
                <p:nvPr/>
              </p:nvSpPr>
              <p:spPr bwMode="auto">
                <a:xfrm>
                  <a:off x="1606" y="51"/>
                  <a:ext cx="44" cy="132"/>
                </a:xfrm>
                <a:prstGeom prst="rect">
                  <a:avLst/>
                </a:prstGeom>
                <a:solidFill>
                  <a:srgbClr val="6500B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4" name="Rectangle 43"/>
                <p:cNvSpPr>
                  <a:spLocks noChangeArrowheads="1"/>
                </p:cNvSpPr>
                <p:nvPr/>
              </p:nvSpPr>
              <p:spPr bwMode="auto">
                <a:xfrm>
                  <a:off x="1650" y="51"/>
                  <a:ext cx="44" cy="132"/>
                </a:xfrm>
                <a:prstGeom prst="rect">
                  <a:avLst/>
                </a:prstGeom>
                <a:solidFill>
                  <a:srgbClr val="6400B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5" name="Rectangle 44"/>
                <p:cNvSpPr>
                  <a:spLocks noChangeArrowheads="1"/>
                </p:cNvSpPr>
                <p:nvPr/>
              </p:nvSpPr>
              <p:spPr bwMode="auto">
                <a:xfrm>
                  <a:off x="1694" y="51"/>
                  <a:ext cx="44" cy="132"/>
                </a:xfrm>
                <a:prstGeom prst="rect">
                  <a:avLst/>
                </a:prstGeom>
                <a:solidFill>
                  <a:srgbClr val="6200A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6" name="Rectangle 45"/>
                <p:cNvSpPr>
                  <a:spLocks noChangeArrowheads="1"/>
                </p:cNvSpPr>
                <p:nvPr/>
              </p:nvSpPr>
              <p:spPr bwMode="auto">
                <a:xfrm>
                  <a:off x="1738" y="51"/>
                  <a:ext cx="44" cy="132"/>
                </a:xfrm>
                <a:prstGeom prst="rect">
                  <a:avLst/>
                </a:prstGeom>
                <a:solidFill>
                  <a:srgbClr val="6000A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7" name="Rectangle 46"/>
                <p:cNvSpPr>
                  <a:spLocks noChangeArrowheads="1"/>
                </p:cNvSpPr>
                <p:nvPr/>
              </p:nvSpPr>
              <p:spPr bwMode="auto">
                <a:xfrm>
                  <a:off x="1782" y="51"/>
                  <a:ext cx="44" cy="132"/>
                </a:xfrm>
                <a:prstGeom prst="rect">
                  <a:avLst/>
                </a:prstGeom>
                <a:solidFill>
                  <a:srgbClr val="5E00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8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6" y="51"/>
                  <a:ext cx="44" cy="132"/>
                </a:xfrm>
                <a:prstGeom prst="rect">
                  <a:avLst/>
                </a:prstGeom>
                <a:solidFill>
                  <a:srgbClr val="5C00A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59" name="Rectangle 48"/>
                <p:cNvSpPr>
                  <a:spLocks noChangeArrowheads="1"/>
                </p:cNvSpPr>
                <p:nvPr/>
              </p:nvSpPr>
              <p:spPr bwMode="auto">
                <a:xfrm>
                  <a:off x="1870" y="51"/>
                  <a:ext cx="44" cy="132"/>
                </a:xfrm>
                <a:prstGeom prst="rect">
                  <a:avLst/>
                </a:prstGeom>
                <a:solidFill>
                  <a:srgbClr val="5B00A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0" name="Rectangle 49"/>
                <p:cNvSpPr>
                  <a:spLocks noChangeArrowheads="1"/>
                </p:cNvSpPr>
                <p:nvPr/>
              </p:nvSpPr>
              <p:spPr bwMode="auto">
                <a:xfrm>
                  <a:off x="1914" y="51"/>
                  <a:ext cx="44" cy="132"/>
                </a:xfrm>
                <a:prstGeom prst="rect">
                  <a:avLst/>
                </a:prstGeom>
                <a:solidFill>
                  <a:srgbClr val="5900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1" name="Rectangle 50"/>
                <p:cNvSpPr>
                  <a:spLocks noChangeArrowheads="1"/>
                </p:cNvSpPr>
                <p:nvPr/>
              </p:nvSpPr>
              <p:spPr bwMode="auto">
                <a:xfrm>
                  <a:off x="1958" y="51"/>
                  <a:ext cx="44" cy="132"/>
                </a:xfrm>
                <a:prstGeom prst="rect">
                  <a:avLst/>
                </a:prstGeom>
                <a:solidFill>
                  <a:srgbClr val="57009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2" name="Rectangle 51"/>
                <p:cNvSpPr>
                  <a:spLocks noChangeArrowheads="1"/>
                </p:cNvSpPr>
                <p:nvPr/>
              </p:nvSpPr>
              <p:spPr bwMode="auto">
                <a:xfrm>
                  <a:off x="2002" y="51"/>
                  <a:ext cx="44" cy="132"/>
                </a:xfrm>
                <a:prstGeom prst="rect">
                  <a:avLst/>
                </a:prstGeom>
                <a:solidFill>
                  <a:srgbClr val="56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3" name="Rectangle 52"/>
                <p:cNvSpPr>
                  <a:spLocks noChangeArrowheads="1"/>
                </p:cNvSpPr>
                <p:nvPr/>
              </p:nvSpPr>
              <p:spPr bwMode="auto">
                <a:xfrm>
                  <a:off x="2046" y="51"/>
                  <a:ext cx="44" cy="132"/>
                </a:xfrm>
                <a:prstGeom prst="rect">
                  <a:avLst/>
                </a:prstGeom>
                <a:solidFill>
                  <a:srgbClr val="54009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4" name="Rectangle 53"/>
                <p:cNvSpPr>
                  <a:spLocks noChangeArrowheads="1"/>
                </p:cNvSpPr>
                <p:nvPr/>
              </p:nvSpPr>
              <p:spPr bwMode="auto">
                <a:xfrm>
                  <a:off x="2090" y="51"/>
                  <a:ext cx="44" cy="132"/>
                </a:xfrm>
                <a:prstGeom prst="rect">
                  <a:avLst/>
                </a:prstGeom>
                <a:solidFill>
                  <a:srgbClr val="53009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5" name="Rectangle 54"/>
                <p:cNvSpPr>
                  <a:spLocks noChangeArrowheads="1"/>
                </p:cNvSpPr>
                <p:nvPr/>
              </p:nvSpPr>
              <p:spPr bwMode="auto">
                <a:xfrm>
                  <a:off x="2134" y="51"/>
                  <a:ext cx="44" cy="132"/>
                </a:xfrm>
                <a:prstGeom prst="rect">
                  <a:avLst/>
                </a:prstGeom>
                <a:solidFill>
                  <a:srgbClr val="51009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6" name="Rectangle 55"/>
                <p:cNvSpPr>
                  <a:spLocks noChangeArrowheads="1"/>
                </p:cNvSpPr>
                <p:nvPr/>
              </p:nvSpPr>
              <p:spPr bwMode="auto">
                <a:xfrm>
                  <a:off x="2178" y="51"/>
                  <a:ext cx="44" cy="132"/>
                </a:xfrm>
                <a:prstGeom prst="rect">
                  <a:avLst/>
                </a:prstGeom>
                <a:solidFill>
                  <a:srgbClr val="50008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7" name="Rectangle 56"/>
                <p:cNvSpPr>
                  <a:spLocks noChangeArrowheads="1"/>
                </p:cNvSpPr>
                <p:nvPr/>
              </p:nvSpPr>
              <p:spPr bwMode="auto">
                <a:xfrm>
                  <a:off x="2222" y="51"/>
                  <a:ext cx="44" cy="132"/>
                </a:xfrm>
                <a:prstGeom prst="rect">
                  <a:avLst/>
                </a:prstGeom>
                <a:solidFill>
                  <a:srgbClr val="4F008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8" name="Rectangle 57"/>
                <p:cNvSpPr>
                  <a:spLocks noChangeArrowheads="1"/>
                </p:cNvSpPr>
                <p:nvPr/>
              </p:nvSpPr>
              <p:spPr bwMode="auto">
                <a:xfrm>
                  <a:off x="2266" y="51"/>
                  <a:ext cx="44" cy="132"/>
                </a:xfrm>
                <a:prstGeom prst="rect">
                  <a:avLst/>
                </a:prstGeom>
                <a:solidFill>
                  <a:srgbClr val="4E008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69" name="Rectangle 58"/>
                <p:cNvSpPr>
                  <a:spLocks noChangeArrowheads="1"/>
                </p:cNvSpPr>
                <p:nvPr/>
              </p:nvSpPr>
              <p:spPr bwMode="auto">
                <a:xfrm>
                  <a:off x="2310" y="51"/>
                  <a:ext cx="44" cy="132"/>
                </a:xfrm>
                <a:prstGeom prst="rect">
                  <a:avLst/>
                </a:prstGeom>
                <a:solidFill>
                  <a:srgbClr val="4C008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0" name="Rectangle 59"/>
                <p:cNvSpPr>
                  <a:spLocks noChangeArrowheads="1"/>
                </p:cNvSpPr>
                <p:nvPr/>
              </p:nvSpPr>
              <p:spPr bwMode="auto">
                <a:xfrm>
                  <a:off x="2354" y="51"/>
                  <a:ext cx="44" cy="132"/>
                </a:xfrm>
                <a:prstGeom prst="rect">
                  <a:avLst/>
                </a:prstGeom>
                <a:solidFill>
                  <a:srgbClr val="4B008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1" name="Rectangle 60"/>
                <p:cNvSpPr>
                  <a:spLocks noChangeArrowheads="1"/>
                </p:cNvSpPr>
                <p:nvPr/>
              </p:nvSpPr>
              <p:spPr bwMode="auto">
                <a:xfrm>
                  <a:off x="2398" y="51"/>
                  <a:ext cx="45" cy="132"/>
                </a:xfrm>
                <a:prstGeom prst="rect">
                  <a:avLst/>
                </a:prstGeom>
                <a:solidFill>
                  <a:srgbClr val="4A008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2" name="Rectangle 61"/>
                <p:cNvSpPr>
                  <a:spLocks noChangeArrowheads="1"/>
                </p:cNvSpPr>
                <p:nvPr/>
              </p:nvSpPr>
              <p:spPr bwMode="auto">
                <a:xfrm>
                  <a:off x="2443" y="51"/>
                  <a:ext cx="44" cy="132"/>
                </a:xfrm>
                <a:prstGeom prst="rect">
                  <a:avLst/>
                </a:prstGeom>
                <a:solidFill>
                  <a:srgbClr val="49008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3" name="Rectangle 62"/>
                <p:cNvSpPr>
                  <a:spLocks noChangeArrowheads="1"/>
                </p:cNvSpPr>
                <p:nvPr/>
              </p:nvSpPr>
              <p:spPr bwMode="auto">
                <a:xfrm>
                  <a:off x="2487" y="51"/>
                  <a:ext cx="44" cy="132"/>
                </a:xfrm>
                <a:prstGeom prst="rect">
                  <a:avLst/>
                </a:prstGeom>
                <a:solidFill>
                  <a:srgbClr val="48008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4" name="Rectangle 63"/>
                <p:cNvSpPr>
                  <a:spLocks noChangeArrowheads="1"/>
                </p:cNvSpPr>
                <p:nvPr/>
              </p:nvSpPr>
              <p:spPr bwMode="auto">
                <a:xfrm>
                  <a:off x="2531" y="51"/>
                  <a:ext cx="44" cy="132"/>
                </a:xfrm>
                <a:prstGeom prst="rect">
                  <a:avLst/>
                </a:prstGeom>
                <a:solidFill>
                  <a:srgbClr val="480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5" name="Rectangle 64"/>
                <p:cNvSpPr>
                  <a:spLocks noChangeArrowheads="1"/>
                </p:cNvSpPr>
                <p:nvPr/>
              </p:nvSpPr>
              <p:spPr bwMode="auto">
                <a:xfrm>
                  <a:off x="2575" y="51"/>
                  <a:ext cx="44" cy="132"/>
                </a:xfrm>
                <a:prstGeom prst="rect">
                  <a:avLst/>
                </a:prstGeom>
                <a:solidFill>
                  <a:srgbClr val="47007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6" name="Rectangle 65"/>
                <p:cNvSpPr>
                  <a:spLocks noChangeArrowheads="1"/>
                </p:cNvSpPr>
                <p:nvPr/>
              </p:nvSpPr>
              <p:spPr bwMode="auto">
                <a:xfrm>
                  <a:off x="2619" y="51"/>
                  <a:ext cx="44" cy="132"/>
                </a:xfrm>
                <a:prstGeom prst="rect">
                  <a:avLst/>
                </a:prstGeom>
                <a:solidFill>
                  <a:srgbClr val="46007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7" name="Rectangle 66"/>
                <p:cNvSpPr>
                  <a:spLocks noChangeArrowheads="1"/>
                </p:cNvSpPr>
                <p:nvPr/>
              </p:nvSpPr>
              <p:spPr bwMode="auto">
                <a:xfrm>
                  <a:off x="2663" y="51"/>
                  <a:ext cx="44" cy="132"/>
                </a:xfrm>
                <a:prstGeom prst="rect">
                  <a:avLst/>
                </a:prstGeom>
                <a:solidFill>
                  <a:srgbClr val="46007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8" name="Rectangle 67"/>
                <p:cNvSpPr>
                  <a:spLocks noChangeArrowheads="1"/>
                </p:cNvSpPr>
                <p:nvPr/>
              </p:nvSpPr>
              <p:spPr bwMode="auto">
                <a:xfrm>
                  <a:off x="2707" y="51"/>
                  <a:ext cx="44" cy="132"/>
                </a:xfrm>
                <a:prstGeom prst="rect">
                  <a:avLst/>
                </a:prstGeom>
                <a:solidFill>
                  <a:srgbClr val="45007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79" name="Rectangle 68"/>
                <p:cNvSpPr>
                  <a:spLocks noChangeArrowheads="1"/>
                </p:cNvSpPr>
                <p:nvPr/>
              </p:nvSpPr>
              <p:spPr bwMode="auto">
                <a:xfrm>
                  <a:off x="2751" y="51"/>
                  <a:ext cx="44" cy="132"/>
                </a:xfrm>
                <a:prstGeom prst="rect">
                  <a:avLst/>
                </a:prstGeom>
                <a:solidFill>
                  <a:srgbClr val="44007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0" name="Rectangle 69"/>
                <p:cNvSpPr>
                  <a:spLocks noChangeArrowheads="1"/>
                </p:cNvSpPr>
                <p:nvPr/>
              </p:nvSpPr>
              <p:spPr bwMode="auto">
                <a:xfrm>
                  <a:off x="2795" y="51"/>
                  <a:ext cx="44" cy="132"/>
                </a:xfrm>
                <a:prstGeom prst="rect">
                  <a:avLst/>
                </a:prstGeom>
                <a:solidFill>
                  <a:srgbClr val="44007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1" name="Rectangle 70"/>
                <p:cNvSpPr>
                  <a:spLocks noChangeArrowheads="1"/>
                </p:cNvSpPr>
                <p:nvPr/>
              </p:nvSpPr>
              <p:spPr bwMode="auto">
                <a:xfrm>
                  <a:off x="2839" y="51"/>
                  <a:ext cx="44" cy="132"/>
                </a:xfrm>
                <a:prstGeom prst="rect">
                  <a:avLst/>
                </a:prstGeom>
                <a:solidFill>
                  <a:srgbClr val="44007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2" name="Rectangle 71"/>
                <p:cNvSpPr>
                  <a:spLocks noChangeArrowheads="1"/>
                </p:cNvSpPr>
                <p:nvPr/>
              </p:nvSpPr>
              <p:spPr bwMode="auto">
                <a:xfrm>
                  <a:off x="2883" y="51"/>
                  <a:ext cx="44" cy="132"/>
                </a:xfrm>
                <a:prstGeom prst="rect">
                  <a:avLst/>
                </a:prstGeom>
                <a:solidFill>
                  <a:srgbClr val="44007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3" name="Rectangle 72"/>
                <p:cNvSpPr>
                  <a:spLocks noChangeArrowheads="1"/>
                </p:cNvSpPr>
                <p:nvPr/>
              </p:nvSpPr>
              <p:spPr bwMode="auto">
                <a:xfrm>
                  <a:off x="2927" y="51"/>
                  <a:ext cx="44" cy="132"/>
                </a:xfrm>
                <a:prstGeom prst="rect">
                  <a:avLst/>
                </a:prstGeom>
                <a:solidFill>
                  <a:srgbClr val="44007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4" name="Rectangle 73"/>
                <p:cNvSpPr>
                  <a:spLocks noChangeArrowheads="1"/>
                </p:cNvSpPr>
                <p:nvPr/>
              </p:nvSpPr>
              <p:spPr bwMode="auto">
                <a:xfrm>
                  <a:off x="2971" y="51"/>
                  <a:ext cx="44" cy="132"/>
                </a:xfrm>
                <a:prstGeom prst="rect">
                  <a:avLst/>
                </a:prstGeom>
                <a:solidFill>
                  <a:srgbClr val="44007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5" name="Rectangle 74"/>
                <p:cNvSpPr>
                  <a:spLocks noChangeArrowheads="1"/>
                </p:cNvSpPr>
                <p:nvPr/>
              </p:nvSpPr>
              <p:spPr bwMode="auto">
                <a:xfrm>
                  <a:off x="3015" y="51"/>
                  <a:ext cx="44" cy="132"/>
                </a:xfrm>
                <a:prstGeom prst="rect">
                  <a:avLst/>
                </a:prstGeom>
                <a:solidFill>
                  <a:srgbClr val="45007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6" name="Rectangle 75"/>
                <p:cNvSpPr>
                  <a:spLocks noChangeArrowheads="1"/>
                </p:cNvSpPr>
                <p:nvPr/>
              </p:nvSpPr>
              <p:spPr bwMode="auto">
                <a:xfrm>
                  <a:off x="3059" y="51"/>
                  <a:ext cx="44" cy="132"/>
                </a:xfrm>
                <a:prstGeom prst="rect">
                  <a:avLst/>
                </a:prstGeom>
                <a:solidFill>
                  <a:srgbClr val="46007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7" name="Rectangle 76"/>
                <p:cNvSpPr>
                  <a:spLocks noChangeArrowheads="1"/>
                </p:cNvSpPr>
                <p:nvPr/>
              </p:nvSpPr>
              <p:spPr bwMode="auto">
                <a:xfrm>
                  <a:off x="3103" y="51"/>
                  <a:ext cx="44" cy="132"/>
                </a:xfrm>
                <a:prstGeom prst="rect">
                  <a:avLst/>
                </a:prstGeom>
                <a:solidFill>
                  <a:srgbClr val="46007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8" name="Rectangle 77"/>
                <p:cNvSpPr>
                  <a:spLocks noChangeArrowheads="1"/>
                </p:cNvSpPr>
                <p:nvPr/>
              </p:nvSpPr>
              <p:spPr bwMode="auto">
                <a:xfrm>
                  <a:off x="3147" y="51"/>
                  <a:ext cx="44" cy="132"/>
                </a:xfrm>
                <a:prstGeom prst="rect">
                  <a:avLst/>
                </a:prstGeom>
                <a:solidFill>
                  <a:srgbClr val="47007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89" name="Rectangle 78"/>
                <p:cNvSpPr>
                  <a:spLocks noChangeArrowheads="1"/>
                </p:cNvSpPr>
                <p:nvPr/>
              </p:nvSpPr>
              <p:spPr bwMode="auto">
                <a:xfrm>
                  <a:off x="3191" y="51"/>
                  <a:ext cx="44" cy="132"/>
                </a:xfrm>
                <a:prstGeom prst="rect">
                  <a:avLst/>
                </a:prstGeom>
                <a:solidFill>
                  <a:srgbClr val="480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0" name="Rectangle 79"/>
                <p:cNvSpPr>
                  <a:spLocks noChangeArrowheads="1"/>
                </p:cNvSpPr>
                <p:nvPr/>
              </p:nvSpPr>
              <p:spPr bwMode="auto">
                <a:xfrm>
                  <a:off x="3235" y="51"/>
                  <a:ext cx="44" cy="132"/>
                </a:xfrm>
                <a:prstGeom prst="rect">
                  <a:avLst/>
                </a:prstGeom>
                <a:solidFill>
                  <a:srgbClr val="48008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1" name="Rectangle 80"/>
                <p:cNvSpPr>
                  <a:spLocks noChangeArrowheads="1"/>
                </p:cNvSpPr>
                <p:nvPr/>
              </p:nvSpPr>
              <p:spPr bwMode="auto">
                <a:xfrm>
                  <a:off x="3279" y="51"/>
                  <a:ext cx="44" cy="132"/>
                </a:xfrm>
                <a:prstGeom prst="rect">
                  <a:avLst/>
                </a:prstGeom>
                <a:solidFill>
                  <a:srgbClr val="49008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2" name="Rectangle 81"/>
                <p:cNvSpPr>
                  <a:spLocks noChangeArrowheads="1"/>
                </p:cNvSpPr>
                <p:nvPr/>
              </p:nvSpPr>
              <p:spPr bwMode="auto">
                <a:xfrm>
                  <a:off x="3323" y="51"/>
                  <a:ext cx="45" cy="132"/>
                </a:xfrm>
                <a:prstGeom prst="rect">
                  <a:avLst/>
                </a:prstGeom>
                <a:solidFill>
                  <a:srgbClr val="4A008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3" name="Rectangle 82"/>
                <p:cNvSpPr>
                  <a:spLocks noChangeArrowheads="1"/>
                </p:cNvSpPr>
                <p:nvPr/>
              </p:nvSpPr>
              <p:spPr bwMode="auto">
                <a:xfrm>
                  <a:off x="3368" y="51"/>
                  <a:ext cx="44" cy="132"/>
                </a:xfrm>
                <a:prstGeom prst="rect">
                  <a:avLst/>
                </a:prstGeom>
                <a:solidFill>
                  <a:srgbClr val="4B008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4" name="Rectangle 83"/>
                <p:cNvSpPr>
                  <a:spLocks noChangeArrowheads="1"/>
                </p:cNvSpPr>
                <p:nvPr/>
              </p:nvSpPr>
              <p:spPr bwMode="auto">
                <a:xfrm>
                  <a:off x="3412" y="51"/>
                  <a:ext cx="44" cy="132"/>
                </a:xfrm>
                <a:prstGeom prst="rect">
                  <a:avLst/>
                </a:prstGeom>
                <a:solidFill>
                  <a:srgbClr val="4C008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5" name="Rectangle 84"/>
                <p:cNvSpPr>
                  <a:spLocks noChangeArrowheads="1"/>
                </p:cNvSpPr>
                <p:nvPr/>
              </p:nvSpPr>
              <p:spPr bwMode="auto">
                <a:xfrm>
                  <a:off x="3456" y="51"/>
                  <a:ext cx="44" cy="132"/>
                </a:xfrm>
                <a:prstGeom prst="rect">
                  <a:avLst/>
                </a:prstGeom>
                <a:solidFill>
                  <a:srgbClr val="4E008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6" name="Rectangle 85"/>
                <p:cNvSpPr>
                  <a:spLocks noChangeArrowheads="1"/>
                </p:cNvSpPr>
                <p:nvPr/>
              </p:nvSpPr>
              <p:spPr bwMode="auto">
                <a:xfrm>
                  <a:off x="3500" y="51"/>
                  <a:ext cx="44" cy="132"/>
                </a:xfrm>
                <a:prstGeom prst="rect">
                  <a:avLst/>
                </a:prstGeom>
                <a:solidFill>
                  <a:srgbClr val="4F008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7" name="Rectangle 86"/>
                <p:cNvSpPr>
                  <a:spLocks noChangeArrowheads="1"/>
                </p:cNvSpPr>
                <p:nvPr/>
              </p:nvSpPr>
              <p:spPr bwMode="auto">
                <a:xfrm>
                  <a:off x="3544" y="51"/>
                  <a:ext cx="44" cy="132"/>
                </a:xfrm>
                <a:prstGeom prst="rect">
                  <a:avLst/>
                </a:prstGeom>
                <a:solidFill>
                  <a:srgbClr val="50008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8" name="Rectangle 87"/>
                <p:cNvSpPr>
                  <a:spLocks noChangeArrowheads="1"/>
                </p:cNvSpPr>
                <p:nvPr/>
              </p:nvSpPr>
              <p:spPr bwMode="auto">
                <a:xfrm>
                  <a:off x="3588" y="51"/>
                  <a:ext cx="44" cy="132"/>
                </a:xfrm>
                <a:prstGeom prst="rect">
                  <a:avLst/>
                </a:prstGeom>
                <a:solidFill>
                  <a:srgbClr val="51009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699" name="Rectangle 88"/>
                <p:cNvSpPr>
                  <a:spLocks noChangeArrowheads="1"/>
                </p:cNvSpPr>
                <p:nvPr/>
              </p:nvSpPr>
              <p:spPr bwMode="auto">
                <a:xfrm>
                  <a:off x="3632" y="51"/>
                  <a:ext cx="44" cy="132"/>
                </a:xfrm>
                <a:prstGeom prst="rect">
                  <a:avLst/>
                </a:prstGeom>
                <a:solidFill>
                  <a:srgbClr val="53009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0" name="Rectangle 89"/>
                <p:cNvSpPr>
                  <a:spLocks noChangeArrowheads="1"/>
                </p:cNvSpPr>
                <p:nvPr/>
              </p:nvSpPr>
              <p:spPr bwMode="auto">
                <a:xfrm>
                  <a:off x="3676" y="51"/>
                  <a:ext cx="44" cy="132"/>
                </a:xfrm>
                <a:prstGeom prst="rect">
                  <a:avLst/>
                </a:prstGeom>
                <a:solidFill>
                  <a:srgbClr val="54009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1" name="Rectangle 90"/>
                <p:cNvSpPr>
                  <a:spLocks noChangeArrowheads="1"/>
                </p:cNvSpPr>
                <p:nvPr/>
              </p:nvSpPr>
              <p:spPr bwMode="auto">
                <a:xfrm>
                  <a:off x="3720" y="51"/>
                  <a:ext cx="44" cy="132"/>
                </a:xfrm>
                <a:prstGeom prst="rect">
                  <a:avLst/>
                </a:prstGeom>
                <a:solidFill>
                  <a:srgbClr val="56009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2" name="Rectangle 91"/>
                <p:cNvSpPr>
                  <a:spLocks noChangeArrowheads="1"/>
                </p:cNvSpPr>
                <p:nvPr/>
              </p:nvSpPr>
              <p:spPr bwMode="auto">
                <a:xfrm>
                  <a:off x="3764" y="51"/>
                  <a:ext cx="44" cy="132"/>
                </a:xfrm>
                <a:prstGeom prst="rect">
                  <a:avLst/>
                </a:prstGeom>
                <a:solidFill>
                  <a:srgbClr val="57009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3" name="Rectangle 92"/>
                <p:cNvSpPr>
                  <a:spLocks noChangeArrowheads="1"/>
                </p:cNvSpPr>
                <p:nvPr/>
              </p:nvSpPr>
              <p:spPr bwMode="auto">
                <a:xfrm>
                  <a:off x="3808" y="51"/>
                  <a:ext cx="44" cy="132"/>
                </a:xfrm>
                <a:prstGeom prst="rect">
                  <a:avLst/>
                </a:prstGeom>
                <a:solidFill>
                  <a:srgbClr val="59009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4" name="Rectangle 93"/>
                <p:cNvSpPr>
                  <a:spLocks noChangeArrowheads="1"/>
                </p:cNvSpPr>
                <p:nvPr/>
              </p:nvSpPr>
              <p:spPr bwMode="auto">
                <a:xfrm>
                  <a:off x="3852" y="51"/>
                  <a:ext cx="44" cy="132"/>
                </a:xfrm>
                <a:prstGeom prst="rect">
                  <a:avLst/>
                </a:prstGeom>
                <a:solidFill>
                  <a:srgbClr val="5B00A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5" name="Rectangle 94"/>
                <p:cNvSpPr>
                  <a:spLocks noChangeArrowheads="1"/>
                </p:cNvSpPr>
                <p:nvPr/>
              </p:nvSpPr>
              <p:spPr bwMode="auto">
                <a:xfrm>
                  <a:off x="3896" y="51"/>
                  <a:ext cx="44" cy="132"/>
                </a:xfrm>
                <a:prstGeom prst="rect">
                  <a:avLst/>
                </a:prstGeom>
                <a:solidFill>
                  <a:srgbClr val="5C00A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6" name="Rectangle 95"/>
                <p:cNvSpPr>
                  <a:spLocks noChangeArrowheads="1"/>
                </p:cNvSpPr>
                <p:nvPr/>
              </p:nvSpPr>
              <p:spPr bwMode="auto">
                <a:xfrm>
                  <a:off x="3940" y="51"/>
                  <a:ext cx="44" cy="132"/>
                </a:xfrm>
                <a:prstGeom prst="rect">
                  <a:avLst/>
                </a:prstGeom>
                <a:solidFill>
                  <a:srgbClr val="5E00A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7" name="Rectangle 96"/>
                <p:cNvSpPr>
                  <a:spLocks noChangeArrowheads="1"/>
                </p:cNvSpPr>
                <p:nvPr/>
              </p:nvSpPr>
              <p:spPr bwMode="auto">
                <a:xfrm>
                  <a:off x="3984" y="51"/>
                  <a:ext cx="44" cy="132"/>
                </a:xfrm>
                <a:prstGeom prst="rect">
                  <a:avLst/>
                </a:prstGeom>
                <a:solidFill>
                  <a:srgbClr val="6000A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8" name="Rectangle 97"/>
                <p:cNvSpPr>
                  <a:spLocks noChangeArrowheads="1"/>
                </p:cNvSpPr>
                <p:nvPr/>
              </p:nvSpPr>
              <p:spPr bwMode="auto">
                <a:xfrm>
                  <a:off x="4028" y="51"/>
                  <a:ext cx="44" cy="132"/>
                </a:xfrm>
                <a:prstGeom prst="rect">
                  <a:avLst/>
                </a:prstGeom>
                <a:solidFill>
                  <a:srgbClr val="6200A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09" name="Rectangle 98"/>
                <p:cNvSpPr>
                  <a:spLocks noChangeArrowheads="1"/>
                </p:cNvSpPr>
                <p:nvPr/>
              </p:nvSpPr>
              <p:spPr bwMode="auto">
                <a:xfrm>
                  <a:off x="4072" y="51"/>
                  <a:ext cx="44" cy="132"/>
                </a:xfrm>
                <a:prstGeom prst="rect">
                  <a:avLst/>
                </a:prstGeom>
                <a:solidFill>
                  <a:srgbClr val="6400B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0" name="Rectangle 99"/>
                <p:cNvSpPr>
                  <a:spLocks noChangeArrowheads="1"/>
                </p:cNvSpPr>
                <p:nvPr/>
              </p:nvSpPr>
              <p:spPr bwMode="auto">
                <a:xfrm>
                  <a:off x="4116" y="51"/>
                  <a:ext cx="44" cy="132"/>
                </a:xfrm>
                <a:prstGeom prst="rect">
                  <a:avLst/>
                </a:prstGeom>
                <a:solidFill>
                  <a:srgbClr val="6500B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1" name="Rectangle 100"/>
                <p:cNvSpPr>
                  <a:spLocks noChangeArrowheads="1"/>
                </p:cNvSpPr>
                <p:nvPr/>
              </p:nvSpPr>
              <p:spPr bwMode="auto">
                <a:xfrm>
                  <a:off x="4160" y="51"/>
                  <a:ext cx="44" cy="132"/>
                </a:xfrm>
                <a:prstGeom prst="rect">
                  <a:avLst/>
                </a:prstGeom>
                <a:solidFill>
                  <a:srgbClr val="6700B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2" name="Rectangle 101"/>
                <p:cNvSpPr>
                  <a:spLocks noChangeArrowheads="1"/>
                </p:cNvSpPr>
                <p:nvPr/>
              </p:nvSpPr>
              <p:spPr bwMode="auto">
                <a:xfrm>
                  <a:off x="4204" y="51"/>
                  <a:ext cx="44" cy="132"/>
                </a:xfrm>
                <a:prstGeom prst="rect">
                  <a:avLst/>
                </a:prstGeom>
                <a:solidFill>
                  <a:srgbClr val="6900B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3" name="Rectangle 102"/>
                <p:cNvSpPr>
                  <a:spLocks noChangeArrowheads="1"/>
                </p:cNvSpPr>
                <p:nvPr/>
              </p:nvSpPr>
              <p:spPr bwMode="auto">
                <a:xfrm>
                  <a:off x="4248" y="51"/>
                  <a:ext cx="44" cy="132"/>
                </a:xfrm>
                <a:prstGeom prst="rect">
                  <a:avLst/>
                </a:prstGeom>
                <a:solidFill>
                  <a:srgbClr val="6B00B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4" name="Rectangle 103"/>
                <p:cNvSpPr>
                  <a:spLocks noChangeArrowheads="1"/>
                </p:cNvSpPr>
                <p:nvPr/>
              </p:nvSpPr>
              <p:spPr bwMode="auto">
                <a:xfrm>
                  <a:off x="4292" y="51"/>
                  <a:ext cx="45" cy="132"/>
                </a:xfrm>
                <a:prstGeom prst="rect">
                  <a:avLst/>
                </a:prstGeom>
                <a:solidFill>
                  <a:srgbClr val="6C00C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5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37" y="51"/>
                  <a:ext cx="44" cy="132"/>
                </a:xfrm>
                <a:prstGeom prst="rect">
                  <a:avLst/>
                </a:prstGeom>
                <a:solidFill>
                  <a:srgbClr val="6E00C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81" y="51"/>
                  <a:ext cx="44" cy="132"/>
                </a:xfrm>
                <a:prstGeom prst="rect">
                  <a:avLst/>
                </a:prstGeom>
                <a:solidFill>
                  <a:srgbClr val="7000C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7" name="Rectangle 106"/>
                <p:cNvSpPr>
                  <a:spLocks noChangeArrowheads="1"/>
                </p:cNvSpPr>
                <p:nvPr/>
              </p:nvSpPr>
              <p:spPr bwMode="auto">
                <a:xfrm>
                  <a:off x="4425" y="51"/>
                  <a:ext cx="44" cy="132"/>
                </a:xfrm>
                <a:prstGeom prst="rect">
                  <a:avLst/>
                </a:prstGeom>
                <a:solidFill>
                  <a:srgbClr val="7100C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8" name="Rectangle 107"/>
                <p:cNvSpPr>
                  <a:spLocks noChangeArrowheads="1"/>
                </p:cNvSpPr>
                <p:nvPr/>
              </p:nvSpPr>
              <p:spPr bwMode="auto">
                <a:xfrm>
                  <a:off x="4469" y="51"/>
                  <a:ext cx="44" cy="132"/>
                </a:xfrm>
                <a:prstGeom prst="rect">
                  <a:avLst/>
                </a:prstGeom>
                <a:solidFill>
                  <a:srgbClr val="7300C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19" name="Rectangle 108"/>
                <p:cNvSpPr>
                  <a:spLocks noChangeArrowheads="1"/>
                </p:cNvSpPr>
                <p:nvPr/>
              </p:nvSpPr>
              <p:spPr bwMode="auto">
                <a:xfrm>
                  <a:off x="4513" y="51"/>
                  <a:ext cx="44" cy="132"/>
                </a:xfrm>
                <a:prstGeom prst="rect">
                  <a:avLst/>
                </a:prstGeom>
                <a:solidFill>
                  <a:srgbClr val="7400C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0" name="Rectangle 109"/>
                <p:cNvSpPr>
                  <a:spLocks noChangeArrowheads="1"/>
                </p:cNvSpPr>
                <p:nvPr/>
              </p:nvSpPr>
              <p:spPr bwMode="auto">
                <a:xfrm>
                  <a:off x="4557" y="51"/>
                  <a:ext cx="44" cy="132"/>
                </a:xfrm>
                <a:prstGeom prst="rect">
                  <a:avLst/>
                </a:prstGeom>
                <a:solidFill>
                  <a:srgbClr val="7600D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1" name="Rectangle 110"/>
                <p:cNvSpPr>
                  <a:spLocks noChangeArrowheads="1"/>
                </p:cNvSpPr>
                <p:nvPr/>
              </p:nvSpPr>
              <p:spPr bwMode="auto">
                <a:xfrm>
                  <a:off x="4601" y="51"/>
                  <a:ext cx="44" cy="132"/>
                </a:xfrm>
                <a:prstGeom prst="rect">
                  <a:avLst/>
                </a:prstGeom>
                <a:solidFill>
                  <a:srgbClr val="7700D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2" name="Rectangle 111"/>
                <p:cNvSpPr>
                  <a:spLocks noChangeArrowheads="1"/>
                </p:cNvSpPr>
                <p:nvPr/>
              </p:nvSpPr>
              <p:spPr bwMode="auto">
                <a:xfrm>
                  <a:off x="4645" y="51"/>
                  <a:ext cx="44" cy="132"/>
                </a:xfrm>
                <a:prstGeom prst="rect">
                  <a:avLst/>
                </a:prstGeom>
                <a:solidFill>
                  <a:srgbClr val="7900D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3" name="Rectangle 112"/>
                <p:cNvSpPr>
                  <a:spLocks noChangeArrowheads="1"/>
                </p:cNvSpPr>
                <p:nvPr/>
              </p:nvSpPr>
              <p:spPr bwMode="auto">
                <a:xfrm>
                  <a:off x="4689" y="51"/>
                  <a:ext cx="44" cy="132"/>
                </a:xfrm>
                <a:prstGeom prst="rect">
                  <a:avLst/>
                </a:prstGeom>
                <a:solidFill>
                  <a:srgbClr val="7A00D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4" name="Rectangle 113"/>
                <p:cNvSpPr>
                  <a:spLocks noChangeArrowheads="1"/>
                </p:cNvSpPr>
                <p:nvPr/>
              </p:nvSpPr>
              <p:spPr bwMode="auto">
                <a:xfrm>
                  <a:off x="4733" y="51"/>
                  <a:ext cx="44" cy="132"/>
                </a:xfrm>
                <a:prstGeom prst="rect">
                  <a:avLst/>
                </a:prstGeom>
                <a:solidFill>
                  <a:srgbClr val="7B00D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5" name="Rectangle 114"/>
                <p:cNvSpPr>
                  <a:spLocks noChangeArrowheads="1"/>
                </p:cNvSpPr>
                <p:nvPr/>
              </p:nvSpPr>
              <p:spPr bwMode="auto">
                <a:xfrm>
                  <a:off x="4777" y="51"/>
                  <a:ext cx="44" cy="132"/>
                </a:xfrm>
                <a:prstGeom prst="rect">
                  <a:avLst/>
                </a:prstGeom>
                <a:solidFill>
                  <a:srgbClr val="7C00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6" name="Rectangle 115"/>
                <p:cNvSpPr>
                  <a:spLocks noChangeArrowheads="1"/>
                </p:cNvSpPr>
                <p:nvPr/>
              </p:nvSpPr>
              <p:spPr bwMode="auto">
                <a:xfrm>
                  <a:off x="4821" y="51"/>
                  <a:ext cx="44" cy="132"/>
                </a:xfrm>
                <a:prstGeom prst="rect">
                  <a:avLst/>
                </a:prstGeom>
                <a:solidFill>
                  <a:srgbClr val="7D00D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7" name="Rectangle 116"/>
                <p:cNvSpPr>
                  <a:spLocks noChangeArrowheads="1"/>
                </p:cNvSpPr>
                <p:nvPr/>
              </p:nvSpPr>
              <p:spPr bwMode="auto">
                <a:xfrm>
                  <a:off x="4865" y="51"/>
                  <a:ext cx="44" cy="132"/>
                </a:xfrm>
                <a:prstGeom prst="rect">
                  <a:avLst/>
                </a:prstGeom>
                <a:solidFill>
                  <a:srgbClr val="7F00E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8" name="Rectangle 117"/>
                <p:cNvSpPr>
                  <a:spLocks noChangeArrowheads="1"/>
                </p:cNvSpPr>
                <p:nvPr/>
              </p:nvSpPr>
              <p:spPr bwMode="auto">
                <a:xfrm>
                  <a:off x="4909" y="51"/>
                  <a:ext cx="44" cy="132"/>
                </a:xfrm>
                <a:prstGeom prst="rect">
                  <a:avLst/>
                </a:prstGeom>
                <a:solidFill>
                  <a:srgbClr val="8000E3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29" name="Rectangle 118"/>
                <p:cNvSpPr>
                  <a:spLocks noChangeArrowheads="1"/>
                </p:cNvSpPr>
                <p:nvPr/>
              </p:nvSpPr>
              <p:spPr bwMode="auto">
                <a:xfrm>
                  <a:off x="4953" y="51"/>
                  <a:ext cx="44" cy="132"/>
                </a:xfrm>
                <a:prstGeom prst="rect">
                  <a:avLst/>
                </a:prstGeom>
                <a:solidFill>
                  <a:srgbClr val="8000E4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0" name="Rectangle 119"/>
                <p:cNvSpPr>
                  <a:spLocks noChangeArrowheads="1"/>
                </p:cNvSpPr>
                <p:nvPr/>
              </p:nvSpPr>
              <p:spPr bwMode="auto">
                <a:xfrm>
                  <a:off x="4997" y="51"/>
                  <a:ext cx="44" cy="132"/>
                </a:xfrm>
                <a:prstGeom prst="rect">
                  <a:avLst/>
                </a:prstGeom>
                <a:solidFill>
                  <a:srgbClr val="8100E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1" name="Rectangle 120"/>
                <p:cNvSpPr>
                  <a:spLocks noChangeArrowheads="1"/>
                </p:cNvSpPr>
                <p:nvPr/>
              </p:nvSpPr>
              <p:spPr bwMode="auto">
                <a:xfrm>
                  <a:off x="5041" y="51"/>
                  <a:ext cx="44" cy="132"/>
                </a:xfrm>
                <a:prstGeom prst="rect">
                  <a:avLst/>
                </a:prstGeom>
                <a:solidFill>
                  <a:srgbClr val="8200E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2" name="Rectangle 121"/>
                <p:cNvSpPr>
                  <a:spLocks noChangeArrowheads="1"/>
                </p:cNvSpPr>
                <p:nvPr/>
              </p:nvSpPr>
              <p:spPr bwMode="auto">
                <a:xfrm>
                  <a:off x="5085" y="51"/>
                  <a:ext cx="44" cy="132"/>
                </a:xfrm>
                <a:prstGeom prst="rect">
                  <a:avLst/>
                </a:prstGeom>
                <a:solidFill>
                  <a:srgbClr val="8300E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3" name="Rectangle 122"/>
                <p:cNvSpPr>
                  <a:spLocks noChangeArrowheads="1"/>
                </p:cNvSpPr>
                <p:nvPr/>
              </p:nvSpPr>
              <p:spPr bwMode="auto">
                <a:xfrm>
                  <a:off x="5129" y="51"/>
                  <a:ext cx="44" cy="132"/>
                </a:xfrm>
                <a:prstGeom prst="rect">
                  <a:avLst/>
                </a:prstGeom>
                <a:solidFill>
                  <a:srgbClr val="8400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4" name="Rectangle 123"/>
                <p:cNvSpPr>
                  <a:spLocks noChangeArrowheads="1"/>
                </p:cNvSpPr>
                <p:nvPr/>
              </p:nvSpPr>
              <p:spPr bwMode="auto">
                <a:xfrm>
                  <a:off x="5173" y="51"/>
                  <a:ext cx="44" cy="132"/>
                </a:xfrm>
                <a:prstGeom prst="rect">
                  <a:avLst/>
                </a:prstGeom>
                <a:solidFill>
                  <a:srgbClr val="8400EB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5" name="Rectangle 124"/>
                <p:cNvSpPr>
                  <a:spLocks noChangeArrowheads="1"/>
                </p:cNvSpPr>
                <p:nvPr/>
              </p:nvSpPr>
              <p:spPr bwMode="auto">
                <a:xfrm>
                  <a:off x="5217" y="51"/>
                  <a:ext cx="44" cy="132"/>
                </a:xfrm>
                <a:prstGeom prst="rect">
                  <a:avLst/>
                </a:prstGeom>
                <a:solidFill>
                  <a:srgbClr val="8500EC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6" name="Rectangle 125"/>
                <p:cNvSpPr>
                  <a:spLocks noChangeArrowheads="1"/>
                </p:cNvSpPr>
                <p:nvPr/>
              </p:nvSpPr>
              <p:spPr bwMode="auto">
                <a:xfrm>
                  <a:off x="5261" y="51"/>
                  <a:ext cx="45" cy="132"/>
                </a:xfrm>
                <a:prstGeom prst="rect">
                  <a:avLst/>
                </a:prstGeom>
                <a:solidFill>
                  <a:srgbClr val="8500E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7" name="Rectangle 126"/>
                <p:cNvSpPr>
                  <a:spLocks noChangeArrowheads="1"/>
                </p:cNvSpPr>
                <p:nvPr/>
              </p:nvSpPr>
              <p:spPr bwMode="auto">
                <a:xfrm>
                  <a:off x="5306" y="51"/>
                  <a:ext cx="44" cy="132"/>
                </a:xfrm>
                <a:prstGeom prst="rect">
                  <a:avLst/>
                </a:prstGeom>
                <a:solidFill>
                  <a:srgbClr val="8600EE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8" name="Rectangle 127"/>
                <p:cNvSpPr>
                  <a:spLocks noChangeArrowheads="1"/>
                </p:cNvSpPr>
                <p:nvPr/>
              </p:nvSpPr>
              <p:spPr bwMode="auto">
                <a:xfrm>
                  <a:off x="5350" y="51"/>
                  <a:ext cx="44" cy="132"/>
                </a:xfrm>
                <a:prstGeom prst="rect">
                  <a:avLst/>
                </a:prstGeom>
                <a:solidFill>
                  <a:srgbClr val="8600E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39" name="Rectangle 128"/>
                <p:cNvSpPr>
                  <a:spLocks noChangeArrowheads="1"/>
                </p:cNvSpPr>
                <p:nvPr/>
              </p:nvSpPr>
              <p:spPr bwMode="auto">
                <a:xfrm>
                  <a:off x="5394" y="51"/>
                  <a:ext cx="44" cy="132"/>
                </a:xfrm>
                <a:prstGeom prst="rect">
                  <a:avLst/>
                </a:prstGeom>
                <a:solidFill>
                  <a:srgbClr val="8700E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0" name="Rectangle 129"/>
                <p:cNvSpPr>
                  <a:spLocks noChangeArrowheads="1"/>
                </p:cNvSpPr>
                <p:nvPr/>
              </p:nvSpPr>
              <p:spPr bwMode="auto">
                <a:xfrm>
                  <a:off x="5438" y="51"/>
                  <a:ext cx="44" cy="132"/>
                </a:xfrm>
                <a:prstGeom prst="rect">
                  <a:avLst/>
                </a:prstGeom>
                <a:solidFill>
                  <a:srgbClr val="8700F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1" name="Rectangle 130"/>
                <p:cNvSpPr>
                  <a:spLocks noChangeArrowheads="1"/>
                </p:cNvSpPr>
                <p:nvPr/>
              </p:nvSpPr>
              <p:spPr bwMode="auto">
                <a:xfrm>
                  <a:off x="5482" y="51"/>
                  <a:ext cx="44" cy="132"/>
                </a:xfrm>
                <a:prstGeom prst="rect">
                  <a:avLst/>
                </a:prstGeom>
                <a:solidFill>
                  <a:srgbClr val="8700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2" name="Rectangle 131"/>
                <p:cNvSpPr>
                  <a:spLocks noChangeArrowheads="1"/>
                </p:cNvSpPr>
                <p:nvPr/>
              </p:nvSpPr>
              <p:spPr bwMode="auto">
                <a:xfrm>
                  <a:off x="5526" y="51"/>
                  <a:ext cx="44" cy="132"/>
                </a:xfrm>
                <a:prstGeom prst="rect">
                  <a:avLst/>
                </a:prstGeom>
                <a:solidFill>
                  <a:srgbClr val="8800F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3" name="Rectangle 132"/>
                <p:cNvSpPr>
                  <a:spLocks noChangeArrowheads="1"/>
                </p:cNvSpPr>
                <p:nvPr/>
              </p:nvSpPr>
              <p:spPr bwMode="auto">
                <a:xfrm>
                  <a:off x="5570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4" name="Rectangle 133"/>
                <p:cNvSpPr>
                  <a:spLocks noChangeArrowheads="1"/>
                </p:cNvSpPr>
                <p:nvPr/>
              </p:nvSpPr>
              <p:spPr bwMode="auto">
                <a:xfrm>
                  <a:off x="5614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745" name="Rectangle 134"/>
                <p:cNvSpPr>
                  <a:spLocks noChangeArrowheads="1"/>
                </p:cNvSpPr>
                <p:nvPr/>
              </p:nvSpPr>
              <p:spPr bwMode="auto">
                <a:xfrm>
                  <a:off x="5658" y="51"/>
                  <a:ext cx="44" cy="132"/>
                </a:xfrm>
                <a:prstGeom prst="rect">
                  <a:avLst/>
                </a:prstGeom>
                <a:solidFill>
                  <a:srgbClr val="8800F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  <p:grpSp>
            <p:nvGrpSpPr>
              <p:cNvPr id="57360" name="Group 135"/>
              <p:cNvGrpSpPr>
                <a:grpSpLocks/>
              </p:cNvGrpSpPr>
              <p:nvPr/>
            </p:nvGrpSpPr>
            <p:grpSpPr bwMode="auto">
              <a:xfrm>
                <a:off x="196" y="243"/>
                <a:ext cx="5434" cy="72"/>
                <a:chOff x="196" y="243"/>
                <a:chExt cx="5434" cy="72"/>
              </a:xfrm>
            </p:grpSpPr>
            <p:grpSp>
              <p:nvGrpSpPr>
                <p:cNvPr id="57361" name="Group 136"/>
                <p:cNvGrpSpPr>
                  <a:grpSpLocks/>
                </p:cNvGrpSpPr>
                <p:nvPr/>
              </p:nvGrpSpPr>
              <p:grpSpPr bwMode="auto">
                <a:xfrm>
                  <a:off x="196" y="243"/>
                  <a:ext cx="4246" cy="72"/>
                  <a:chOff x="196" y="243"/>
                  <a:chExt cx="4246" cy="72"/>
                </a:xfrm>
              </p:grpSpPr>
              <p:sp>
                <p:nvSpPr>
                  <p:cNvPr id="57418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196" y="243"/>
                    <a:ext cx="21" cy="72"/>
                  </a:xfrm>
                  <a:prstGeom prst="rect">
                    <a:avLst/>
                  </a:prstGeom>
                  <a:solidFill>
                    <a:srgbClr val="FF5008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19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217" y="243"/>
                    <a:ext cx="21" cy="72"/>
                  </a:xfrm>
                  <a:prstGeom prst="rect">
                    <a:avLst/>
                  </a:prstGeom>
                  <a:solidFill>
                    <a:srgbClr val="FE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0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38" y="243"/>
                    <a:ext cx="22" cy="72"/>
                  </a:xfrm>
                  <a:prstGeom prst="rect">
                    <a:avLst/>
                  </a:prstGeom>
                  <a:solidFill>
                    <a:srgbClr val="FE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1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260" y="243"/>
                    <a:ext cx="21" cy="72"/>
                  </a:xfrm>
                  <a:prstGeom prst="rect">
                    <a:avLst/>
                  </a:prstGeom>
                  <a:solidFill>
                    <a:srgbClr val="FE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2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81" y="243"/>
                    <a:ext cx="21" cy="72"/>
                  </a:xfrm>
                  <a:prstGeom prst="rect">
                    <a:avLst/>
                  </a:prstGeom>
                  <a:solidFill>
                    <a:srgbClr val="FD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3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302" y="243"/>
                    <a:ext cx="21" cy="72"/>
                  </a:xfrm>
                  <a:prstGeom prst="rect">
                    <a:avLst/>
                  </a:prstGeom>
                  <a:solidFill>
                    <a:srgbClr val="FD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4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323" y="243"/>
                    <a:ext cx="21" cy="72"/>
                  </a:xfrm>
                  <a:prstGeom prst="rect">
                    <a:avLst/>
                  </a:prstGeom>
                  <a:solidFill>
                    <a:srgbClr val="FD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5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344" y="243"/>
                    <a:ext cx="22" cy="72"/>
                  </a:xfrm>
                  <a:prstGeom prst="rect">
                    <a:avLst/>
                  </a:prstGeom>
                  <a:solidFill>
                    <a:srgbClr val="FD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6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366" y="243"/>
                    <a:ext cx="21" cy="72"/>
                  </a:xfrm>
                  <a:prstGeom prst="rect">
                    <a:avLst/>
                  </a:prstGeom>
                  <a:solidFill>
                    <a:srgbClr val="FC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7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387" y="243"/>
                    <a:ext cx="21" cy="72"/>
                  </a:xfrm>
                  <a:prstGeom prst="rect">
                    <a:avLst/>
                  </a:prstGeom>
                  <a:solidFill>
                    <a:srgbClr val="FC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8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408" y="243"/>
                    <a:ext cx="21" cy="72"/>
                  </a:xfrm>
                  <a:prstGeom prst="rect">
                    <a:avLst/>
                  </a:prstGeom>
                  <a:solidFill>
                    <a:srgbClr val="FC4F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29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429" y="243"/>
                    <a:ext cx="21" cy="72"/>
                  </a:xfrm>
                  <a:prstGeom prst="rect">
                    <a:avLst/>
                  </a:prstGeom>
                  <a:solidFill>
                    <a:srgbClr val="FB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0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450" y="243"/>
                    <a:ext cx="22" cy="72"/>
                  </a:xfrm>
                  <a:prstGeom prst="rect">
                    <a:avLst/>
                  </a:prstGeom>
                  <a:solidFill>
                    <a:srgbClr val="FB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1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472" y="243"/>
                    <a:ext cx="22" cy="72"/>
                  </a:xfrm>
                  <a:prstGeom prst="rect">
                    <a:avLst/>
                  </a:prstGeom>
                  <a:solidFill>
                    <a:srgbClr val="FA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2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494" y="243"/>
                    <a:ext cx="21" cy="72"/>
                  </a:xfrm>
                  <a:prstGeom prst="rect">
                    <a:avLst/>
                  </a:prstGeom>
                  <a:solidFill>
                    <a:srgbClr val="FA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3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515" y="243"/>
                    <a:ext cx="21" cy="72"/>
                  </a:xfrm>
                  <a:prstGeom prst="rect">
                    <a:avLst/>
                  </a:prstGeom>
                  <a:solidFill>
                    <a:srgbClr val="FA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4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536" y="243"/>
                    <a:ext cx="21" cy="72"/>
                  </a:xfrm>
                  <a:prstGeom prst="rect">
                    <a:avLst/>
                  </a:prstGeom>
                  <a:solidFill>
                    <a:srgbClr val="F9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5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557" y="243"/>
                    <a:ext cx="22" cy="72"/>
                  </a:xfrm>
                  <a:prstGeom prst="rect">
                    <a:avLst/>
                  </a:prstGeom>
                  <a:solidFill>
                    <a:srgbClr val="F94E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6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579" y="243"/>
                    <a:ext cx="21" cy="72"/>
                  </a:xfrm>
                  <a:prstGeom prst="rect">
                    <a:avLst/>
                  </a:prstGeom>
                  <a:solidFill>
                    <a:srgbClr val="F84D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7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600" y="243"/>
                    <a:ext cx="21" cy="72"/>
                  </a:xfrm>
                  <a:prstGeom prst="rect">
                    <a:avLst/>
                  </a:prstGeom>
                  <a:solidFill>
                    <a:srgbClr val="F74D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8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621" y="243"/>
                    <a:ext cx="21" cy="72"/>
                  </a:xfrm>
                  <a:prstGeom prst="rect">
                    <a:avLst/>
                  </a:prstGeom>
                  <a:solidFill>
                    <a:srgbClr val="F74D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39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642" y="243"/>
                    <a:ext cx="21" cy="72"/>
                  </a:xfrm>
                  <a:prstGeom prst="rect">
                    <a:avLst/>
                  </a:prstGeom>
                  <a:solidFill>
                    <a:srgbClr val="F64D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0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663" y="243"/>
                    <a:ext cx="22" cy="72"/>
                  </a:xfrm>
                  <a:prstGeom prst="rect">
                    <a:avLst/>
                  </a:prstGeom>
                  <a:solidFill>
                    <a:srgbClr val="F64D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1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685" y="243"/>
                    <a:ext cx="21" cy="72"/>
                  </a:xfrm>
                  <a:prstGeom prst="rect">
                    <a:avLst/>
                  </a:prstGeom>
                  <a:solidFill>
                    <a:srgbClr val="F44C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2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706" y="243"/>
                    <a:ext cx="21" cy="72"/>
                  </a:xfrm>
                  <a:prstGeom prst="rect">
                    <a:avLst/>
                  </a:prstGeom>
                  <a:solidFill>
                    <a:srgbClr val="F44C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3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727" y="243"/>
                    <a:ext cx="21" cy="72"/>
                  </a:xfrm>
                  <a:prstGeom prst="rect">
                    <a:avLst/>
                  </a:prstGeom>
                  <a:solidFill>
                    <a:srgbClr val="F34C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4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748" y="243"/>
                    <a:ext cx="21" cy="72"/>
                  </a:xfrm>
                  <a:prstGeom prst="rect">
                    <a:avLst/>
                  </a:prstGeom>
                  <a:solidFill>
                    <a:srgbClr val="F34C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5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769" y="243"/>
                    <a:ext cx="22" cy="72"/>
                  </a:xfrm>
                  <a:prstGeom prst="rect">
                    <a:avLst/>
                  </a:prstGeom>
                  <a:solidFill>
                    <a:srgbClr val="F24B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6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791" y="243"/>
                    <a:ext cx="21" cy="72"/>
                  </a:xfrm>
                  <a:prstGeom prst="rect">
                    <a:avLst/>
                  </a:prstGeom>
                  <a:solidFill>
                    <a:srgbClr val="F14B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7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812" y="243"/>
                    <a:ext cx="21" cy="72"/>
                  </a:xfrm>
                  <a:prstGeom prst="rect">
                    <a:avLst/>
                  </a:prstGeom>
                  <a:solidFill>
                    <a:srgbClr val="F04B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8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833" y="243"/>
                    <a:ext cx="21" cy="72"/>
                  </a:xfrm>
                  <a:prstGeom prst="rect">
                    <a:avLst/>
                  </a:prstGeom>
                  <a:solidFill>
                    <a:srgbClr val="EF4B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49" name="Rectangle 168"/>
                  <p:cNvSpPr>
                    <a:spLocks noChangeArrowheads="1"/>
                  </p:cNvSpPr>
                  <p:nvPr/>
                </p:nvSpPr>
                <p:spPr bwMode="auto">
                  <a:xfrm>
                    <a:off x="854" y="243"/>
                    <a:ext cx="21" cy="72"/>
                  </a:xfrm>
                  <a:prstGeom prst="rect">
                    <a:avLst/>
                  </a:prstGeom>
                  <a:solidFill>
                    <a:srgbClr val="EE4A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0" name="Rectangle 169"/>
                  <p:cNvSpPr>
                    <a:spLocks noChangeArrowheads="1"/>
                  </p:cNvSpPr>
                  <p:nvPr/>
                </p:nvSpPr>
                <p:spPr bwMode="auto">
                  <a:xfrm>
                    <a:off x="875" y="243"/>
                    <a:ext cx="22" cy="72"/>
                  </a:xfrm>
                  <a:prstGeom prst="rect">
                    <a:avLst/>
                  </a:prstGeom>
                  <a:solidFill>
                    <a:srgbClr val="ED4A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1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897" y="243"/>
                    <a:ext cx="21" cy="72"/>
                  </a:xfrm>
                  <a:prstGeom prst="rect">
                    <a:avLst/>
                  </a:prstGeom>
                  <a:solidFill>
                    <a:srgbClr val="EC4A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2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918" y="243"/>
                    <a:ext cx="21" cy="72"/>
                  </a:xfrm>
                  <a:prstGeom prst="rect">
                    <a:avLst/>
                  </a:prstGeom>
                  <a:solidFill>
                    <a:srgbClr val="EB49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3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939" y="243"/>
                    <a:ext cx="21" cy="72"/>
                  </a:xfrm>
                  <a:prstGeom prst="rect">
                    <a:avLst/>
                  </a:prstGeom>
                  <a:solidFill>
                    <a:srgbClr val="EA49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4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43"/>
                    <a:ext cx="22" cy="72"/>
                  </a:xfrm>
                  <a:prstGeom prst="rect">
                    <a:avLst/>
                  </a:prstGeom>
                  <a:solidFill>
                    <a:srgbClr val="E849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5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982" y="243"/>
                    <a:ext cx="21" cy="72"/>
                  </a:xfrm>
                  <a:prstGeom prst="rect">
                    <a:avLst/>
                  </a:prstGeom>
                  <a:solidFill>
                    <a:srgbClr val="E748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6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1003" y="243"/>
                    <a:ext cx="21" cy="72"/>
                  </a:xfrm>
                  <a:prstGeom prst="rect">
                    <a:avLst/>
                  </a:prstGeom>
                  <a:solidFill>
                    <a:srgbClr val="E648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7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024" y="243"/>
                    <a:ext cx="21" cy="72"/>
                  </a:xfrm>
                  <a:prstGeom prst="rect">
                    <a:avLst/>
                  </a:prstGeom>
                  <a:solidFill>
                    <a:srgbClr val="E548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8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045" y="243"/>
                    <a:ext cx="21" cy="72"/>
                  </a:xfrm>
                  <a:prstGeom prst="rect">
                    <a:avLst/>
                  </a:prstGeom>
                  <a:solidFill>
                    <a:srgbClr val="E447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59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066" y="243"/>
                    <a:ext cx="22" cy="72"/>
                  </a:xfrm>
                  <a:prstGeom prst="rect">
                    <a:avLst/>
                  </a:prstGeom>
                  <a:solidFill>
                    <a:srgbClr val="E247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0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1088" y="243"/>
                    <a:ext cx="21" cy="72"/>
                  </a:xfrm>
                  <a:prstGeom prst="rect">
                    <a:avLst/>
                  </a:prstGeom>
                  <a:solidFill>
                    <a:srgbClr val="E14607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1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1109" y="243"/>
                    <a:ext cx="21" cy="72"/>
                  </a:xfrm>
                  <a:prstGeom prst="rect">
                    <a:avLst/>
                  </a:prstGeom>
                  <a:solidFill>
                    <a:srgbClr val="DF46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2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1130" y="243"/>
                    <a:ext cx="21" cy="72"/>
                  </a:xfrm>
                  <a:prstGeom prst="rect">
                    <a:avLst/>
                  </a:prstGeom>
                  <a:solidFill>
                    <a:srgbClr val="DF45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3" name="Rectangle 182"/>
                  <p:cNvSpPr>
                    <a:spLocks noChangeArrowheads="1"/>
                  </p:cNvSpPr>
                  <p:nvPr/>
                </p:nvSpPr>
                <p:spPr bwMode="auto">
                  <a:xfrm>
                    <a:off x="1151" y="243"/>
                    <a:ext cx="21" cy="72"/>
                  </a:xfrm>
                  <a:prstGeom prst="rect">
                    <a:avLst/>
                  </a:prstGeom>
                  <a:solidFill>
                    <a:srgbClr val="DD45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4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172" y="243"/>
                    <a:ext cx="22" cy="72"/>
                  </a:xfrm>
                  <a:prstGeom prst="rect">
                    <a:avLst/>
                  </a:prstGeom>
                  <a:solidFill>
                    <a:srgbClr val="DB44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5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194" y="243"/>
                    <a:ext cx="21" cy="72"/>
                  </a:xfrm>
                  <a:prstGeom prst="rect">
                    <a:avLst/>
                  </a:prstGeom>
                  <a:solidFill>
                    <a:srgbClr val="D944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6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1215" y="243"/>
                    <a:ext cx="21" cy="72"/>
                  </a:xfrm>
                  <a:prstGeom prst="rect">
                    <a:avLst/>
                  </a:prstGeom>
                  <a:solidFill>
                    <a:srgbClr val="D843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7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1236" y="243"/>
                    <a:ext cx="21" cy="72"/>
                  </a:xfrm>
                  <a:prstGeom prst="rect">
                    <a:avLst/>
                  </a:prstGeom>
                  <a:solidFill>
                    <a:srgbClr val="D743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8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1257" y="243"/>
                    <a:ext cx="21" cy="72"/>
                  </a:xfrm>
                  <a:prstGeom prst="rect">
                    <a:avLst/>
                  </a:prstGeom>
                  <a:solidFill>
                    <a:srgbClr val="D543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69" name="Rectangle 188"/>
                  <p:cNvSpPr>
                    <a:spLocks noChangeArrowheads="1"/>
                  </p:cNvSpPr>
                  <p:nvPr/>
                </p:nvSpPr>
                <p:spPr bwMode="auto">
                  <a:xfrm>
                    <a:off x="1278" y="243"/>
                    <a:ext cx="22" cy="72"/>
                  </a:xfrm>
                  <a:prstGeom prst="rect">
                    <a:avLst/>
                  </a:prstGeom>
                  <a:solidFill>
                    <a:srgbClr val="D342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0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300" y="243"/>
                    <a:ext cx="21" cy="72"/>
                  </a:xfrm>
                  <a:prstGeom prst="rect">
                    <a:avLst/>
                  </a:prstGeom>
                  <a:solidFill>
                    <a:srgbClr val="D141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1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321" y="243"/>
                    <a:ext cx="21" cy="72"/>
                  </a:xfrm>
                  <a:prstGeom prst="rect">
                    <a:avLst/>
                  </a:prstGeom>
                  <a:solidFill>
                    <a:srgbClr val="CF41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2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342" y="243"/>
                    <a:ext cx="21" cy="72"/>
                  </a:xfrm>
                  <a:prstGeom prst="rect">
                    <a:avLst/>
                  </a:prstGeom>
                  <a:solidFill>
                    <a:srgbClr val="CF40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3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243"/>
                    <a:ext cx="21" cy="72"/>
                  </a:xfrm>
                  <a:prstGeom prst="rect">
                    <a:avLst/>
                  </a:prstGeom>
                  <a:solidFill>
                    <a:srgbClr val="CD40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4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1384" y="243"/>
                    <a:ext cx="22" cy="72"/>
                  </a:xfrm>
                  <a:prstGeom prst="rect">
                    <a:avLst/>
                  </a:prstGeom>
                  <a:solidFill>
                    <a:srgbClr val="CA3F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5" name="Rectangle 194"/>
                  <p:cNvSpPr>
                    <a:spLocks noChangeArrowheads="1"/>
                  </p:cNvSpPr>
                  <p:nvPr/>
                </p:nvSpPr>
                <p:spPr bwMode="auto">
                  <a:xfrm>
                    <a:off x="1406" y="243"/>
                    <a:ext cx="21" cy="72"/>
                  </a:xfrm>
                  <a:prstGeom prst="rect">
                    <a:avLst/>
                  </a:prstGeom>
                  <a:solidFill>
                    <a:srgbClr val="C83E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6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427" y="243"/>
                    <a:ext cx="22" cy="72"/>
                  </a:xfrm>
                  <a:prstGeom prst="rect">
                    <a:avLst/>
                  </a:prstGeom>
                  <a:solidFill>
                    <a:srgbClr val="C63E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449" y="243"/>
                    <a:ext cx="21" cy="72"/>
                  </a:xfrm>
                  <a:prstGeom prst="rect">
                    <a:avLst/>
                  </a:prstGeom>
                  <a:solidFill>
                    <a:srgbClr val="C53D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1470" y="243"/>
                    <a:ext cx="21" cy="72"/>
                  </a:xfrm>
                  <a:prstGeom prst="rect">
                    <a:avLst/>
                  </a:prstGeom>
                  <a:solidFill>
                    <a:srgbClr val="C33D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7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1491" y="243"/>
                    <a:ext cx="22" cy="72"/>
                  </a:xfrm>
                  <a:prstGeom prst="rect">
                    <a:avLst/>
                  </a:prstGeom>
                  <a:solidFill>
                    <a:srgbClr val="C03C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1513" y="243"/>
                    <a:ext cx="21" cy="72"/>
                  </a:xfrm>
                  <a:prstGeom prst="rect">
                    <a:avLst/>
                  </a:prstGeom>
                  <a:solidFill>
                    <a:srgbClr val="BE3B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1" name="Rectangle 200"/>
                  <p:cNvSpPr>
                    <a:spLocks noChangeArrowheads="1"/>
                  </p:cNvSpPr>
                  <p:nvPr/>
                </p:nvSpPr>
                <p:spPr bwMode="auto">
                  <a:xfrm>
                    <a:off x="1534" y="243"/>
                    <a:ext cx="21" cy="72"/>
                  </a:xfrm>
                  <a:prstGeom prst="rect">
                    <a:avLst/>
                  </a:prstGeom>
                  <a:solidFill>
                    <a:srgbClr val="BC3B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2" name="Rectangle 201"/>
                  <p:cNvSpPr>
                    <a:spLocks noChangeArrowheads="1"/>
                  </p:cNvSpPr>
                  <p:nvPr/>
                </p:nvSpPr>
                <p:spPr bwMode="auto">
                  <a:xfrm>
                    <a:off x="1555" y="243"/>
                    <a:ext cx="21" cy="72"/>
                  </a:xfrm>
                  <a:prstGeom prst="rect">
                    <a:avLst/>
                  </a:prstGeom>
                  <a:solidFill>
                    <a:srgbClr val="BB3A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3" name="Rectangle 202"/>
                  <p:cNvSpPr>
                    <a:spLocks noChangeArrowheads="1"/>
                  </p:cNvSpPr>
                  <p:nvPr/>
                </p:nvSpPr>
                <p:spPr bwMode="auto">
                  <a:xfrm>
                    <a:off x="1576" y="243"/>
                    <a:ext cx="21" cy="72"/>
                  </a:xfrm>
                  <a:prstGeom prst="rect">
                    <a:avLst/>
                  </a:prstGeom>
                  <a:solidFill>
                    <a:srgbClr val="B93A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4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597" y="243"/>
                    <a:ext cx="22" cy="72"/>
                  </a:xfrm>
                  <a:prstGeom prst="rect">
                    <a:avLst/>
                  </a:prstGeom>
                  <a:solidFill>
                    <a:srgbClr val="B639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5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619" y="243"/>
                    <a:ext cx="21" cy="72"/>
                  </a:xfrm>
                  <a:prstGeom prst="rect">
                    <a:avLst/>
                  </a:prstGeom>
                  <a:solidFill>
                    <a:srgbClr val="B438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6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1640" y="243"/>
                    <a:ext cx="21" cy="72"/>
                  </a:xfrm>
                  <a:prstGeom prst="rect">
                    <a:avLst/>
                  </a:prstGeom>
                  <a:solidFill>
                    <a:srgbClr val="B237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7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1661" y="243"/>
                    <a:ext cx="21" cy="72"/>
                  </a:xfrm>
                  <a:prstGeom prst="rect">
                    <a:avLst/>
                  </a:prstGeom>
                  <a:solidFill>
                    <a:srgbClr val="B137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8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1682" y="243"/>
                    <a:ext cx="21" cy="72"/>
                  </a:xfrm>
                  <a:prstGeom prst="rect">
                    <a:avLst/>
                  </a:prstGeom>
                  <a:solidFill>
                    <a:srgbClr val="AE36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89" name="Rectangle 208"/>
                  <p:cNvSpPr>
                    <a:spLocks noChangeArrowheads="1"/>
                  </p:cNvSpPr>
                  <p:nvPr/>
                </p:nvSpPr>
                <p:spPr bwMode="auto">
                  <a:xfrm>
                    <a:off x="1703" y="243"/>
                    <a:ext cx="22" cy="72"/>
                  </a:xfrm>
                  <a:prstGeom prst="rect">
                    <a:avLst/>
                  </a:prstGeom>
                  <a:solidFill>
                    <a:srgbClr val="AC35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725" y="243"/>
                    <a:ext cx="21" cy="72"/>
                  </a:xfrm>
                  <a:prstGeom prst="rect">
                    <a:avLst/>
                  </a:prstGeom>
                  <a:solidFill>
                    <a:srgbClr val="A934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746" y="243"/>
                    <a:ext cx="21" cy="72"/>
                  </a:xfrm>
                  <a:prstGeom prst="rect">
                    <a:avLst/>
                  </a:prstGeom>
                  <a:solidFill>
                    <a:srgbClr val="A734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1767" y="243"/>
                    <a:ext cx="21" cy="72"/>
                  </a:xfrm>
                  <a:prstGeom prst="rect">
                    <a:avLst/>
                  </a:prstGeom>
                  <a:solidFill>
                    <a:srgbClr val="A633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1788" y="243"/>
                    <a:ext cx="21" cy="72"/>
                  </a:xfrm>
                  <a:prstGeom prst="rect">
                    <a:avLst/>
                  </a:prstGeom>
                  <a:solidFill>
                    <a:srgbClr val="A333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4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1809" y="243"/>
                    <a:ext cx="22" cy="72"/>
                  </a:xfrm>
                  <a:prstGeom prst="rect">
                    <a:avLst/>
                  </a:prstGeom>
                  <a:solidFill>
                    <a:srgbClr val="A132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5" name="Rectangle 214"/>
                  <p:cNvSpPr>
                    <a:spLocks noChangeArrowheads="1"/>
                  </p:cNvSpPr>
                  <p:nvPr/>
                </p:nvSpPr>
                <p:spPr bwMode="auto">
                  <a:xfrm>
                    <a:off x="1831" y="243"/>
                    <a:ext cx="21" cy="72"/>
                  </a:xfrm>
                  <a:prstGeom prst="rect">
                    <a:avLst/>
                  </a:prstGeom>
                  <a:solidFill>
                    <a:srgbClr val="9E31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6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852" y="243"/>
                    <a:ext cx="21" cy="72"/>
                  </a:xfrm>
                  <a:prstGeom prst="rect">
                    <a:avLst/>
                  </a:prstGeom>
                  <a:solidFill>
                    <a:srgbClr val="9C30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7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873" y="243"/>
                    <a:ext cx="21" cy="72"/>
                  </a:xfrm>
                  <a:prstGeom prst="rect">
                    <a:avLst/>
                  </a:prstGeom>
                  <a:solidFill>
                    <a:srgbClr val="9A30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8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1894" y="243"/>
                    <a:ext cx="21" cy="72"/>
                  </a:xfrm>
                  <a:prstGeom prst="rect">
                    <a:avLst/>
                  </a:prstGeom>
                  <a:solidFill>
                    <a:srgbClr val="982F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499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915" y="243"/>
                    <a:ext cx="22" cy="72"/>
                  </a:xfrm>
                  <a:prstGeom prst="rect">
                    <a:avLst/>
                  </a:prstGeom>
                  <a:solidFill>
                    <a:srgbClr val="962E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0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1937" y="243"/>
                    <a:ext cx="21" cy="72"/>
                  </a:xfrm>
                  <a:prstGeom prst="rect">
                    <a:avLst/>
                  </a:prstGeom>
                  <a:solidFill>
                    <a:srgbClr val="932D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1" name="Rectangle 220"/>
                  <p:cNvSpPr>
                    <a:spLocks noChangeArrowheads="1"/>
                  </p:cNvSpPr>
                  <p:nvPr/>
                </p:nvSpPr>
                <p:spPr bwMode="auto">
                  <a:xfrm>
                    <a:off x="1958" y="243"/>
                    <a:ext cx="21" cy="72"/>
                  </a:xfrm>
                  <a:prstGeom prst="rect">
                    <a:avLst/>
                  </a:prstGeom>
                  <a:solidFill>
                    <a:srgbClr val="902D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2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979" y="243"/>
                    <a:ext cx="21" cy="72"/>
                  </a:xfrm>
                  <a:prstGeom prst="rect">
                    <a:avLst/>
                  </a:prstGeom>
                  <a:solidFill>
                    <a:srgbClr val="8F2C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3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2000" y="243"/>
                    <a:ext cx="21" cy="72"/>
                  </a:xfrm>
                  <a:prstGeom prst="rect">
                    <a:avLst/>
                  </a:prstGeom>
                  <a:solidFill>
                    <a:srgbClr val="8D2C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4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021" y="243"/>
                    <a:ext cx="22" cy="72"/>
                  </a:xfrm>
                  <a:prstGeom prst="rect">
                    <a:avLst/>
                  </a:prstGeom>
                  <a:solidFill>
                    <a:srgbClr val="8B2B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5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043" y="243"/>
                    <a:ext cx="21" cy="72"/>
                  </a:xfrm>
                  <a:prstGeom prst="rect">
                    <a:avLst/>
                  </a:prstGeom>
                  <a:solidFill>
                    <a:srgbClr val="882A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6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243"/>
                    <a:ext cx="21" cy="72"/>
                  </a:xfrm>
                  <a:prstGeom prst="rect">
                    <a:avLst/>
                  </a:prstGeom>
                  <a:solidFill>
                    <a:srgbClr val="8529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7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2085" y="243"/>
                    <a:ext cx="21" cy="72"/>
                  </a:xfrm>
                  <a:prstGeom prst="rect">
                    <a:avLst/>
                  </a:prstGeom>
                  <a:solidFill>
                    <a:srgbClr val="8429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8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2106" y="243"/>
                    <a:ext cx="21" cy="72"/>
                  </a:xfrm>
                  <a:prstGeom prst="rect">
                    <a:avLst/>
                  </a:prstGeom>
                  <a:solidFill>
                    <a:srgbClr val="8228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09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2127" y="243"/>
                    <a:ext cx="22" cy="72"/>
                  </a:xfrm>
                  <a:prstGeom prst="rect">
                    <a:avLst/>
                  </a:prstGeom>
                  <a:solidFill>
                    <a:srgbClr val="8027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0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149" y="243"/>
                    <a:ext cx="21" cy="72"/>
                  </a:xfrm>
                  <a:prstGeom prst="rect">
                    <a:avLst/>
                  </a:prstGeom>
                  <a:solidFill>
                    <a:srgbClr val="7D26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1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2170" y="243"/>
                    <a:ext cx="21" cy="72"/>
                  </a:xfrm>
                  <a:prstGeom prst="rect">
                    <a:avLst/>
                  </a:prstGeom>
                  <a:solidFill>
                    <a:srgbClr val="7B26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2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191" y="243"/>
                    <a:ext cx="21" cy="72"/>
                  </a:xfrm>
                  <a:prstGeom prst="rect">
                    <a:avLst/>
                  </a:prstGeom>
                  <a:solidFill>
                    <a:srgbClr val="7A25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3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2212" y="243"/>
                    <a:ext cx="21" cy="72"/>
                  </a:xfrm>
                  <a:prstGeom prst="rect">
                    <a:avLst/>
                  </a:prstGeom>
                  <a:solidFill>
                    <a:srgbClr val="7825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4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2233" y="243"/>
                    <a:ext cx="22" cy="72"/>
                  </a:xfrm>
                  <a:prstGeom prst="rect">
                    <a:avLst/>
                  </a:prstGeom>
                  <a:solidFill>
                    <a:srgbClr val="7624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5" name="Rectangle 234"/>
                  <p:cNvSpPr>
                    <a:spLocks noChangeArrowheads="1"/>
                  </p:cNvSpPr>
                  <p:nvPr/>
                </p:nvSpPr>
                <p:spPr bwMode="auto">
                  <a:xfrm>
                    <a:off x="2255" y="243"/>
                    <a:ext cx="21" cy="72"/>
                  </a:xfrm>
                  <a:prstGeom prst="rect">
                    <a:avLst/>
                  </a:prstGeom>
                  <a:solidFill>
                    <a:srgbClr val="7323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6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2276" y="243"/>
                    <a:ext cx="21" cy="72"/>
                  </a:xfrm>
                  <a:prstGeom prst="rect">
                    <a:avLst/>
                  </a:prstGeom>
                  <a:solidFill>
                    <a:srgbClr val="7123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7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2297" y="243"/>
                    <a:ext cx="21" cy="72"/>
                  </a:xfrm>
                  <a:prstGeom prst="rect">
                    <a:avLst/>
                  </a:prstGeom>
                  <a:solidFill>
                    <a:srgbClr val="7022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8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318" y="243"/>
                    <a:ext cx="22" cy="72"/>
                  </a:xfrm>
                  <a:prstGeom prst="rect">
                    <a:avLst/>
                  </a:prstGeom>
                  <a:solidFill>
                    <a:srgbClr val="6D21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19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340" y="243"/>
                    <a:ext cx="21" cy="72"/>
                  </a:xfrm>
                  <a:prstGeom prst="rect">
                    <a:avLst/>
                  </a:prstGeom>
                  <a:solidFill>
                    <a:srgbClr val="6C21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0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243"/>
                    <a:ext cx="21" cy="72"/>
                  </a:xfrm>
                  <a:prstGeom prst="rect">
                    <a:avLst/>
                  </a:prstGeom>
                  <a:solidFill>
                    <a:srgbClr val="6A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1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2382" y="243"/>
                    <a:ext cx="22" cy="72"/>
                  </a:xfrm>
                  <a:prstGeom prst="rect">
                    <a:avLst/>
                  </a:prstGeom>
                  <a:solidFill>
                    <a:srgbClr val="69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2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2404" y="243"/>
                    <a:ext cx="21" cy="72"/>
                  </a:xfrm>
                  <a:prstGeom prst="rect">
                    <a:avLst/>
                  </a:prstGeom>
                  <a:solidFill>
                    <a:srgbClr val="67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3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2425" y="243"/>
                    <a:ext cx="22" cy="72"/>
                  </a:xfrm>
                  <a:prstGeom prst="rect">
                    <a:avLst/>
                  </a:prstGeom>
                  <a:solidFill>
                    <a:srgbClr val="651F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4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447" y="243"/>
                    <a:ext cx="21" cy="72"/>
                  </a:xfrm>
                  <a:prstGeom prst="rect">
                    <a:avLst/>
                  </a:prstGeom>
                  <a:solidFill>
                    <a:srgbClr val="631E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5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468" y="243"/>
                    <a:ext cx="21" cy="72"/>
                  </a:xfrm>
                  <a:prstGeom prst="rect">
                    <a:avLst/>
                  </a:prstGeom>
                  <a:solidFill>
                    <a:srgbClr val="621E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6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489" y="243"/>
                    <a:ext cx="21" cy="72"/>
                  </a:xfrm>
                  <a:prstGeom prst="rect">
                    <a:avLst/>
                  </a:prstGeom>
                  <a:solidFill>
                    <a:srgbClr val="611D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7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2510" y="243"/>
                    <a:ext cx="21" cy="72"/>
                  </a:xfrm>
                  <a:prstGeom prst="rect">
                    <a:avLst/>
                  </a:prstGeom>
                  <a:solidFill>
                    <a:srgbClr val="5F1D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8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2531" y="243"/>
                    <a:ext cx="22" cy="72"/>
                  </a:xfrm>
                  <a:prstGeom prst="rect">
                    <a:avLst/>
                  </a:prstGeom>
                  <a:solidFill>
                    <a:srgbClr val="5D1C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29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2553" y="243"/>
                    <a:ext cx="21" cy="72"/>
                  </a:xfrm>
                  <a:prstGeom prst="rect">
                    <a:avLst/>
                  </a:prstGeom>
                  <a:solidFill>
                    <a:srgbClr val="5C1C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0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574" y="243"/>
                    <a:ext cx="21" cy="72"/>
                  </a:xfrm>
                  <a:prstGeom prst="rect">
                    <a:avLst/>
                  </a:prstGeom>
                  <a:solidFill>
                    <a:srgbClr val="5A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1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595" y="243"/>
                    <a:ext cx="21" cy="72"/>
                  </a:xfrm>
                  <a:prstGeom prst="rect">
                    <a:avLst/>
                  </a:prstGeom>
                  <a:solidFill>
                    <a:srgbClr val="5A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2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243"/>
                    <a:ext cx="21" cy="72"/>
                  </a:xfrm>
                  <a:prstGeom prst="rect">
                    <a:avLst/>
                  </a:prstGeom>
                  <a:solidFill>
                    <a:srgbClr val="59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3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2637" y="243"/>
                    <a:ext cx="22" cy="72"/>
                  </a:xfrm>
                  <a:prstGeom prst="rect">
                    <a:avLst/>
                  </a:prstGeom>
                  <a:solidFill>
                    <a:srgbClr val="571A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4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2659" y="243"/>
                    <a:ext cx="21" cy="72"/>
                  </a:xfrm>
                  <a:prstGeom prst="rect">
                    <a:avLst/>
                  </a:prstGeom>
                  <a:solidFill>
                    <a:srgbClr val="561A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5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243"/>
                    <a:ext cx="21" cy="72"/>
                  </a:xfrm>
                  <a:prstGeom prst="rect">
                    <a:avLst/>
                  </a:prstGeom>
                  <a:solidFill>
                    <a:srgbClr val="54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6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2701" y="243"/>
                    <a:ext cx="21" cy="72"/>
                  </a:xfrm>
                  <a:prstGeom prst="rect">
                    <a:avLst/>
                  </a:prstGeom>
                  <a:solidFill>
                    <a:srgbClr val="54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7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722" y="243"/>
                    <a:ext cx="21" cy="72"/>
                  </a:xfrm>
                  <a:prstGeom prst="rect">
                    <a:avLst/>
                  </a:prstGeom>
                  <a:solidFill>
                    <a:srgbClr val="53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8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743" y="243"/>
                    <a:ext cx="22" cy="72"/>
                  </a:xfrm>
                  <a:prstGeom prst="rect">
                    <a:avLst/>
                  </a:prstGeom>
                  <a:solidFill>
                    <a:srgbClr val="51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39" name="Rectangle 258"/>
                  <p:cNvSpPr>
                    <a:spLocks noChangeArrowheads="1"/>
                  </p:cNvSpPr>
                  <p:nvPr/>
                </p:nvSpPr>
                <p:spPr bwMode="auto">
                  <a:xfrm>
                    <a:off x="2765" y="243"/>
                    <a:ext cx="21" cy="72"/>
                  </a:xfrm>
                  <a:prstGeom prst="rect">
                    <a:avLst/>
                  </a:prstGeom>
                  <a:solidFill>
                    <a:srgbClr val="50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0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243"/>
                    <a:ext cx="21" cy="72"/>
                  </a:xfrm>
                  <a:prstGeom prst="rect">
                    <a:avLst/>
                  </a:prstGeom>
                  <a:solidFill>
                    <a:srgbClr val="4F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1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2807" y="243"/>
                    <a:ext cx="21" cy="72"/>
                  </a:xfrm>
                  <a:prstGeom prst="rect">
                    <a:avLst/>
                  </a:prstGeom>
                  <a:solidFill>
                    <a:srgbClr val="4F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2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243"/>
                    <a:ext cx="21" cy="72"/>
                  </a:xfrm>
                  <a:prstGeom prst="rect">
                    <a:avLst/>
                  </a:prstGeom>
                  <a:solidFill>
                    <a:srgbClr val="4E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3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849" y="243"/>
                    <a:ext cx="22" cy="72"/>
                  </a:xfrm>
                  <a:prstGeom prst="rect">
                    <a:avLst/>
                  </a:prstGeom>
                  <a:solidFill>
                    <a:srgbClr val="4D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4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871" y="243"/>
                    <a:ext cx="21" cy="72"/>
                  </a:xfrm>
                  <a:prstGeom prst="rect">
                    <a:avLst/>
                  </a:prstGeom>
                  <a:solidFill>
                    <a:srgbClr val="4C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5" name="Rectangle 264"/>
                  <p:cNvSpPr>
                    <a:spLocks noChangeArrowheads="1"/>
                  </p:cNvSpPr>
                  <p:nvPr/>
                </p:nvSpPr>
                <p:spPr bwMode="auto">
                  <a:xfrm>
                    <a:off x="2892" y="243"/>
                    <a:ext cx="21" cy="72"/>
                  </a:xfrm>
                  <a:prstGeom prst="rect">
                    <a:avLst/>
                  </a:prstGeom>
                  <a:solidFill>
                    <a:srgbClr val="4C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6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243"/>
                    <a:ext cx="21" cy="72"/>
                  </a:xfrm>
                  <a:prstGeom prst="rect">
                    <a:avLst/>
                  </a:prstGeom>
                  <a:solidFill>
                    <a:srgbClr val="4C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7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2934" y="243"/>
                    <a:ext cx="21" cy="72"/>
                  </a:xfrm>
                  <a:prstGeom prst="rect">
                    <a:avLst/>
                  </a:prstGeom>
                  <a:solidFill>
                    <a:srgbClr val="4C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8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2955" y="243"/>
                    <a:ext cx="22" cy="72"/>
                  </a:xfrm>
                  <a:prstGeom prst="rect">
                    <a:avLst/>
                  </a:prstGeom>
                  <a:solidFill>
                    <a:srgbClr val="4D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49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2977" y="243"/>
                    <a:ext cx="21" cy="72"/>
                  </a:xfrm>
                  <a:prstGeom prst="rect">
                    <a:avLst/>
                  </a:prstGeom>
                  <a:solidFill>
                    <a:srgbClr val="4E17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0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998" y="243"/>
                    <a:ext cx="21" cy="72"/>
                  </a:xfrm>
                  <a:prstGeom prst="rect">
                    <a:avLst/>
                  </a:prstGeom>
                  <a:solidFill>
                    <a:srgbClr val="4F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1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019" y="243"/>
                    <a:ext cx="21" cy="72"/>
                  </a:xfrm>
                  <a:prstGeom prst="rect">
                    <a:avLst/>
                  </a:prstGeom>
                  <a:solidFill>
                    <a:srgbClr val="4F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2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040" y="243"/>
                    <a:ext cx="21" cy="72"/>
                  </a:xfrm>
                  <a:prstGeom prst="rect">
                    <a:avLst/>
                  </a:prstGeom>
                  <a:solidFill>
                    <a:srgbClr val="50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3" name="Rectangle 272"/>
                  <p:cNvSpPr>
                    <a:spLocks noChangeArrowheads="1"/>
                  </p:cNvSpPr>
                  <p:nvPr/>
                </p:nvSpPr>
                <p:spPr bwMode="auto">
                  <a:xfrm>
                    <a:off x="3061" y="243"/>
                    <a:ext cx="22" cy="72"/>
                  </a:xfrm>
                  <a:prstGeom prst="rect">
                    <a:avLst/>
                  </a:prstGeom>
                  <a:solidFill>
                    <a:srgbClr val="5118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4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3083" y="243"/>
                    <a:ext cx="21" cy="72"/>
                  </a:xfrm>
                  <a:prstGeom prst="rect">
                    <a:avLst/>
                  </a:prstGeom>
                  <a:solidFill>
                    <a:srgbClr val="53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5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3104" y="243"/>
                    <a:ext cx="21" cy="72"/>
                  </a:xfrm>
                  <a:prstGeom prst="rect">
                    <a:avLst/>
                  </a:prstGeom>
                  <a:solidFill>
                    <a:srgbClr val="54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6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3125" y="243"/>
                    <a:ext cx="21" cy="72"/>
                  </a:xfrm>
                  <a:prstGeom prst="rect">
                    <a:avLst/>
                  </a:prstGeom>
                  <a:solidFill>
                    <a:srgbClr val="5419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7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3146" y="243"/>
                    <a:ext cx="21" cy="72"/>
                  </a:xfrm>
                  <a:prstGeom prst="rect">
                    <a:avLst/>
                  </a:prstGeom>
                  <a:solidFill>
                    <a:srgbClr val="561A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8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3167" y="243"/>
                    <a:ext cx="22" cy="72"/>
                  </a:xfrm>
                  <a:prstGeom prst="rect">
                    <a:avLst/>
                  </a:prstGeom>
                  <a:solidFill>
                    <a:srgbClr val="571A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59" name="Rectangle 278"/>
                  <p:cNvSpPr>
                    <a:spLocks noChangeArrowheads="1"/>
                  </p:cNvSpPr>
                  <p:nvPr/>
                </p:nvSpPr>
                <p:spPr bwMode="auto">
                  <a:xfrm>
                    <a:off x="3189" y="243"/>
                    <a:ext cx="21" cy="72"/>
                  </a:xfrm>
                  <a:prstGeom prst="rect">
                    <a:avLst/>
                  </a:prstGeom>
                  <a:solidFill>
                    <a:srgbClr val="59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0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210" y="243"/>
                    <a:ext cx="21" cy="72"/>
                  </a:xfrm>
                  <a:prstGeom prst="rect">
                    <a:avLst/>
                  </a:prstGeom>
                  <a:solidFill>
                    <a:srgbClr val="5A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1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3231" y="243"/>
                    <a:ext cx="21" cy="72"/>
                  </a:xfrm>
                  <a:prstGeom prst="rect">
                    <a:avLst/>
                  </a:prstGeom>
                  <a:solidFill>
                    <a:srgbClr val="5A1B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2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252" y="243"/>
                    <a:ext cx="21" cy="72"/>
                  </a:xfrm>
                  <a:prstGeom prst="rect">
                    <a:avLst/>
                  </a:prstGeom>
                  <a:solidFill>
                    <a:srgbClr val="5C1C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3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3273" y="243"/>
                    <a:ext cx="22" cy="72"/>
                  </a:xfrm>
                  <a:prstGeom prst="rect">
                    <a:avLst/>
                  </a:prstGeom>
                  <a:solidFill>
                    <a:srgbClr val="5D1C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4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3295" y="243"/>
                    <a:ext cx="21" cy="72"/>
                  </a:xfrm>
                  <a:prstGeom prst="rect">
                    <a:avLst/>
                  </a:prstGeom>
                  <a:solidFill>
                    <a:srgbClr val="5F1D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5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3316" y="243"/>
                    <a:ext cx="21" cy="72"/>
                  </a:xfrm>
                  <a:prstGeom prst="rect">
                    <a:avLst/>
                  </a:prstGeom>
                  <a:solidFill>
                    <a:srgbClr val="611D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6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3337" y="243"/>
                    <a:ext cx="21" cy="72"/>
                  </a:xfrm>
                  <a:prstGeom prst="rect">
                    <a:avLst/>
                  </a:prstGeom>
                  <a:solidFill>
                    <a:srgbClr val="621E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7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3358" y="243"/>
                    <a:ext cx="22" cy="72"/>
                  </a:xfrm>
                  <a:prstGeom prst="rect">
                    <a:avLst/>
                  </a:prstGeom>
                  <a:solidFill>
                    <a:srgbClr val="631E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8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3380" y="243"/>
                    <a:ext cx="22" cy="72"/>
                  </a:xfrm>
                  <a:prstGeom prst="rect">
                    <a:avLst/>
                  </a:prstGeom>
                  <a:solidFill>
                    <a:srgbClr val="651F0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69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243"/>
                    <a:ext cx="21" cy="72"/>
                  </a:xfrm>
                  <a:prstGeom prst="rect">
                    <a:avLst/>
                  </a:prstGeom>
                  <a:solidFill>
                    <a:srgbClr val="67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0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3423" y="243"/>
                    <a:ext cx="21" cy="72"/>
                  </a:xfrm>
                  <a:prstGeom prst="rect">
                    <a:avLst/>
                  </a:prstGeom>
                  <a:solidFill>
                    <a:srgbClr val="69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1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444" y="243"/>
                    <a:ext cx="21" cy="72"/>
                  </a:xfrm>
                  <a:prstGeom prst="rect">
                    <a:avLst/>
                  </a:prstGeom>
                  <a:solidFill>
                    <a:srgbClr val="6A20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2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3465" y="243"/>
                    <a:ext cx="21" cy="72"/>
                  </a:xfrm>
                  <a:prstGeom prst="rect">
                    <a:avLst/>
                  </a:prstGeom>
                  <a:solidFill>
                    <a:srgbClr val="6C21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3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486" y="243"/>
                    <a:ext cx="22" cy="72"/>
                  </a:xfrm>
                  <a:prstGeom prst="rect">
                    <a:avLst/>
                  </a:prstGeom>
                  <a:solidFill>
                    <a:srgbClr val="6D21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4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508" y="243"/>
                    <a:ext cx="21" cy="72"/>
                  </a:xfrm>
                  <a:prstGeom prst="rect">
                    <a:avLst/>
                  </a:prstGeom>
                  <a:solidFill>
                    <a:srgbClr val="7022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5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3529" y="243"/>
                    <a:ext cx="21" cy="72"/>
                  </a:xfrm>
                  <a:prstGeom prst="rect">
                    <a:avLst/>
                  </a:prstGeom>
                  <a:solidFill>
                    <a:srgbClr val="7123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6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3550" y="243"/>
                    <a:ext cx="21" cy="72"/>
                  </a:xfrm>
                  <a:prstGeom prst="rect">
                    <a:avLst/>
                  </a:prstGeom>
                  <a:solidFill>
                    <a:srgbClr val="7323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7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3571" y="243"/>
                    <a:ext cx="21" cy="72"/>
                  </a:xfrm>
                  <a:prstGeom prst="rect">
                    <a:avLst/>
                  </a:prstGeom>
                  <a:solidFill>
                    <a:srgbClr val="7524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8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3592" y="243"/>
                    <a:ext cx="22" cy="72"/>
                  </a:xfrm>
                  <a:prstGeom prst="rect">
                    <a:avLst/>
                  </a:prstGeom>
                  <a:solidFill>
                    <a:srgbClr val="7725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79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3614" y="243"/>
                    <a:ext cx="21" cy="72"/>
                  </a:xfrm>
                  <a:prstGeom prst="rect">
                    <a:avLst/>
                  </a:prstGeom>
                  <a:solidFill>
                    <a:srgbClr val="7A25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0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3635" y="243"/>
                    <a:ext cx="21" cy="72"/>
                  </a:xfrm>
                  <a:prstGeom prst="rect">
                    <a:avLst/>
                  </a:prstGeom>
                  <a:solidFill>
                    <a:srgbClr val="7B26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1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3656" y="243"/>
                    <a:ext cx="21" cy="72"/>
                  </a:xfrm>
                  <a:prstGeom prst="rect">
                    <a:avLst/>
                  </a:prstGeom>
                  <a:solidFill>
                    <a:srgbClr val="7D26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2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677" y="243"/>
                    <a:ext cx="22" cy="72"/>
                  </a:xfrm>
                  <a:prstGeom prst="rect">
                    <a:avLst/>
                  </a:prstGeom>
                  <a:solidFill>
                    <a:srgbClr val="8027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3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3699" y="243"/>
                    <a:ext cx="21" cy="72"/>
                  </a:xfrm>
                  <a:prstGeom prst="rect">
                    <a:avLst/>
                  </a:prstGeom>
                  <a:solidFill>
                    <a:srgbClr val="822803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4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720" y="243"/>
                    <a:ext cx="21" cy="72"/>
                  </a:xfrm>
                  <a:prstGeom prst="rect">
                    <a:avLst/>
                  </a:prstGeom>
                  <a:solidFill>
                    <a:srgbClr val="8429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5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741" y="243"/>
                    <a:ext cx="21" cy="72"/>
                  </a:xfrm>
                  <a:prstGeom prst="rect">
                    <a:avLst/>
                  </a:prstGeom>
                  <a:solidFill>
                    <a:srgbClr val="8529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3762" y="243"/>
                    <a:ext cx="21" cy="72"/>
                  </a:xfrm>
                  <a:prstGeom prst="rect">
                    <a:avLst/>
                  </a:prstGeom>
                  <a:solidFill>
                    <a:srgbClr val="882A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7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3783" y="243"/>
                    <a:ext cx="22" cy="72"/>
                  </a:xfrm>
                  <a:prstGeom prst="rect">
                    <a:avLst/>
                  </a:prstGeom>
                  <a:solidFill>
                    <a:srgbClr val="8B2B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8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3805" y="243"/>
                    <a:ext cx="21" cy="72"/>
                  </a:xfrm>
                  <a:prstGeom prst="rect">
                    <a:avLst/>
                  </a:prstGeom>
                  <a:solidFill>
                    <a:srgbClr val="8D2C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89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3826" y="243"/>
                    <a:ext cx="21" cy="72"/>
                  </a:xfrm>
                  <a:prstGeom prst="rect">
                    <a:avLst/>
                  </a:prstGeom>
                  <a:solidFill>
                    <a:srgbClr val="8F2C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0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3847" y="243"/>
                    <a:ext cx="21" cy="72"/>
                  </a:xfrm>
                  <a:prstGeom prst="rect">
                    <a:avLst/>
                  </a:prstGeom>
                  <a:solidFill>
                    <a:srgbClr val="902D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1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3868" y="243"/>
                    <a:ext cx="21" cy="72"/>
                  </a:xfrm>
                  <a:prstGeom prst="rect">
                    <a:avLst/>
                  </a:prstGeom>
                  <a:solidFill>
                    <a:srgbClr val="932D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2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3889" y="243"/>
                    <a:ext cx="22" cy="72"/>
                  </a:xfrm>
                  <a:prstGeom prst="rect">
                    <a:avLst/>
                  </a:prstGeom>
                  <a:solidFill>
                    <a:srgbClr val="962E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3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3911" y="243"/>
                    <a:ext cx="21" cy="72"/>
                  </a:xfrm>
                  <a:prstGeom prst="rect">
                    <a:avLst/>
                  </a:prstGeom>
                  <a:solidFill>
                    <a:srgbClr val="982F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4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3932" y="243"/>
                    <a:ext cx="21" cy="72"/>
                  </a:xfrm>
                  <a:prstGeom prst="rect">
                    <a:avLst/>
                  </a:prstGeom>
                  <a:solidFill>
                    <a:srgbClr val="9A30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5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3953" y="243"/>
                    <a:ext cx="21" cy="72"/>
                  </a:xfrm>
                  <a:prstGeom prst="rect">
                    <a:avLst/>
                  </a:prstGeom>
                  <a:solidFill>
                    <a:srgbClr val="9C30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6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3974" y="243"/>
                    <a:ext cx="21" cy="72"/>
                  </a:xfrm>
                  <a:prstGeom prst="rect">
                    <a:avLst/>
                  </a:prstGeom>
                  <a:solidFill>
                    <a:srgbClr val="9E31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7" name="Rectangle 316"/>
                  <p:cNvSpPr>
                    <a:spLocks noChangeArrowheads="1"/>
                  </p:cNvSpPr>
                  <p:nvPr/>
                </p:nvSpPr>
                <p:spPr bwMode="auto">
                  <a:xfrm>
                    <a:off x="3995" y="243"/>
                    <a:ext cx="22" cy="72"/>
                  </a:xfrm>
                  <a:prstGeom prst="rect">
                    <a:avLst/>
                  </a:prstGeom>
                  <a:solidFill>
                    <a:srgbClr val="A13204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8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4017" y="243"/>
                    <a:ext cx="21" cy="72"/>
                  </a:xfrm>
                  <a:prstGeom prst="rect">
                    <a:avLst/>
                  </a:prstGeom>
                  <a:solidFill>
                    <a:srgbClr val="A333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599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4038" y="243"/>
                    <a:ext cx="21" cy="72"/>
                  </a:xfrm>
                  <a:prstGeom prst="rect">
                    <a:avLst/>
                  </a:prstGeom>
                  <a:solidFill>
                    <a:srgbClr val="A633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0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243"/>
                    <a:ext cx="21" cy="72"/>
                  </a:xfrm>
                  <a:prstGeom prst="rect">
                    <a:avLst/>
                  </a:prstGeom>
                  <a:solidFill>
                    <a:srgbClr val="A734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1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43"/>
                    <a:ext cx="21" cy="72"/>
                  </a:xfrm>
                  <a:prstGeom prst="rect">
                    <a:avLst/>
                  </a:prstGeom>
                  <a:solidFill>
                    <a:srgbClr val="A934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2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4101" y="243"/>
                    <a:ext cx="22" cy="72"/>
                  </a:xfrm>
                  <a:prstGeom prst="rect">
                    <a:avLst/>
                  </a:prstGeom>
                  <a:solidFill>
                    <a:srgbClr val="AC35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3" name="Rectangle 322"/>
                  <p:cNvSpPr>
                    <a:spLocks noChangeArrowheads="1"/>
                  </p:cNvSpPr>
                  <p:nvPr/>
                </p:nvSpPr>
                <p:spPr bwMode="auto">
                  <a:xfrm>
                    <a:off x="4123" y="243"/>
                    <a:ext cx="21" cy="72"/>
                  </a:xfrm>
                  <a:prstGeom prst="rect">
                    <a:avLst/>
                  </a:prstGeom>
                  <a:solidFill>
                    <a:srgbClr val="AE36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4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4144" y="243"/>
                    <a:ext cx="21" cy="72"/>
                  </a:xfrm>
                  <a:prstGeom prst="rect">
                    <a:avLst/>
                  </a:prstGeom>
                  <a:solidFill>
                    <a:srgbClr val="B137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5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4165" y="243"/>
                    <a:ext cx="21" cy="72"/>
                  </a:xfrm>
                  <a:prstGeom prst="rect">
                    <a:avLst/>
                  </a:prstGeom>
                  <a:solidFill>
                    <a:srgbClr val="B237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6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4186" y="243"/>
                    <a:ext cx="21" cy="72"/>
                  </a:xfrm>
                  <a:prstGeom prst="rect">
                    <a:avLst/>
                  </a:prstGeom>
                  <a:solidFill>
                    <a:srgbClr val="B438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7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4207" y="243"/>
                    <a:ext cx="22" cy="72"/>
                  </a:xfrm>
                  <a:prstGeom prst="rect">
                    <a:avLst/>
                  </a:prstGeom>
                  <a:solidFill>
                    <a:srgbClr val="B639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8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4229" y="243"/>
                    <a:ext cx="21" cy="72"/>
                  </a:xfrm>
                  <a:prstGeom prst="rect">
                    <a:avLst/>
                  </a:prstGeom>
                  <a:solidFill>
                    <a:srgbClr val="B93A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09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4250" y="243"/>
                    <a:ext cx="21" cy="72"/>
                  </a:xfrm>
                  <a:prstGeom prst="rect">
                    <a:avLst/>
                  </a:prstGeom>
                  <a:solidFill>
                    <a:srgbClr val="BB3A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0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4271" y="243"/>
                    <a:ext cx="21" cy="72"/>
                  </a:xfrm>
                  <a:prstGeom prst="rect">
                    <a:avLst/>
                  </a:prstGeom>
                  <a:solidFill>
                    <a:srgbClr val="BC3B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1" name="Rectangle 330"/>
                  <p:cNvSpPr>
                    <a:spLocks noChangeArrowheads="1"/>
                  </p:cNvSpPr>
                  <p:nvPr/>
                </p:nvSpPr>
                <p:spPr bwMode="auto">
                  <a:xfrm>
                    <a:off x="4292" y="243"/>
                    <a:ext cx="21" cy="72"/>
                  </a:xfrm>
                  <a:prstGeom prst="rect">
                    <a:avLst/>
                  </a:prstGeom>
                  <a:solidFill>
                    <a:srgbClr val="BE3B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2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4313" y="243"/>
                    <a:ext cx="23" cy="72"/>
                  </a:xfrm>
                  <a:prstGeom prst="rect">
                    <a:avLst/>
                  </a:prstGeom>
                  <a:solidFill>
                    <a:srgbClr val="C03C0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3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4336" y="243"/>
                    <a:ext cx="21" cy="72"/>
                  </a:xfrm>
                  <a:prstGeom prst="rect">
                    <a:avLst/>
                  </a:prstGeom>
                  <a:solidFill>
                    <a:srgbClr val="C33D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4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4357" y="243"/>
                    <a:ext cx="21" cy="72"/>
                  </a:xfrm>
                  <a:prstGeom prst="rect">
                    <a:avLst/>
                  </a:prstGeom>
                  <a:solidFill>
                    <a:srgbClr val="C53D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5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4378" y="243"/>
                    <a:ext cx="21" cy="72"/>
                  </a:xfrm>
                  <a:prstGeom prst="rect">
                    <a:avLst/>
                  </a:prstGeom>
                  <a:solidFill>
                    <a:srgbClr val="C63E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6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43"/>
                    <a:ext cx="21" cy="72"/>
                  </a:xfrm>
                  <a:prstGeom prst="rect">
                    <a:avLst/>
                  </a:prstGeom>
                  <a:solidFill>
                    <a:srgbClr val="C83E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57617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4420" y="243"/>
                    <a:ext cx="22" cy="72"/>
                  </a:xfrm>
                  <a:prstGeom prst="rect">
                    <a:avLst/>
                  </a:prstGeom>
                  <a:solidFill>
                    <a:srgbClr val="CA3F06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  <p:sp>
              <p:nvSpPr>
                <p:cNvPr id="57362" name="Rectangle 337"/>
                <p:cNvSpPr>
                  <a:spLocks noChangeArrowheads="1"/>
                </p:cNvSpPr>
                <p:nvPr/>
              </p:nvSpPr>
              <p:spPr bwMode="auto">
                <a:xfrm>
                  <a:off x="4442" y="243"/>
                  <a:ext cx="21" cy="72"/>
                </a:xfrm>
                <a:prstGeom prst="rect">
                  <a:avLst/>
                </a:prstGeom>
                <a:solidFill>
                  <a:srgbClr val="CD40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3" name="Rectangle 338"/>
                <p:cNvSpPr>
                  <a:spLocks noChangeArrowheads="1"/>
                </p:cNvSpPr>
                <p:nvPr/>
              </p:nvSpPr>
              <p:spPr bwMode="auto">
                <a:xfrm>
                  <a:off x="4463" y="243"/>
                  <a:ext cx="21" cy="72"/>
                </a:xfrm>
                <a:prstGeom prst="rect">
                  <a:avLst/>
                </a:prstGeom>
                <a:solidFill>
                  <a:srgbClr val="CF40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4" name="Rectangle 339"/>
                <p:cNvSpPr>
                  <a:spLocks noChangeArrowheads="1"/>
                </p:cNvSpPr>
                <p:nvPr/>
              </p:nvSpPr>
              <p:spPr bwMode="auto">
                <a:xfrm>
                  <a:off x="4484" y="243"/>
                  <a:ext cx="21" cy="72"/>
                </a:xfrm>
                <a:prstGeom prst="rect">
                  <a:avLst/>
                </a:prstGeom>
                <a:solidFill>
                  <a:srgbClr val="CF41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5" name="Rectangle 340"/>
                <p:cNvSpPr>
                  <a:spLocks noChangeArrowheads="1"/>
                </p:cNvSpPr>
                <p:nvPr/>
              </p:nvSpPr>
              <p:spPr bwMode="auto">
                <a:xfrm>
                  <a:off x="4505" y="243"/>
                  <a:ext cx="21" cy="72"/>
                </a:xfrm>
                <a:prstGeom prst="rect">
                  <a:avLst/>
                </a:prstGeom>
                <a:solidFill>
                  <a:srgbClr val="D141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6" name="Rectangle 341"/>
                <p:cNvSpPr>
                  <a:spLocks noChangeArrowheads="1"/>
                </p:cNvSpPr>
                <p:nvPr/>
              </p:nvSpPr>
              <p:spPr bwMode="auto">
                <a:xfrm>
                  <a:off x="4526" y="243"/>
                  <a:ext cx="22" cy="72"/>
                </a:xfrm>
                <a:prstGeom prst="rect">
                  <a:avLst/>
                </a:prstGeom>
                <a:solidFill>
                  <a:srgbClr val="D342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7" name="Rectangle 342"/>
                <p:cNvSpPr>
                  <a:spLocks noChangeArrowheads="1"/>
                </p:cNvSpPr>
                <p:nvPr/>
              </p:nvSpPr>
              <p:spPr bwMode="auto">
                <a:xfrm>
                  <a:off x="4548" y="243"/>
                  <a:ext cx="21" cy="72"/>
                </a:xfrm>
                <a:prstGeom prst="rect">
                  <a:avLst/>
                </a:prstGeom>
                <a:solidFill>
                  <a:srgbClr val="D543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8" name="Rectangle 343"/>
                <p:cNvSpPr>
                  <a:spLocks noChangeArrowheads="1"/>
                </p:cNvSpPr>
                <p:nvPr/>
              </p:nvSpPr>
              <p:spPr bwMode="auto">
                <a:xfrm>
                  <a:off x="4569" y="243"/>
                  <a:ext cx="21" cy="72"/>
                </a:xfrm>
                <a:prstGeom prst="rect">
                  <a:avLst/>
                </a:prstGeom>
                <a:solidFill>
                  <a:srgbClr val="D743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69" name="Rectangle 344"/>
                <p:cNvSpPr>
                  <a:spLocks noChangeArrowheads="1"/>
                </p:cNvSpPr>
                <p:nvPr/>
              </p:nvSpPr>
              <p:spPr bwMode="auto">
                <a:xfrm>
                  <a:off x="4590" y="243"/>
                  <a:ext cx="21" cy="72"/>
                </a:xfrm>
                <a:prstGeom prst="rect">
                  <a:avLst/>
                </a:prstGeom>
                <a:solidFill>
                  <a:srgbClr val="D843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0" name="Rectangle 345"/>
                <p:cNvSpPr>
                  <a:spLocks noChangeArrowheads="1"/>
                </p:cNvSpPr>
                <p:nvPr/>
              </p:nvSpPr>
              <p:spPr bwMode="auto">
                <a:xfrm>
                  <a:off x="4611" y="243"/>
                  <a:ext cx="21" cy="72"/>
                </a:xfrm>
                <a:prstGeom prst="rect">
                  <a:avLst/>
                </a:prstGeom>
                <a:solidFill>
                  <a:srgbClr val="D944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1" name="Rectangle 346"/>
                <p:cNvSpPr>
                  <a:spLocks noChangeArrowheads="1"/>
                </p:cNvSpPr>
                <p:nvPr/>
              </p:nvSpPr>
              <p:spPr bwMode="auto">
                <a:xfrm>
                  <a:off x="4632" y="243"/>
                  <a:ext cx="22" cy="72"/>
                </a:xfrm>
                <a:prstGeom prst="rect">
                  <a:avLst/>
                </a:prstGeom>
                <a:solidFill>
                  <a:srgbClr val="DB44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2" name="Rectangle 347"/>
                <p:cNvSpPr>
                  <a:spLocks noChangeArrowheads="1"/>
                </p:cNvSpPr>
                <p:nvPr/>
              </p:nvSpPr>
              <p:spPr bwMode="auto">
                <a:xfrm>
                  <a:off x="4654" y="243"/>
                  <a:ext cx="21" cy="72"/>
                </a:xfrm>
                <a:prstGeom prst="rect">
                  <a:avLst/>
                </a:prstGeom>
                <a:solidFill>
                  <a:srgbClr val="DD45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3" name="Rectangle 348"/>
                <p:cNvSpPr>
                  <a:spLocks noChangeArrowheads="1"/>
                </p:cNvSpPr>
                <p:nvPr/>
              </p:nvSpPr>
              <p:spPr bwMode="auto">
                <a:xfrm>
                  <a:off x="4675" y="243"/>
                  <a:ext cx="21" cy="72"/>
                </a:xfrm>
                <a:prstGeom prst="rect">
                  <a:avLst/>
                </a:prstGeom>
                <a:solidFill>
                  <a:srgbClr val="DF45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4" name="Rectangle 349"/>
                <p:cNvSpPr>
                  <a:spLocks noChangeArrowheads="1"/>
                </p:cNvSpPr>
                <p:nvPr/>
              </p:nvSpPr>
              <p:spPr bwMode="auto">
                <a:xfrm>
                  <a:off x="4696" y="243"/>
                  <a:ext cx="21" cy="72"/>
                </a:xfrm>
                <a:prstGeom prst="rect">
                  <a:avLst/>
                </a:prstGeom>
                <a:solidFill>
                  <a:srgbClr val="DF4606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5" name="Rectangle 350"/>
                <p:cNvSpPr>
                  <a:spLocks noChangeArrowheads="1"/>
                </p:cNvSpPr>
                <p:nvPr/>
              </p:nvSpPr>
              <p:spPr bwMode="auto">
                <a:xfrm>
                  <a:off x="4717" y="243"/>
                  <a:ext cx="21" cy="72"/>
                </a:xfrm>
                <a:prstGeom prst="rect">
                  <a:avLst/>
                </a:prstGeom>
                <a:solidFill>
                  <a:srgbClr val="E146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6" name="Rectangle 351"/>
                <p:cNvSpPr>
                  <a:spLocks noChangeArrowheads="1"/>
                </p:cNvSpPr>
                <p:nvPr/>
              </p:nvSpPr>
              <p:spPr bwMode="auto">
                <a:xfrm>
                  <a:off x="4738" y="243"/>
                  <a:ext cx="22" cy="72"/>
                </a:xfrm>
                <a:prstGeom prst="rect">
                  <a:avLst/>
                </a:prstGeom>
                <a:solidFill>
                  <a:srgbClr val="E247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7" name="Rectangle 352"/>
                <p:cNvSpPr>
                  <a:spLocks noChangeArrowheads="1"/>
                </p:cNvSpPr>
                <p:nvPr/>
              </p:nvSpPr>
              <p:spPr bwMode="auto">
                <a:xfrm>
                  <a:off x="4760" y="243"/>
                  <a:ext cx="21" cy="72"/>
                </a:xfrm>
                <a:prstGeom prst="rect">
                  <a:avLst/>
                </a:prstGeom>
                <a:solidFill>
                  <a:srgbClr val="E447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8" name="Rectangle 353"/>
                <p:cNvSpPr>
                  <a:spLocks noChangeArrowheads="1"/>
                </p:cNvSpPr>
                <p:nvPr/>
              </p:nvSpPr>
              <p:spPr bwMode="auto">
                <a:xfrm>
                  <a:off x="4781" y="243"/>
                  <a:ext cx="21" cy="72"/>
                </a:xfrm>
                <a:prstGeom prst="rect">
                  <a:avLst/>
                </a:prstGeom>
                <a:solidFill>
                  <a:srgbClr val="E548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79" name="Rectangle 354"/>
                <p:cNvSpPr>
                  <a:spLocks noChangeArrowheads="1"/>
                </p:cNvSpPr>
                <p:nvPr/>
              </p:nvSpPr>
              <p:spPr bwMode="auto">
                <a:xfrm>
                  <a:off x="4802" y="243"/>
                  <a:ext cx="21" cy="72"/>
                </a:xfrm>
                <a:prstGeom prst="rect">
                  <a:avLst/>
                </a:prstGeom>
                <a:solidFill>
                  <a:srgbClr val="E648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0" name="Rectangle 355"/>
                <p:cNvSpPr>
                  <a:spLocks noChangeArrowheads="1"/>
                </p:cNvSpPr>
                <p:nvPr/>
              </p:nvSpPr>
              <p:spPr bwMode="auto">
                <a:xfrm>
                  <a:off x="4823" y="243"/>
                  <a:ext cx="21" cy="72"/>
                </a:xfrm>
                <a:prstGeom prst="rect">
                  <a:avLst/>
                </a:prstGeom>
                <a:solidFill>
                  <a:srgbClr val="E748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1" name="Rectangle 356"/>
                <p:cNvSpPr>
                  <a:spLocks noChangeArrowheads="1"/>
                </p:cNvSpPr>
                <p:nvPr/>
              </p:nvSpPr>
              <p:spPr bwMode="auto">
                <a:xfrm>
                  <a:off x="4844" y="243"/>
                  <a:ext cx="22" cy="72"/>
                </a:xfrm>
                <a:prstGeom prst="rect">
                  <a:avLst/>
                </a:prstGeom>
                <a:solidFill>
                  <a:srgbClr val="E849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2" name="Rectangle 357"/>
                <p:cNvSpPr>
                  <a:spLocks noChangeArrowheads="1"/>
                </p:cNvSpPr>
                <p:nvPr/>
              </p:nvSpPr>
              <p:spPr bwMode="auto">
                <a:xfrm>
                  <a:off x="4866" y="243"/>
                  <a:ext cx="21" cy="72"/>
                </a:xfrm>
                <a:prstGeom prst="rect">
                  <a:avLst/>
                </a:prstGeom>
                <a:solidFill>
                  <a:srgbClr val="EA49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3" name="Rectangle 358"/>
                <p:cNvSpPr>
                  <a:spLocks noChangeArrowheads="1"/>
                </p:cNvSpPr>
                <p:nvPr/>
              </p:nvSpPr>
              <p:spPr bwMode="auto">
                <a:xfrm>
                  <a:off x="4887" y="243"/>
                  <a:ext cx="21" cy="72"/>
                </a:xfrm>
                <a:prstGeom prst="rect">
                  <a:avLst/>
                </a:prstGeom>
                <a:solidFill>
                  <a:srgbClr val="EB49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4" name="Rectangle 359"/>
                <p:cNvSpPr>
                  <a:spLocks noChangeArrowheads="1"/>
                </p:cNvSpPr>
                <p:nvPr/>
              </p:nvSpPr>
              <p:spPr bwMode="auto">
                <a:xfrm>
                  <a:off x="4908" y="243"/>
                  <a:ext cx="21" cy="72"/>
                </a:xfrm>
                <a:prstGeom prst="rect">
                  <a:avLst/>
                </a:prstGeom>
                <a:solidFill>
                  <a:srgbClr val="EC4A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5" name="Rectangle 360"/>
                <p:cNvSpPr>
                  <a:spLocks noChangeArrowheads="1"/>
                </p:cNvSpPr>
                <p:nvPr/>
              </p:nvSpPr>
              <p:spPr bwMode="auto">
                <a:xfrm>
                  <a:off x="4929" y="243"/>
                  <a:ext cx="21" cy="72"/>
                </a:xfrm>
                <a:prstGeom prst="rect">
                  <a:avLst/>
                </a:prstGeom>
                <a:solidFill>
                  <a:srgbClr val="ED4A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6" name="Rectangle 361"/>
                <p:cNvSpPr>
                  <a:spLocks noChangeArrowheads="1"/>
                </p:cNvSpPr>
                <p:nvPr/>
              </p:nvSpPr>
              <p:spPr bwMode="auto">
                <a:xfrm>
                  <a:off x="4950" y="243"/>
                  <a:ext cx="22" cy="72"/>
                </a:xfrm>
                <a:prstGeom prst="rect">
                  <a:avLst/>
                </a:prstGeom>
                <a:solidFill>
                  <a:srgbClr val="EE4A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7" name="Rectangle 362"/>
                <p:cNvSpPr>
                  <a:spLocks noChangeArrowheads="1"/>
                </p:cNvSpPr>
                <p:nvPr/>
              </p:nvSpPr>
              <p:spPr bwMode="auto">
                <a:xfrm>
                  <a:off x="4972" y="243"/>
                  <a:ext cx="21" cy="72"/>
                </a:xfrm>
                <a:prstGeom prst="rect">
                  <a:avLst/>
                </a:prstGeom>
                <a:solidFill>
                  <a:srgbClr val="EF4B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8" name="Rectangle 363"/>
                <p:cNvSpPr>
                  <a:spLocks noChangeArrowheads="1"/>
                </p:cNvSpPr>
                <p:nvPr/>
              </p:nvSpPr>
              <p:spPr bwMode="auto">
                <a:xfrm>
                  <a:off x="4993" y="243"/>
                  <a:ext cx="21" cy="72"/>
                </a:xfrm>
                <a:prstGeom prst="rect">
                  <a:avLst/>
                </a:prstGeom>
                <a:solidFill>
                  <a:srgbClr val="F04B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89" name="Rectangle 364"/>
                <p:cNvSpPr>
                  <a:spLocks noChangeArrowheads="1"/>
                </p:cNvSpPr>
                <p:nvPr/>
              </p:nvSpPr>
              <p:spPr bwMode="auto">
                <a:xfrm>
                  <a:off x="5014" y="243"/>
                  <a:ext cx="21" cy="72"/>
                </a:xfrm>
                <a:prstGeom prst="rect">
                  <a:avLst/>
                </a:prstGeom>
                <a:solidFill>
                  <a:srgbClr val="F14B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0" name="Rectangle 365"/>
                <p:cNvSpPr>
                  <a:spLocks noChangeArrowheads="1"/>
                </p:cNvSpPr>
                <p:nvPr/>
              </p:nvSpPr>
              <p:spPr bwMode="auto">
                <a:xfrm>
                  <a:off x="5035" y="243"/>
                  <a:ext cx="22" cy="72"/>
                </a:xfrm>
                <a:prstGeom prst="rect">
                  <a:avLst/>
                </a:prstGeom>
                <a:solidFill>
                  <a:srgbClr val="F24B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1" name="Rectangle 366"/>
                <p:cNvSpPr>
                  <a:spLocks noChangeArrowheads="1"/>
                </p:cNvSpPr>
                <p:nvPr/>
              </p:nvSpPr>
              <p:spPr bwMode="auto">
                <a:xfrm>
                  <a:off x="5057" y="243"/>
                  <a:ext cx="21" cy="72"/>
                </a:xfrm>
                <a:prstGeom prst="rect">
                  <a:avLst/>
                </a:prstGeom>
                <a:solidFill>
                  <a:srgbClr val="F34C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2" name="Rectangle 367"/>
                <p:cNvSpPr>
                  <a:spLocks noChangeArrowheads="1"/>
                </p:cNvSpPr>
                <p:nvPr/>
              </p:nvSpPr>
              <p:spPr bwMode="auto">
                <a:xfrm>
                  <a:off x="5078" y="243"/>
                  <a:ext cx="21" cy="72"/>
                </a:xfrm>
                <a:prstGeom prst="rect">
                  <a:avLst/>
                </a:prstGeom>
                <a:solidFill>
                  <a:srgbClr val="F34C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3" name="Rectangle 368"/>
                <p:cNvSpPr>
                  <a:spLocks noChangeArrowheads="1"/>
                </p:cNvSpPr>
                <p:nvPr/>
              </p:nvSpPr>
              <p:spPr bwMode="auto">
                <a:xfrm>
                  <a:off x="5099" y="243"/>
                  <a:ext cx="21" cy="72"/>
                </a:xfrm>
                <a:prstGeom prst="rect">
                  <a:avLst/>
                </a:prstGeom>
                <a:solidFill>
                  <a:srgbClr val="F44C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4" name="Rectangle 369"/>
                <p:cNvSpPr>
                  <a:spLocks noChangeArrowheads="1"/>
                </p:cNvSpPr>
                <p:nvPr/>
              </p:nvSpPr>
              <p:spPr bwMode="auto">
                <a:xfrm>
                  <a:off x="5120" y="243"/>
                  <a:ext cx="21" cy="72"/>
                </a:xfrm>
                <a:prstGeom prst="rect">
                  <a:avLst/>
                </a:prstGeom>
                <a:solidFill>
                  <a:srgbClr val="F44C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5" name="Rectangle 370"/>
                <p:cNvSpPr>
                  <a:spLocks noChangeArrowheads="1"/>
                </p:cNvSpPr>
                <p:nvPr/>
              </p:nvSpPr>
              <p:spPr bwMode="auto">
                <a:xfrm>
                  <a:off x="5141" y="243"/>
                  <a:ext cx="22" cy="72"/>
                </a:xfrm>
                <a:prstGeom prst="rect">
                  <a:avLst/>
                </a:prstGeom>
                <a:solidFill>
                  <a:srgbClr val="F64D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6" name="Rectangle 371"/>
                <p:cNvSpPr>
                  <a:spLocks noChangeArrowheads="1"/>
                </p:cNvSpPr>
                <p:nvPr/>
              </p:nvSpPr>
              <p:spPr bwMode="auto">
                <a:xfrm>
                  <a:off x="5163" y="243"/>
                  <a:ext cx="21" cy="72"/>
                </a:xfrm>
                <a:prstGeom prst="rect">
                  <a:avLst/>
                </a:prstGeom>
                <a:solidFill>
                  <a:srgbClr val="F64D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7" name="Rectangle 372"/>
                <p:cNvSpPr>
                  <a:spLocks noChangeArrowheads="1"/>
                </p:cNvSpPr>
                <p:nvPr/>
              </p:nvSpPr>
              <p:spPr bwMode="auto">
                <a:xfrm>
                  <a:off x="5184" y="243"/>
                  <a:ext cx="21" cy="72"/>
                </a:xfrm>
                <a:prstGeom prst="rect">
                  <a:avLst/>
                </a:prstGeom>
                <a:solidFill>
                  <a:srgbClr val="F74D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8" name="Rectangle 373"/>
                <p:cNvSpPr>
                  <a:spLocks noChangeArrowheads="1"/>
                </p:cNvSpPr>
                <p:nvPr/>
              </p:nvSpPr>
              <p:spPr bwMode="auto">
                <a:xfrm>
                  <a:off x="5205" y="243"/>
                  <a:ext cx="21" cy="72"/>
                </a:xfrm>
                <a:prstGeom prst="rect">
                  <a:avLst/>
                </a:prstGeom>
                <a:solidFill>
                  <a:srgbClr val="F74D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399" name="Rectangle 374"/>
                <p:cNvSpPr>
                  <a:spLocks noChangeArrowheads="1"/>
                </p:cNvSpPr>
                <p:nvPr/>
              </p:nvSpPr>
              <p:spPr bwMode="auto">
                <a:xfrm>
                  <a:off x="5226" y="243"/>
                  <a:ext cx="21" cy="72"/>
                </a:xfrm>
                <a:prstGeom prst="rect">
                  <a:avLst/>
                </a:prstGeom>
                <a:solidFill>
                  <a:srgbClr val="F84D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0" name="Rectangle 375"/>
                <p:cNvSpPr>
                  <a:spLocks noChangeArrowheads="1"/>
                </p:cNvSpPr>
                <p:nvPr/>
              </p:nvSpPr>
              <p:spPr bwMode="auto">
                <a:xfrm>
                  <a:off x="5247" y="243"/>
                  <a:ext cx="22" cy="72"/>
                </a:xfrm>
                <a:prstGeom prst="rect">
                  <a:avLst/>
                </a:prstGeom>
                <a:solidFill>
                  <a:srgbClr val="F9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1" name="Rectangle 376"/>
                <p:cNvSpPr>
                  <a:spLocks noChangeArrowheads="1"/>
                </p:cNvSpPr>
                <p:nvPr/>
              </p:nvSpPr>
              <p:spPr bwMode="auto">
                <a:xfrm>
                  <a:off x="5269" y="243"/>
                  <a:ext cx="22" cy="72"/>
                </a:xfrm>
                <a:prstGeom prst="rect">
                  <a:avLst/>
                </a:prstGeom>
                <a:solidFill>
                  <a:srgbClr val="F9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2" name="Rectangle 377"/>
                <p:cNvSpPr>
                  <a:spLocks noChangeArrowheads="1"/>
                </p:cNvSpPr>
                <p:nvPr/>
              </p:nvSpPr>
              <p:spPr bwMode="auto">
                <a:xfrm>
                  <a:off x="5291" y="243"/>
                  <a:ext cx="21" cy="72"/>
                </a:xfrm>
                <a:prstGeom prst="rect">
                  <a:avLst/>
                </a:prstGeom>
                <a:solidFill>
                  <a:srgbClr val="FA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3" name="Rectangle 378"/>
                <p:cNvSpPr>
                  <a:spLocks noChangeArrowheads="1"/>
                </p:cNvSpPr>
                <p:nvPr/>
              </p:nvSpPr>
              <p:spPr bwMode="auto">
                <a:xfrm>
                  <a:off x="5312" y="243"/>
                  <a:ext cx="21" cy="72"/>
                </a:xfrm>
                <a:prstGeom prst="rect">
                  <a:avLst/>
                </a:prstGeom>
                <a:solidFill>
                  <a:srgbClr val="FA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4" name="Rectangle 379"/>
                <p:cNvSpPr>
                  <a:spLocks noChangeArrowheads="1"/>
                </p:cNvSpPr>
                <p:nvPr/>
              </p:nvSpPr>
              <p:spPr bwMode="auto">
                <a:xfrm>
                  <a:off x="5333" y="243"/>
                  <a:ext cx="21" cy="72"/>
                </a:xfrm>
                <a:prstGeom prst="rect">
                  <a:avLst/>
                </a:prstGeom>
                <a:solidFill>
                  <a:srgbClr val="FA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5" name="Rectangle 380"/>
                <p:cNvSpPr>
                  <a:spLocks noChangeArrowheads="1"/>
                </p:cNvSpPr>
                <p:nvPr/>
              </p:nvSpPr>
              <p:spPr bwMode="auto">
                <a:xfrm>
                  <a:off x="5354" y="243"/>
                  <a:ext cx="22" cy="72"/>
                </a:xfrm>
                <a:prstGeom prst="rect">
                  <a:avLst/>
                </a:prstGeom>
                <a:solidFill>
                  <a:srgbClr val="FB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6" name="Rectangle 381"/>
                <p:cNvSpPr>
                  <a:spLocks noChangeArrowheads="1"/>
                </p:cNvSpPr>
                <p:nvPr/>
              </p:nvSpPr>
              <p:spPr bwMode="auto">
                <a:xfrm>
                  <a:off x="5376" y="243"/>
                  <a:ext cx="21" cy="72"/>
                </a:xfrm>
                <a:prstGeom prst="rect">
                  <a:avLst/>
                </a:prstGeom>
                <a:solidFill>
                  <a:srgbClr val="FB4E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7" name="Rectangle 382"/>
                <p:cNvSpPr>
                  <a:spLocks noChangeArrowheads="1"/>
                </p:cNvSpPr>
                <p:nvPr/>
              </p:nvSpPr>
              <p:spPr bwMode="auto">
                <a:xfrm>
                  <a:off x="5397" y="243"/>
                  <a:ext cx="21" cy="72"/>
                </a:xfrm>
                <a:prstGeom prst="rect">
                  <a:avLst/>
                </a:prstGeom>
                <a:solidFill>
                  <a:srgbClr val="FC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8" name="Rectangle 383"/>
                <p:cNvSpPr>
                  <a:spLocks noChangeArrowheads="1"/>
                </p:cNvSpPr>
                <p:nvPr/>
              </p:nvSpPr>
              <p:spPr bwMode="auto">
                <a:xfrm>
                  <a:off x="5418" y="243"/>
                  <a:ext cx="21" cy="72"/>
                </a:xfrm>
                <a:prstGeom prst="rect">
                  <a:avLst/>
                </a:prstGeom>
                <a:solidFill>
                  <a:srgbClr val="FC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09" name="Rectangle 384"/>
                <p:cNvSpPr>
                  <a:spLocks noChangeArrowheads="1"/>
                </p:cNvSpPr>
                <p:nvPr/>
              </p:nvSpPr>
              <p:spPr bwMode="auto">
                <a:xfrm>
                  <a:off x="5439" y="243"/>
                  <a:ext cx="21" cy="72"/>
                </a:xfrm>
                <a:prstGeom prst="rect">
                  <a:avLst/>
                </a:prstGeom>
                <a:solidFill>
                  <a:srgbClr val="FC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0" name="Rectangle 385"/>
                <p:cNvSpPr>
                  <a:spLocks noChangeArrowheads="1"/>
                </p:cNvSpPr>
                <p:nvPr/>
              </p:nvSpPr>
              <p:spPr bwMode="auto">
                <a:xfrm>
                  <a:off x="5460" y="243"/>
                  <a:ext cx="22" cy="72"/>
                </a:xfrm>
                <a:prstGeom prst="rect">
                  <a:avLst/>
                </a:prstGeom>
                <a:solidFill>
                  <a:srgbClr val="FD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1" name="Rectangle 386"/>
                <p:cNvSpPr>
                  <a:spLocks noChangeArrowheads="1"/>
                </p:cNvSpPr>
                <p:nvPr/>
              </p:nvSpPr>
              <p:spPr bwMode="auto">
                <a:xfrm>
                  <a:off x="5482" y="243"/>
                  <a:ext cx="21" cy="72"/>
                </a:xfrm>
                <a:prstGeom prst="rect">
                  <a:avLst/>
                </a:prstGeom>
                <a:solidFill>
                  <a:srgbClr val="FD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2" name="Rectangle 387"/>
                <p:cNvSpPr>
                  <a:spLocks noChangeArrowheads="1"/>
                </p:cNvSpPr>
                <p:nvPr/>
              </p:nvSpPr>
              <p:spPr bwMode="auto">
                <a:xfrm>
                  <a:off x="5503" y="243"/>
                  <a:ext cx="21" cy="72"/>
                </a:xfrm>
                <a:prstGeom prst="rect">
                  <a:avLst/>
                </a:prstGeom>
                <a:solidFill>
                  <a:srgbClr val="FD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3" name="Rectangle 388"/>
                <p:cNvSpPr>
                  <a:spLocks noChangeArrowheads="1"/>
                </p:cNvSpPr>
                <p:nvPr/>
              </p:nvSpPr>
              <p:spPr bwMode="auto">
                <a:xfrm>
                  <a:off x="5524" y="243"/>
                  <a:ext cx="21" cy="72"/>
                </a:xfrm>
                <a:prstGeom prst="rect">
                  <a:avLst/>
                </a:prstGeom>
                <a:solidFill>
                  <a:srgbClr val="FD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4" name="Rectangle 389"/>
                <p:cNvSpPr>
                  <a:spLocks noChangeArrowheads="1"/>
                </p:cNvSpPr>
                <p:nvPr/>
              </p:nvSpPr>
              <p:spPr bwMode="auto">
                <a:xfrm>
                  <a:off x="5545" y="243"/>
                  <a:ext cx="21" cy="72"/>
                </a:xfrm>
                <a:prstGeom prst="rect">
                  <a:avLst/>
                </a:prstGeom>
                <a:solidFill>
                  <a:srgbClr val="FE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5" name="Rectangle 390"/>
                <p:cNvSpPr>
                  <a:spLocks noChangeArrowheads="1"/>
                </p:cNvSpPr>
                <p:nvPr/>
              </p:nvSpPr>
              <p:spPr bwMode="auto">
                <a:xfrm>
                  <a:off x="5566" y="243"/>
                  <a:ext cx="22" cy="72"/>
                </a:xfrm>
                <a:prstGeom prst="rect">
                  <a:avLst/>
                </a:prstGeom>
                <a:solidFill>
                  <a:srgbClr val="FE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6" name="Rectangle 391"/>
                <p:cNvSpPr>
                  <a:spLocks noChangeArrowheads="1"/>
                </p:cNvSpPr>
                <p:nvPr/>
              </p:nvSpPr>
              <p:spPr bwMode="auto">
                <a:xfrm>
                  <a:off x="5588" y="243"/>
                  <a:ext cx="21" cy="72"/>
                </a:xfrm>
                <a:prstGeom prst="rect">
                  <a:avLst/>
                </a:prstGeom>
                <a:solidFill>
                  <a:srgbClr val="FE4F07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sp>
              <p:nvSpPr>
                <p:cNvPr id="57417" name="Rectangle 392"/>
                <p:cNvSpPr>
                  <a:spLocks noChangeArrowheads="1"/>
                </p:cNvSpPr>
                <p:nvPr/>
              </p:nvSpPr>
              <p:spPr bwMode="auto">
                <a:xfrm>
                  <a:off x="5609" y="243"/>
                  <a:ext cx="21" cy="72"/>
                </a:xfrm>
                <a:prstGeom prst="rect">
                  <a:avLst/>
                </a:prstGeom>
                <a:solidFill>
                  <a:srgbClr val="FF5008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</p:grpSp>
        </p:grpSp>
        <p:grpSp>
          <p:nvGrpSpPr>
            <p:cNvPr id="57356" name="Group 393"/>
            <p:cNvGrpSpPr>
              <a:grpSpLocks/>
            </p:cNvGrpSpPr>
            <p:nvPr/>
          </p:nvGrpSpPr>
          <p:grpSpPr bwMode="auto">
            <a:xfrm>
              <a:off x="64" y="4144"/>
              <a:ext cx="5638" cy="128"/>
              <a:chOff x="64" y="4032"/>
              <a:chExt cx="5638" cy="128"/>
            </a:xfrm>
          </p:grpSpPr>
          <p:sp>
            <p:nvSpPr>
              <p:cNvPr id="57357" name="Rectangle 394"/>
              <p:cNvSpPr>
                <a:spLocks noChangeArrowheads="1"/>
              </p:cNvSpPr>
              <p:nvPr/>
            </p:nvSpPr>
            <p:spPr bwMode="auto">
              <a:xfrm>
                <a:off x="64" y="4100"/>
                <a:ext cx="5638" cy="60"/>
              </a:xfrm>
              <a:prstGeom prst="rect">
                <a:avLst/>
              </a:prstGeom>
              <a:solidFill>
                <a:srgbClr val="8901F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7358" name="Rectangle 395"/>
              <p:cNvSpPr>
                <a:spLocks noChangeArrowheads="1"/>
              </p:cNvSpPr>
              <p:nvPr/>
            </p:nvSpPr>
            <p:spPr bwMode="auto">
              <a:xfrm>
                <a:off x="233" y="4032"/>
                <a:ext cx="5301" cy="17"/>
              </a:xfrm>
              <a:prstGeom prst="rect">
                <a:avLst/>
              </a:prstGeom>
              <a:solidFill>
                <a:srgbClr val="FF5008"/>
              </a:solidFill>
              <a:ln w="12700">
                <a:solidFill>
                  <a:srgbClr val="FF5008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070476" name="Rectangle 396"/>
          <p:cNvSpPr>
            <a:spLocks noChangeArrowheads="1"/>
          </p:cNvSpPr>
          <p:nvPr/>
        </p:nvSpPr>
        <p:spPr bwMode="auto">
          <a:xfrm>
            <a:off x="1038225" y="457200"/>
            <a:ext cx="69627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FF00"/>
            </a:outerShdw>
          </a:effectLst>
        </p:spPr>
        <p:txBody>
          <a:bodyPr lIns="92075" tIns="46038" rIns="92075" bIns="46038"/>
          <a:lstStyle/>
          <a:p>
            <a:pPr marL="342900" indent="-342900" algn="ctr">
              <a:lnSpc>
                <a:spcPct val="90000"/>
              </a:lnSpc>
              <a:defRPr/>
            </a:pPr>
            <a:r>
              <a:rPr lang="th-TH" sz="22900" b="1" dirty="0">
                <a:cs typeface="LilyUPC" pitchFamily="34" charset="-34"/>
              </a:rPr>
              <a:t>พวกเรา</a:t>
            </a:r>
          </a:p>
          <a:p>
            <a:pPr marL="342900" indent="-342900" algn="ctr">
              <a:lnSpc>
                <a:spcPct val="90000"/>
              </a:lnSpc>
              <a:defRPr/>
            </a:pPr>
            <a:r>
              <a:rPr lang="th-TH" sz="22900" b="1" dirty="0">
                <a:cs typeface="LilyUPC" pitchFamily="34" charset="-34"/>
              </a:rPr>
              <a:t>ทำได้</a:t>
            </a:r>
          </a:p>
        </p:txBody>
      </p:sp>
      <p:grpSp>
        <p:nvGrpSpPr>
          <p:cNvPr id="9" name="Group 397"/>
          <p:cNvGrpSpPr>
            <a:grpSpLocks/>
          </p:cNvGrpSpPr>
          <p:nvPr/>
        </p:nvGrpSpPr>
        <p:grpSpPr bwMode="auto">
          <a:xfrm>
            <a:off x="6858000" y="5105400"/>
            <a:ext cx="2255838" cy="2886075"/>
            <a:chOff x="4339" y="2502"/>
            <a:chExt cx="1421" cy="1818"/>
          </a:xfrm>
        </p:grpSpPr>
        <p:graphicFrame>
          <p:nvGraphicFramePr>
            <p:cNvPr id="57346" name="Object 405"/>
            <p:cNvGraphicFramePr>
              <a:graphicFrameLocks/>
            </p:cNvGraphicFramePr>
            <p:nvPr/>
          </p:nvGraphicFramePr>
          <p:xfrm>
            <a:off x="4560" y="2502"/>
            <a:ext cx="749" cy="1386"/>
          </p:xfrm>
          <a:graphic>
            <a:graphicData uri="http://schemas.openxmlformats.org/presentationml/2006/ole">
              <p:oleObj spid="_x0000_s57346" name="Clip" r:id="rId4" imgW="1579944" imgH="2286723" progId="">
                <p:embed/>
              </p:oleObj>
            </a:graphicData>
          </a:graphic>
        </p:graphicFrame>
        <p:graphicFrame>
          <p:nvGraphicFramePr>
            <p:cNvPr id="57347" name="Object 406"/>
            <p:cNvGraphicFramePr>
              <a:graphicFrameLocks/>
            </p:cNvGraphicFramePr>
            <p:nvPr/>
          </p:nvGraphicFramePr>
          <p:xfrm>
            <a:off x="4771" y="2784"/>
            <a:ext cx="989" cy="1341"/>
          </p:xfrm>
          <a:graphic>
            <a:graphicData uri="http://schemas.openxmlformats.org/presentationml/2006/ole">
              <p:oleObj spid="_x0000_s57347" name="Clip" r:id="rId5" imgW="1579944" imgH="2286723" progId="">
                <p:embed/>
              </p:oleObj>
            </a:graphicData>
          </a:graphic>
        </p:graphicFrame>
        <p:graphicFrame>
          <p:nvGraphicFramePr>
            <p:cNvPr id="57348" name="Object 407"/>
            <p:cNvGraphicFramePr>
              <a:graphicFrameLocks/>
            </p:cNvGraphicFramePr>
            <p:nvPr/>
          </p:nvGraphicFramePr>
          <p:xfrm>
            <a:off x="4339" y="2886"/>
            <a:ext cx="989" cy="1434"/>
          </p:xfrm>
          <a:graphic>
            <a:graphicData uri="http://schemas.openxmlformats.org/presentationml/2006/ole">
              <p:oleObj spid="_x0000_s57348" name="Clip" r:id="rId6" imgW="1579944" imgH="2286723" progId="">
                <p:embed/>
              </p:oleObj>
            </a:graphicData>
          </a:graphic>
        </p:graphicFrame>
      </p:grpSp>
      <p:graphicFrame>
        <p:nvGraphicFramePr>
          <p:cNvPr id="57349" name="Object 408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57349" name="Image" r:id="rId7" imgW="4825397" imgH="698412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0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0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476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3388" y="609600"/>
            <a:ext cx="6170612" cy="576263"/>
          </a:xfrm>
        </p:spPr>
        <p:txBody>
          <a:bodyPr/>
          <a:lstStyle/>
          <a:p>
            <a:pPr algn="r"/>
            <a:r>
              <a:rPr lang="en-US" smtClean="0">
                <a:solidFill>
                  <a:schemeClr val="bg1"/>
                </a:solidFill>
              </a:rPr>
              <a:t>Question &amp; Answer</a:t>
            </a:r>
          </a:p>
        </p:txBody>
      </p:sp>
      <p:pic>
        <p:nvPicPr>
          <p:cNvPr id="120835" name="Picture 3" descr="Q&amp;A"/>
          <p:cNvPicPr>
            <a:picLocks noChangeAspect="1" noChangeArrowheads="1"/>
          </p:cNvPicPr>
          <p:nvPr/>
        </p:nvPicPr>
        <p:blipFill>
          <a:blip r:embed="rId2"/>
          <a:srcRect t="12170" b="5865"/>
          <a:stretch>
            <a:fillRect/>
          </a:stretch>
        </p:blipFill>
        <p:spPr bwMode="auto">
          <a:xfrm>
            <a:off x="1173163" y="1882775"/>
            <a:ext cx="6827837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ChangeArrowheads="1"/>
          </p:cNvSpPr>
          <p:nvPr/>
        </p:nvSpPr>
        <p:spPr bwMode="auto">
          <a:xfrm>
            <a:off x="2241550" y="1562100"/>
            <a:ext cx="4776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เป็นการวิจัย</a:t>
            </a:r>
            <a:endParaRPr lang="en-US" sz="6000" b="1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6000" b="1" dirty="0">
                <a:latin typeface="Tahoma" pitchFamily="34" charset="0"/>
                <a:cs typeface="Tahoma" pitchFamily="34" charset="0"/>
              </a:rPr>
              <a:t>เพื่อแก้ปัญหา</a:t>
            </a:r>
          </a:p>
        </p:txBody>
      </p:sp>
      <p:sp>
        <p:nvSpPr>
          <p:cNvPr id="1086467" name="Rectangle 3"/>
          <p:cNvSpPr>
            <a:spLocks noChangeArrowheads="1"/>
          </p:cNvSpPr>
          <p:nvPr/>
        </p:nvSpPr>
        <p:spPr bwMode="auto">
          <a:xfrm>
            <a:off x="533400" y="304800"/>
            <a:ext cx="8175625" cy="13239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>
                <a:latin typeface="Tahoma" pitchFamily="34" charset="0"/>
                <a:cs typeface="Tahoma" pitchFamily="34" charset="0"/>
              </a:rPr>
              <a:t>R2R</a:t>
            </a:r>
            <a:endParaRPr lang="th-TH" sz="8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3400" y="3706813"/>
            <a:ext cx="8175625" cy="2770187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atin typeface="Tahoma" pitchFamily="34" charset="0"/>
                <a:cs typeface="Tahoma" pitchFamily="34" charset="0"/>
              </a:rPr>
              <a:t>R2R</a:t>
            </a:r>
            <a:r>
              <a:rPr lang="th-TH" sz="5400" b="1" dirty="0">
                <a:latin typeface="Tahoma" pitchFamily="34" charset="0"/>
                <a:cs typeface="Tahoma" pitchFamily="34" charset="0"/>
              </a:rPr>
              <a:t> แท้และดี</a:t>
            </a:r>
          </a:p>
          <a:p>
            <a:pPr algn="ctr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4000" b="1" dirty="0">
                <a:latin typeface="Tahoma" pitchFamily="34" charset="0"/>
                <a:cs typeface="Tahoma" pitchFamily="34" charset="0"/>
              </a:rPr>
              <a:t>R2R2E)</a:t>
            </a:r>
            <a:endParaRPr lang="th-TH" sz="4000" b="1" dirty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เป็นการวิจัยเพื่อแก้ปัญหา</a:t>
            </a:r>
          </a:p>
          <a:p>
            <a:pPr algn="ctr">
              <a:defRPr/>
            </a:pPr>
            <a:r>
              <a:rPr lang="th-TH" sz="4000" b="1" dirty="0">
                <a:latin typeface="Tahoma" pitchFamily="34" charset="0"/>
                <a:cs typeface="Tahoma" pitchFamily="34" charset="0"/>
              </a:rPr>
              <a:t>อย่างยั่งยืน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86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86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466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ChangeArrowheads="1"/>
          </p:cNvSpPr>
          <p:nvPr/>
        </p:nvSpPr>
        <p:spPr bwMode="auto">
          <a:xfrm>
            <a:off x="533400" y="304800"/>
            <a:ext cx="8175625" cy="1107996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57150" cmpd="thickThin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R2R</a:t>
            </a:r>
            <a:r>
              <a:rPr lang="th-TH" sz="6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แท้</a:t>
            </a:r>
            <a:r>
              <a:rPr lang="th-TH" sz="6600" b="1" dirty="0"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6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ดี</a:t>
            </a:r>
            <a:endParaRPr lang="th-TH" sz="6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9843" name="Rectangle 3"/>
          <p:cNvSpPr>
            <a:spLocks noChangeArrowheads="1"/>
          </p:cNvSpPr>
          <p:nvPr/>
        </p:nvSpPr>
        <p:spPr bwMode="auto">
          <a:xfrm>
            <a:off x="914400" y="1905000"/>
            <a:ext cx="642937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5000"/>
              </a:lnSpc>
              <a:defRPr/>
            </a:pPr>
            <a:r>
              <a:rPr lang="th-TH" sz="40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จึงเป็นกระบวนการทำงาน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ของคนดี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ที่มุ่งมั่น</a:t>
            </a:r>
            <a:r>
              <a:rPr lang="th-TH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ทำงาน</a:t>
            </a: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เพื่องาน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4000" b="1" u="sng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และ</a:t>
            </a:r>
            <a:r>
              <a:rPr lang="th-TH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เพื่อผู้รับบริการ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40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อย่างเสียสละ </a:t>
            </a: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และ </a:t>
            </a:r>
            <a:r>
              <a:rPr lang="th-TH" sz="40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น่าชื่นชม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มาเป็นระยะเวลาที่ยาวนาน</a:t>
            </a:r>
          </a:p>
          <a:p>
            <a:pPr algn="ctr">
              <a:lnSpc>
                <a:spcPct val="95000"/>
              </a:lnSpc>
              <a:defRPr/>
            </a:pPr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หลายๆปี ติดต่อกัน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391400" y="3078163"/>
            <a:ext cx="1627188" cy="15700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sz="3200" b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เป็นวิจัย</a:t>
            </a:r>
          </a:p>
          <a:p>
            <a:pPr algn="ctr"/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เชิง</a:t>
            </a:r>
          </a:p>
          <a:p>
            <a:pPr algn="ctr"/>
            <a:r>
              <a:rPr lang="th-TH" sz="3200" b="1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ทดลอง</a:t>
            </a:r>
            <a:endParaRPr lang="th-TH" sz="3200">
              <a:solidFill>
                <a:srgbClr val="0000FF"/>
              </a:solidFill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8316913" y="188913"/>
          <a:ext cx="398462" cy="520700"/>
        </p:xfrm>
        <a:graphic>
          <a:graphicData uri="http://schemas.openxmlformats.org/presentationml/2006/ole">
            <p:oleObj spid="_x0000_s4098" name="Image" r:id="rId3" imgW="4825397" imgH="6984127" progId="">
              <p:embed/>
            </p:oleObj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59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59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9843" grpId="0"/>
      <p:bldP spid="4" grpId="0" animBg="1"/>
    </p:bld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38224</TotalTime>
  <Words>4524</Words>
  <Application>Microsoft Office PowerPoint</Application>
  <PresentationFormat>นำเสนอทางหน้าจอ (4:3)</PresentationFormat>
  <Paragraphs>850</Paragraphs>
  <Slides>77</Slides>
  <Notes>21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ชื่อเรื่องภาพนิ่ง</vt:lpstr>
      </vt:variant>
      <vt:variant>
        <vt:i4>77</vt:i4>
      </vt:variant>
    </vt:vector>
  </HeadingPairs>
  <TitlesOfParts>
    <vt:vector size="80" baseType="lpstr">
      <vt:lpstr>การออกแบบเริ่มต้น</vt:lpstr>
      <vt:lpstr>Image</vt:lpstr>
      <vt:lpstr>Clip</vt:lpstr>
      <vt:lpstr>การพัฒนางานตามภารกิจหลัก สู่งานวิจัย “จากงานประจำสู่งานวิจัย” (Routine to Research: R2R)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Research Design</vt:lpstr>
      <vt:lpstr>สิ่งที่ใช้ในการทดลอง  Research Intervention </vt:lpstr>
      <vt:lpstr>พื้นที่วิจัย </vt:lpstr>
      <vt:lpstr>ประชากร และ กลุ่มตัวอย่าง (Population &amp; Sample) </vt:lpstr>
      <vt:lpstr>เครื่องมือ ที่ใช้ในการเก็บข้อมูลการวิจัย (Research Instruments for Data Collection)</vt:lpstr>
      <vt:lpstr>ขั้นตอนในการทำวิจัย </vt:lpstr>
      <vt:lpstr>ขั้นตอน และ วิธีการ ในการสร้างและพัฒนารูปแบบการดำเนินงานใหม่</vt:lpstr>
      <vt:lpstr>ขั้นตอน และ วิธีการ (ต่อ)</vt:lpstr>
      <vt:lpstr>การวิเคราะห์ข้อมูลในการวิจัย  Data Analysis</vt:lpstr>
      <vt:lpstr>การวิเคราะห์ข้อมูล และ สถิติที่ใช้</vt:lpstr>
      <vt:lpstr>ภาพนิ่ง 31</vt:lpstr>
      <vt:lpstr>สิ่งที่ได้จากการวิจัยครั้งนี้</vt:lpstr>
      <vt:lpstr>ภาพนิ่ง 33</vt:lpstr>
      <vt:lpstr>ประเด็นวิเคราะห์ สิ่งที่ได้จากการวิจัยครั้งนี้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  <vt:lpstr>ภาพนิ่ง 45</vt:lpstr>
      <vt:lpstr>ภาพนิ่ง 46</vt:lpstr>
      <vt:lpstr>ภาพนิ่ง 47</vt:lpstr>
      <vt:lpstr>ภาพนิ่ง 48</vt:lpstr>
      <vt:lpstr>ภาพนิ่ง 49</vt:lpstr>
      <vt:lpstr>ภาพนิ่ง 50</vt:lpstr>
      <vt:lpstr>ภาพนิ่ง 51</vt:lpstr>
      <vt:lpstr>ภาพนิ่ง 52</vt:lpstr>
      <vt:lpstr>ภาพนิ่ง 53</vt:lpstr>
      <vt:lpstr>ภาพนิ่ง 54</vt:lpstr>
      <vt:lpstr>ภาพนิ่ง 55</vt:lpstr>
      <vt:lpstr>ภาพนิ่ง 56</vt:lpstr>
      <vt:lpstr>ภาพนิ่ง 57</vt:lpstr>
      <vt:lpstr>ภาพนิ่ง 58</vt:lpstr>
      <vt:lpstr>ภาพนิ่ง 59</vt:lpstr>
      <vt:lpstr>ภาพนิ่ง 60</vt:lpstr>
      <vt:lpstr>ภาพนิ่ง 61</vt:lpstr>
      <vt:lpstr>ภาพนิ่ง 62</vt:lpstr>
      <vt:lpstr>ภาพนิ่ง 63</vt:lpstr>
      <vt:lpstr>ภาพนิ่ง 64</vt:lpstr>
      <vt:lpstr>ภาพนิ่ง 65</vt:lpstr>
      <vt:lpstr>ภาพนิ่ง 66</vt:lpstr>
      <vt:lpstr>ภาพนิ่ง 67</vt:lpstr>
      <vt:lpstr>ภาพนิ่ง 68</vt:lpstr>
      <vt:lpstr>ภาพนิ่ง 69</vt:lpstr>
      <vt:lpstr>ภาพนิ่ง 70</vt:lpstr>
      <vt:lpstr>ภาพนิ่ง 71</vt:lpstr>
      <vt:lpstr>ภาพนิ่ง 72</vt:lpstr>
      <vt:lpstr>ภาพนิ่ง 73</vt:lpstr>
      <vt:lpstr>ภาพนิ่ง 74</vt:lpstr>
      <vt:lpstr>ภาพนิ่ง 75</vt:lpstr>
      <vt:lpstr>ภาพนิ่ง 76</vt:lpstr>
      <vt:lpstr>Question &amp; Answer</vt:lpstr>
    </vt:vector>
  </TitlesOfParts>
  <Company>Dream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A007</dc:creator>
  <cp:lastModifiedBy>KKD Windows Se7en V1</cp:lastModifiedBy>
  <cp:revision>982</cp:revision>
  <dcterms:created xsi:type="dcterms:W3CDTF">2005-05-18T01:41:33Z</dcterms:created>
  <dcterms:modified xsi:type="dcterms:W3CDTF">2017-06-20T08:52:48Z</dcterms:modified>
</cp:coreProperties>
</file>