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1"/>
  </p:notesMasterIdLst>
  <p:handoutMasterIdLst>
    <p:handoutMasterId r:id="rId62"/>
  </p:handoutMasterIdLst>
  <p:sldIdLst>
    <p:sldId id="527" r:id="rId2"/>
    <p:sldId id="528" r:id="rId3"/>
    <p:sldId id="529" r:id="rId4"/>
    <p:sldId id="530" r:id="rId5"/>
    <p:sldId id="532" r:id="rId6"/>
    <p:sldId id="533" r:id="rId7"/>
    <p:sldId id="534" r:id="rId8"/>
    <p:sldId id="535" r:id="rId9"/>
    <p:sldId id="536" r:id="rId10"/>
    <p:sldId id="537" r:id="rId11"/>
    <p:sldId id="538" r:id="rId12"/>
    <p:sldId id="539" r:id="rId13"/>
    <p:sldId id="540" r:id="rId14"/>
    <p:sldId id="541" r:id="rId15"/>
    <p:sldId id="542" r:id="rId16"/>
    <p:sldId id="543" r:id="rId17"/>
    <p:sldId id="544" r:id="rId18"/>
    <p:sldId id="545" r:id="rId19"/>
    <p:sldId id="546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7" r:id="rId28"/>
    <p:sldId id="558" r:id="rId29"/>
    <p:sldId id="559" r:id="rId30"/>
    <p:sldId id="560" r:id="rId31"/>
    <p:sldId id="562" r:id="rId32"/>
    <p:sldId id="563" r:id="rId33"/>
    <p:sldId id="564" r:id="rId34"/>
    <p:sldId id="565" r:id="rId35"/>
    <p:sldId id="567" r:id="rId36"/>
    <p:sldId id="568" r:id="rId37"/>
    <p:sldId id="569" r:id="rId38"/>
    <p:sldId id="570" r:id="rId39"/>
    <p:sldId id="571" r:id="rId40"/>
    <p:sldId id="572" r:id="rId41"/>
    <p:sldId id="573" r:id="rId42"/>
    <p:sldId id="574" r:id="rId43"/>
    <p:sldId id="575" r:id="rId44"/>
    <p:sldId id="576" r:id="rId45"/>
    <p:sldId id="577" r:id="rId46"/>
    <p:sldId id="578" r:id="rId47"/>
    <p:sldId id="579" r:id="rId48"/>
    <p:sldId id="580" r:id="rId49"/>
    <p:sldId id="581" r:id="rId50"/>
    <p:sldId id="582" r:id="rId51"/>
    <p:sldId id="583" r:id="rId52"/>
    <p:sldId id="584" r:id="rId53"/>
    <p:sldId id="585" r:id="rId54"/>
    <p:sldId id="586" r:id="rId55"/>
    <p:sldId id="598" r:id="rId56"/>
    <p:sldId id="595" r:id="rId57"/>
    <p:sldId id="597" r:id="rId58"/>
    <p:sldId id="599" r:id="rId59"/>
    <p:sldId id="600" r:id="rId60"/>
  </p:sldIdLst>
  <p:sldSz cx="9144000" cy="6858000" type="screen4x3"/>
  <p:notesSz cx="7099300" cy="10234613"/>
  <p:defaultTextStyle>
    <a:defPPr>
      <a:defRPr lang="th-TH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KodchiangUPC" pitchFamily="18" charset="-34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KodchiangUPC" pitchFamily="18" charset="-34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KodchiangUPC" pitchFamily="18" charset="-34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KodchiangUPC" pitchFamily="18" charset="-34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KodchiangUPC" pitchFamily="18" charset="-34"/>
      </a:defRPr>
    </a:lvl5pPr>
    <a:lvl6pPr marL="22860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KodchiangUPC" pitchFamily="18" charset="-34"/>
      </a:defRPr>
    </a:lvl6pPr>
    <a:lvl7pPr marL="27432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KodchiangUPC" pitchFamily="18" charset="-34"/>
      </a:defRPr>
    </a:lvl7pPr>
    <a:lvl8pPr marL="32004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KodchiangUPC" pitchFamily="18" charset="-34"/>
      </a:defRPr>
    </a:lvl8pPr>
    <a:lvl9pPr marL="3657600" algn="l" defTabSz="914400" rtl="0" eaLnBrk="1" latinLnBrk="0" hangingPunct="1">
      <a:defRPr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KodchiangUPC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00"/>
    <a:srgbClr val="00FFFF"/>
    <a:srgbClr val="FF9933"/>
    <a:srgbClr val="00FF00"/>
    <a:srgbClr val="000099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22299" autoAdjust="0"/>
    <p:restoredTop sz="94660"/>
  </p:normalViewPr>
  <p:slideViewPr>
    <p:cSldViewPr>
      <p:cViewPr varScale="1">
        <p:scale>
          <a:sx n="43" d="100"/>
          <a:sy n="43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effectLst/>
                <a:cs typeface="Angsana New" pitchFamily="18" charset="-34"/>
              </a:defRPr>
            </a:lvl1pPr>
          </a:lstStyle>
          <a:p>
            <a:endParaRPr lang="th-TH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effectLst/>
                <a:cs typeface="Angsana New" pitchFamily="18" charset="-34"/>
              </a:defRPr>
            </a:lvl1pPr>
          </a:lstStyle>
          <a:p>
            <a:endParaRPr lang="th-TH"/>
          </a:p>
        </p:txBody>
      </p:sp>
      <p:sp>
        <p:nvSpPr>
          <p:cNvPr id="417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effectLst/>
                <a:cs typeface="Angsana New" pitchFamily="18" charset="-34"/>
              </a:defRPr>
            </a:lvl1pPr>
          </a:lstStyle>
          <a:p>
            <a:endParaRPr lang="th-TH"/>
          </a:p>
        </p:txBody>
      </p:sp>
      <p:sp>
        <p:nvSpPr>
          <p:cNvPr id="417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effectLst/>
                <a:cs typeface="Angsana New" pitchFamily="18" charset="-34"/>
              </a:defRPr>
            </a:lvl1pPr>
          </a:lstStyle>
          <a:p>
            <a:fld id="{ED3DA485-1F50-4C94-8344-FED2F6CBC7E8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effectLst/>
                <a:cs typeface="Angsana New" pitchFamily="18" charset="-34"/>
              </a:defRPr>
            </a:lvl1pPr>
          </a:lstStyle>
          <a:p>
            <a:endParaRPr lang="th-TH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effectLst/>
                <a:cs typeface="Angsana New" pitchFamily="18" charset="-34"/>
              </a:defRPr>
            </a:lvl1pPr>
          </a:lstStyle>
          <a:p>
            <a:endParaRPr lang="th-TH"/>
          </a:p>
        </p:txBody>
      </p:sp>
      <p:sp>
        <p:nvSpPr>
          <p:cNvPr id="154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b="0">
                <a:effectLst/>
                <a:cs typeface="Angsana New" pitchFamily="18" charset="-34"/>
              </a:defRPr>
            </a:lvl1pPr>
          </a:lstStyle>
          <a:p>
            <a:endParaRPr lang="th-TH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effectLst/>
                <a:cs typeface="Angsana New" pitchFamily="18" charset="-34"/>
              </a:defRPr>
            </a:lvl1pPr>
          </a:lstStyle>
          <a:p>
            <a:fld id="{586C29A1-7E6C-47D2-9352-A565223AEBE9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 b="0">
                <a:effectLst/>
                <a:latin typeface="Times New Roman" pitchFamily="18" charset="0"/>
                <a:cs typeface="Angsana New" pitchFamily="18" charset="-34"/>
              </a:endParaRPr>
            </a:p>
          </p:txBody>
        </p:sp>
        <p:sp>
          <p:nvSpPr>
            <p:cNvPr id="922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th-TH" sz="2400" b="0">
                <a:effectLst/>
                <a:latin typeface="Times New Roman" pitchFamily="18" charset="0"/>
                <a:cs typeface="Angsana New" pitchFamily="18" charset="-34"/>
              </a:endParaRPr>
            </a:p>
          </p:txBody>
        </p:sp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22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th-TH" sz="2400" b="0">
                  <a:effectLst/>
                  <a:latin typeface="Times New Roman" pitchFamily="18" charset="0"/>
                  <a:cs typeface="Angsana New" pitchFamily="18" charset="-34"/>
                </a:endParaRPr>
              </a:p>
            </p:txBody>
          </p:sp>
        </p:grpSp>
      </p:grpSp>
      <p:sp>
        <p:nvSpPr>
          <p:cNvPr id="923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23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23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F1C5F6-9D95-453F-A062-A88AEB60CA36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31D9FE-291A-4760-BF4E-8A64B69E01D7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6ED63D-9326-44AC-BE0E-9D51A48CB61D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09275F-F1E2-495E-9535-41CDAF9F8B3C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7DD894-8123-4495-B8F2-A8ADA277EBCE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2CC296-E6B2-4354-B419-7A5E230FF754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ท้ายกระดา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56AEA-CCE7-4516-8A69-E5C7A0A6F10B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9" name="ตัวยึดวันที่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0EAC71-8E22-438C-A224-8D7187812A92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8736C-5A87-4D7A-900B-54C19D5235BD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A172FC-43F1-4F82-8B77-E085CBC6D929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854DD1-18D7-4EC3-B3BB-FF206A439C5C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cs typeface="+mn-cs"/>
              </a:defRPr>
            </a:lvl1pPr>
          </a:lstStyle>
          <a:p>
            <a:endParaRPr 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 Black" pitchFamily="34" charset="0"/>
                <a:cs typeface="+mn-cs"/>
              </a:defRPr>
            </a:lvl1pPr>
          </a:lstStyle>
          <a:p>
            <a:fld id="{55CAC363-3472-4690-BA64-741CEB16C616}" type="slidenum">
              <a:rPr lang="en-US"/>
              <a:pPr/>
              <a:t>‹#›</a:t>
            </a:fld>
            <a:endParaRPr lang="th-TH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h-TH" sz="2400" b="0">
                <a:effectLst/>
                <a:latin typeface="Times New Roman" pitchFamily="18" charset="0"/>
                <a:cs typeface="Angsana New" pitchFamily="18" charset="-34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th-TH" sz="2400" b="0">
                <a:effectLst/>
                <a:latin typeface="Times New Roman" pitchFamily="18" charset="0"/>
                <a:cs typeface="Angsana New" pitchFamily="18" charset="-34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th-TH" b="0">
                <a:solidFill>
                  <a:schemeClr val="hlink"/>
                </a:solidFill>
                <a:effectLst/>
                <a:cs typeface="Angsana New" pitchFamily="18" charset="-34"/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th-TH" b="0">
                <a:solidFill>
                  <a:schemeClr val="hlink"/>
                </a:solidFill>
                <a:effectLst/>
                <a:cs typeface="Angsana New" pitchFamily="18" charset="-34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th-TH" b="0">
                <a:solidFill>
                  <a:schemeClr val="accent2"/>
                </a:solidFill>
                <a:effectLst/>
                <a:cs typeface="Angsana New" pitchFamily="18" charset="-34"/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th-TH" b="0">
                <a:solidFill>
                  <a:schemeClr val="hlink"/>
                </a:solidFill>
                <a:effectLst/>
                <a:cs typeface="Angsana New" pitchFamily="18" charset="-34"/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th-TH" sz="2400" b="0">
                <a:effectLst/>
                <a:latin typeface="Times New Roman" pitchFamily="18" charset="0"/>
                <a:cs typeface="Angsana New" pitchFamily="18" charset="-34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th-TH" b="0">
                <a:solidFill>
                  <a:schemeClr val="accent2"/>
                </a:solidFill>
                <a:effectLst/>
                <a:cs typeface="Angsana New" pitchFamily="18" charset="-34"/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th-TH" b="0">
                <a:solidFill>
                  <a:schemeClr val="accent2"/>
                </a:solidFill>
                <a:effectLst/>
                <a:cs typeface="Angsana New" pitchFamily="18" charset="-34"/>
              </a:endParaRPr>
            </a:p>
          </p:txBody>
        </p:sp>
      </p:grpSp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  <a:cs typeface="+mn-cs"/>
              </a:defRPr>
            </a:lvl1pPr>
          </a:lstStyle>
          <a:p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Microsoft_Office_Word_97_-_2003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Microsoft_Office_Word_97_-_2003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0" y="3573463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chemeClr val="bg1"/>
                </a:solidFill>
                <a:effectLst/>
                <a:cs typeface="Angsana New" pitchFamily="18" charset="-34"/>
              </a:rPr>
              <a:t>Continuous Quality Improvement</a:t>
            </a:r>
          </a:p>
          <a:p>
            <a:pPr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effectLst/>
                <a:cs typeface="Angsana New" pitchFamily="18" charset="-34"/>
              </a:rPr>
              <a:t>: CQI</a:t>
            </a:r>
            <a:endParaRPr lang="th-TH" sz="3600" dirty="0">
              <a:solidFill>
                <a:schemeClr val="bg1"/>
              </a:solidFill>
              <a:effectLst/>
              <a:cs typeface="Angsana New" pitchFamily="18" charset="-34"/>
            </a:endParaRPr>
          </a:p>
        </p:txBody>
      </p:sp>
      <p:sp>
        <p:nvSpPr>
          <p:cNvPr id="340995" name="WordArt 3"/>
          <p:cNvSpPr>
            <a:spLocks noChangeArrowheads="1" noChangeShapeType="1" noTextEdit="1"/>
          </p:cNvSpPr>
          <p:nvPr/>
        </p:nvSpPr>
        <p:spPr bwMode="auto">
          <a:xfrm>
            <a:off x="539750" y="836613"/>
            <a:ext cx="7920038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6000" kern="10" spc="1201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ngsana New"/>
                <a:cs typeface="Angsana New"/>
              </a:rPr>
              <a:t>การพัฒนาคุณภาพอย่างต่อเนื่อง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4400" y="5638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Naludee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 err="1" smtClean="0">
                <a:solidFill>
                  <a:schemeClr val="bg1"/>
                </a:solidFill>
              </a:rPr>
              <a:t>Tipsuth</a:t>
            </a:r>
            <a:endParaRPr lang="th-TH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64309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6600">
                <a:solidFill>
                  <a:schemeClr val="bg1"/>
                </a:solidFill>
                <a:effectLst/>
                <a:latin typeface="KodchiangUPC" pitchFamily="18" charset="-34"/>
                <a:cs typeface="Angsana New" pitchFamily="18" charset="-34"/>
              </a:rPr>
              <a:t>กิจกรรมพัฒนาคุณภาพ</a:t>
            </a:r>
          </a:p>
        </p:txBody>
      </p:sp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1692275" y="2514600"/>
            <a:ext cx="6934200" cy="3670300"/>
          </a:xfrm>
          <a:prstGeom prst="rect">
            <a:avLst/>
          </a:prstGeom>
          <a:noFill/>
          <a:ln w="9525">
            <a:solidFill>
              <a:srgbClr val="66FF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600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-</a:t>
            </a:r>
            <a:r>
              <a:rPr lang="th-TH" sz="600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</a:rPr>
              <a:t> ทำงานเป็นทีม</a:t>
            </a:r>
          </a:p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600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-</a:t>
            </a:r>
            <a:r>
              <a:rPr lang="th-TH" sz="600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</a:rPr>
              <a:t> มุ่งมั่นมีกระบวนการ</a:t>
            </a:r>
          </a:p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600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-</a:t>
            </a:r>
            <a:r>
              <a:rPr lang="th-TH" sz="600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</a:rPr>
              <a:t>มีข้อมูลที่เป็นวิทยาศาสตร์</a:t>
            </a:r>
          </a:p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600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-</a:t>
            </a:r>
            <a:r>
              <a:rPr lang="th-TH" sz="600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</a:rPr>
              <a:t> ยึดลูกค้าเป็นศูนย์กลาง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0" name="Text Box 4"/>
          <p:cNvSpPr txBox="1">
            <a:spLocks noChangeArrowheads="1"/>
          </p:cNvSpPr>
          <p:nvPr/>
        </p:nvSpPr>
        <p:spPr bwMode="auto">
          <a:xfrm>
            <a:off x="3124200" y="304800"/>
            <a:ext cx="2590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6600" dirty="0">
                <a:solidFill>
                  <a:schemeClr val="bg1"/>
                </a:solidFill>
                <a:effectLst/>
                <a:latin typeface="KodchiangUPC" pitchFamily="18" charset="-34"/>
                <a:cs typeface="Angsana New" pitchFamily="18" charset="-34"/>
              </a:rPr>
              <a:t>แนวคิด</a:t>
            </a:r>
          </a:p>
        </p:txBody>
      </p:sp>
      <p:sp>
        <p:nvSpPr>
          <p:cNvPr id="352261" name="Text Box 5"/>
          <p:cNvSpPr txBox="1">
            <a:spLocks noChangeArrowheads="1"/>
          </p:cNvSpPr>
          <p:nvPr/>
        </p:nvSpPr>
        <p:spPr bwMode="auto">
          <a:xfrm>
            <a:off x="1524000" y="2590800"/>
            <a:ext cx="5867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endParaRPr lang="th-TH" sz="4800">
              <a:effectLst/>
              <a:latin typeface="KodchiangUPC" pitchFamily="18" charset="-34"/>
              <a:cs typeface="Angsana New" pitchFamily="18" charset="-34"/>
            </a:endParaRPr>
          </a:p>
        </p:txBody>
      </p:sp>
      <p:sp>
        <p:nvSpPr>
          <p:cNvPr id="352262" name="Text Box 6"/>
          <p:cNvSpPr txBox="1">
            <a:spLocks noChangeArrowheads="1"/>
          </p:cNvSpPr>
          <p:nvPr/>
        </p:nvSpPr>
        <p:spPr bwMode="auto">
          <a:xfrm>
            <a:off x="179388" y="1371600"/>
            <a:ext cx="8534400" cy="22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4800" dirty="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- </a:t>
            </a:r>
            <a:r>
              <a:rPr lang="th-TH" sz="4800" dirty="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</a:rPr>
              <a:t>เราทำสิ่งที่เราทำอยู่ทำไม</a:t>
            </a:r>
          </a:p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4800" dirty="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- </a:t>
            </a:r>
            <a:r>
              <a:rPr lang="th-TH" sz="4800" dirty="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</a:rPr>
              <a:t>เราทำได้ดีเพียงใด</a:t>
            </a:r>
          </a:p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4800" dirty="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- </a:t>
            </a:r>
            <a:r>
              <a:rPr lang="th-TH" sz="4800" dirty="0">
                <a:solidFill>
                  <a:srgbClr val="000000"/>
                </a:solidFill>
                <a:effectLst/>
                <a:latin typeface="KodchiangUPC" pitchFamily="18" charset="-34"/>
                <a:cs typeface="Angsana New" pitchFamily="18" charset="-34"/>
              </a:rPr>
              <a:t>เราจะทำให้ดีขึ้นได้อย่างไร</a:t>
            </a:r>
          </a:p>
        </p:txBody>
      </p:sp>
      <p:sp>
        <p:nvSpPr>
          <p:cNvPr id="352264" name="Text Box 8"/>
          <p:cNvSpPr txBox="1">
            <a:spLocks noChangeArrowheads="1"/>
          </p:cNvSpPr>
          <p:nvPr/>
        </p:nvSpPr>
        <p:spPr bwMode="auto">
          <a:xfrm>
            <a:off x="152400" y="3733800"/>
            <a:ext cx="8991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th-TH" sz="4400" dirty="0" smtClean="0">
                <a:solidFill>
                  <a:srgbClr val="000000"/>
                </a:solidFill>
                <a:effectLst/>
                <a:cs typeface="+mj-cs"/>
              </a:rPr>
              <a:t>- ใน</a:t>
            </a:r>
            <a:r>
              <a:rPr lang="th-TH" sz="4400" dirty="0">
                <a:solidFill>
                  <a:srgbClr val="000000"/>
                </a:solidFill>
                <a:effectLst/>
                <a:cs typeface="+mj-cs"/>
              </a:rPr>
              <a:t>เชิงวิธีการ ใช้วงล้อ </a:t>
            </a:r>
            <a:r>
              <a:rPr lang="en-US" sz="4400" dirty="0">
                <a:solidFill>
                  <a:srgbClr val="000000"/>
                </a:solidFill>
                <a:effectLst/>
                <a:cs typeface="+mj-cs"/>
              </a:rPr>
              <a:t>PDCA </a:t>
            </a:r>
            <a:r>
              <a:rPr lang="th-TH" sz="4400" dirty="0">
                <a:solidFill>
                  <a:srgbClr val="000000"/>
                </a:solidFill>
                <a:effectLst/>
                <a:cs typeface="+mj-cs"/>
              </a:rPr>
              <a:t>ต่อเนื่องไปเรื่อยๆ</a:t>
            </a:r>
          </a:p>
          <a:p>
            <a:pPr algn="l"/>
            <a:r>
              <a:rPr lang="th-TH" sz="4400" dirty="0">
                <a:solidFill>
                  <a:srgbClr val="000000"/>
                </a:solidFill>
                <a:effectLst/>
                <a:cs typeface="+mj-cs"/>
              </a:rPr>
              <a:t>-</a:t>
            </a:r>
            <a:r>
              <a:rPr lang="th-TH" sz="4400" dirty="0" smtClean="0">
                <a:solidFill>
                  <a:srgbClr val="000000"/>
                </a:solidFill>
                <a:effectLst/>
                <a:cs typeface="+mj-cs"/>
              </a:rPr>
              <a:t>ไม่</a:t>
            </a:r>
            <a:r>
              <a:rPr lang="th-TH" sz="4400" dirty="0">
                <a:solidFill>
                  <a:srgbClr val="000000"/>
                </a:solidFill>
                <a:effectLst/>
                <a:cs typeface="+mj-cs"/>
              </a:rPr>
              <a:t>พอใจกับสิ่งที่เป็นอยู่ เพราะสิ่งต่างๆ เปลี่ยนแปลงตลอดเวลา  </a:t>
            </a:r>
          </a:p>
          <a:p>
            <a:pPr algn="l"/>
            <a:r>
              <a:rPr lang="th-TH" sz="4400" dirty="0">
                <a:solidFill>
                  <a:srgbClr val="000000"/>
                </a:solidFill>
                <a:effectLst/>
                <a:cs typeface="+mj-cs"/>
              </a:rPr>
              <a:t> </a:t>
            </a:r>
            <a:r>
              <a:rPr lang="th-TH" sz="4400" dirty="0" smtClean="0">
                <a:solidFill>
                  <a:srgbClr val="000000"/>
                </a:solidFill>
                <a:effectLst/>
                <a:cs typeface="+mj-cs"/>
              </a:rPr>
              <a:t>-วันนี้</a:t>
            </a:r>
            <a:r>
              <a:rPr lang="th-TH" sz="4400" dirty="0">
                <a:solidFill>
                  <a:srgbClr val="000000"/>
                </a:solidFill>
                <a:effectLst/>
                <a:cs typeface="+mj-cs"/>
              </a:rPr>
              <a:t>ต้องดีกว่าเมื่อวาน พรุ่งนี้ต้องดีกว่า</a:t>
            </a:r>
            <a:r>
              <a:rPr lang="th-TH" sz="4400" dirty="0" smtClean="0">
                <a:solidFill>
                  <a:srgbClr val="000000"/>
                </a:solidFill>
                <a:effectLst/>
                <a:cs typeface="+mj-cs"/>
              </a:rPr>
              <a:t>วันนี้</a:t>
            </a:r>
            <a:endParaRPr lang="th-TH" sz="4400" dirty="0">
              <a:solidFill>
                <a:srgbClr val="000000"/>
              </a:solidFill>
              <a:effectLst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828800"/>
            <a:ext cx="6019800" cy="1719262"/>
          </a:xfrm>
          <a:noFill/>
        </p:spPr>
        <p:txBody>
          <a:bodyPr/>
          <a:lstStyle/>
          <a:p>
            <a:r>
              <a:rPr lang="th-TH" sz="83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</a:rPr>
              <a:t>กระบวนการคุณภาพ</a:t>
            </a:r>
          </a:p>
        </p:txBody>
      </p:sp>
      <p:sp useBgFill="1">
        <p:nvSpPr>
          <p:cNvPr id="353283" name="Text Box 3"/>
          <p:cNvSpPr txBox="1">
            <a:spLocks noChangeArrowheads="1"/>
          </p:cNvSpPr>
          <p:nvPr/>
        </p:nvSpPr>
        <p:spPr bwMode="auto">
          <a:xfrm>
            <a:off x="304800" y="6297613"/>
            <a:ext cx="6426200" cy="4572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i="1">
                <a:solidFill>
                  <a:schemeClr val="tx2"/>
                </a:solidFill>
                <a:effectLst/>
                <a:latin typeface="JasmineUPC" pitchFamily="18" charset="-34"/>
                <a:cs typeface="Angsana New" pitchFamily="18" charset="-34"/>
              </a:rPr>
              <a:t>สถาบันพัฒนาและรับรองคุณภาพโรงพยาบาล QualityProcess</a:t>
            </a:r>
            <a:r>
              <a:rPr lang="en-US" sz="2400" i="1">
                <a:solidFill>
                  <a:schemeClr val="tx2"/>
                </a:solidFill>
                <a:effectLst/>
                <a:latin typeface="JasmineUPC" pitchFamily="18" charset="-34"/>
                <a:cs typeface="Angsana New" pitchFamily="18" charset="-34"/>
              </a:rPr>
              <a:t>:01</a:t>
            </a:r>
            <a:endParaRPr lang="th-TH" sz="2400" b="0">
              <a:solidFill>
                <a:schemeClr val="tx2"/>
              </a:solidFill>
              <a:effectLst/>
              <a:latin typeface="Browall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Text Box 2"/>
          <p:cNvSpPr txBox="1">
            <a:spLocks noChangeArrowheads="1"/>
          </p:cNvSpPr>
          <p:nvPr/>
        </p:nvSpPr>
        <p:spPr bwMode="auto">
          <a:xfrm>
            <a:off x="914400" y="228600"/>
            <a:ext cx="7443788" cy="11080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6600">
                <a:solidFill>
                  <a:schemeClr val="bg1"/>
                </a:solidFill>
                <a:effectLst/>
                <a:latin typeface="KodchiangUPC" pitchFamily="18" charset="-34"/>
                <a:cs typeface="Angsana New" pitchFamily="18" charset="-34"/>
              </a:rPr>
              <a:t>หลักในการพัฒนาคุณภาพ</a:t>
            </a:r>
          </a:p>
        </p:txBody>
      </p:sp>
      <p:sp>
        <p:nvSpPr>
          <p:cNvPr id="354307" name="Text Box 3"/>
          <p:cNvSpPr txBox="1">
            <a:spLocks noChangeArrowheads="1"/>
          </p:cNvSpPr>
          <p:nvPr/>
        </p:nvSpPr>
        <p:spPr bwMode="auto">
          <a:xfrm>
            <a:off x="457200" y="1474788"/>
            <a:ext cx="83820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lnSpc>
                <a:spcPct val="45000"/>
              </a:lnSpc>
              <a:spcBef>
                <a:spcPct val="50000"/>
              </a:spcBef>
            </a:pPr>
            <a:r>
              <a:rPr lang="th-TH" sz="4800" dirty="0">
                <a:solidFill>
                  <a:schemeClr val="bg1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- กระบวนการแก้ปัญหา</a:t>
            </a:r>
          </a:p>
          <a:p>
            <a:pPr algn="l" eaLnBrk="0" hangingPunct="0">
              <a:lnSpc>
                <a:spcPct val="45000"/>
              </a:lnSpc>
              <a:spcBef>
                <a:spcPct val="50000"/>
              </a:spcBef>
            </a:pPr>
            <a:r>
              <a:rPr lang="th-TH" sz="4800" dirty="0">
                <a:solidFill>
                  <a:schemeClr val="bg1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-</a:t>
            </a:r>
            <a:r>
              <a:rPr lang="en-US" sz="4800" dirty="0">
                <a:solidFill>
                  <a:schemeClr val="bg1"/>
                </a:solidFill>
                <a:effectLst/>
                <a:latin typeface="KodchiangUPC" pitchFamily="18" charset="-34"/>
                <a:cs typeface="Angsana New" pitchFamily="18" charset="-34"/>
                <a:sym typeface="Webdings" pitchFamily="18" charset="2"/>
              </a:rPr>
              <a:t> PDCA - Plan - Do - Check - Act</a:t>
            </a:r>
            <a:endParaRPr lang="th-TH" sz="4800" dirty="0">
              <a:solidFill>
                <a:schemeClr val="bg1"/>
              </a:solidFill>
              <a:effectLst/>
              <a:latin typeface="KodchiangUPC" pitchFamily="18" charset="-34"/>
              <a:cs typeface="Angsana New" pitchFamily="18" charset="-34"/>
              <a:sym typeface="Webdings" pitchFamily="18" charset="2"/>
            </a:endParaRP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2743200" y="2667000"/>
            <a:ext cx="3581400" cy="8334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4800">
                <a:solidFill>
                  <a:schemeClr val="folHlink"/>
                </a:solidFill>
                <a:effectLst/>
                <a:latin typeface="KodchiangUPC" pitchFamily="18" charset="-34"/>
                <a:cs typeface="Angsana New" pitchFamily="18" charset="-34"/>
              </a:rPr>
              <a:t>ทำตามระบบ (</a:t>
            </a:r>
            <a:r>
              <a:rPr lang="en-US" sz="4800">
                <a:solidFill>
                  <a:schemeClr val="folHlink"/>
                </a:solidFill>
                <a:effectLst/>
                <a:latin typeface="KodchiangUPC" pitchFamily="18" charset="-34"/>
                <a:cs typeface="Angsana New" pitchFamily="18" charset="-34"/>
              </a:rPr>
              <a:t>Do)</a:t>
            </a:r>
            <a:endParaRPr lang="th-TH" sz="4800">
              <a:solidFill>
                <a:schemeClr val="folHlink"/>
              </a:solidFill>
              <a:effectLst/>
              <a:latin typeface="KodchiangUPC" pitchFamily="18" charset="-34"/>
              <a:cs typeface="Angsana New" pitchFamily="18" charset="-34"/>
            </a:endParaRPr>
          </a:p>
        </p:txBody>
      </p:sp>
      <p:sp>
        <p:nvSpPr>
          <p:cNvPr id="354309" name="Text Box 5"/>
          <p:cNvSpPr txBox="1">
            <a:spLocks noChangeArrowheads="1"/>
          </p:cNvSpPr>
          <p:nvPr/>
        </p:nvSpPr>
        <p:spPr bwMode="auto">
          <a:xfrm>
            <a:off x="5410200" y="4203700"/>
            <a:ext cx="3505200" cy="835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th-TH" sz="4800">
                <a:solidFill>
                  <a:schemeClr val="folHlink"/>
                </a:solidFill>
                <a:effectLst/>
                <a:latin typeface="KodchiangUPC" pitchFamily="18" charset="-34"/>
                <a:cs typeface="Angsana New" pitchFamily="18" charset="-34"/>
              </a:rPr>
              <a:t>ทบทวน ตรวจสอบ  (</a:t>
            </a:r>
            <a:r>
              <a:rPr lang="en-US" sz="4800">
                <a:solidFill>
                  <a:schemeClr val="folHlink"/>
                </a:solidFill>
                <a:effectLst/>
                <a:latin typeface="KodchiangUPC" pitchFamily="18" charset="-34"/>
                <a:cs typeface="Angsana New" pitchFamily="18" charset="-34"/>
              </a:rPr>
              <a:t>Check)</a:t>
            </a:r>
            <a:endParaRPr lang="th-TH" sz="4800">
              <a:solidFill>
                <a:schemeClr val="folHlink"/>
              </a:solidFill>
              <a:effectLst/>
              <a:latin typeface="KodchiangUPC" pitchFamily="18" charset="-34"/>
              <a:cs typeface="Angsana New" pitchFamily="18" charset="-34"/>
            </a:endParaRPr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2667000" y="5718175"/>
            <a:ext cx="3581400" cy="835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th-TH" sz="4800" dirty="0">
                <a:solidFill>
                  <a:schemeClr val="folHlink"/>
                </a:solidFill>
                <a:effectLst/>
                <a:latin typeface="KodchiangUPC" pitchFamily="18" charset="-34"/>
                <a:cs typeface="Angsana New" pitchFamily="18" charset="-34"/>
              </a:rPr>
              <a:t>ปรับปรุงระบบ </a:t>
            </a:r>
            <a:r>
              <a:rPr lang="en-US" sz="4800" dirty="0">
                <a:solidFill>
                  <a:schemeClr val="folHlink"/>
                </a:solidFill>
                <a:effectLst/>
                <a:latin typeface="KodchiangUPC" pitchFamily="18" charset="-34"/>
                <a:cs typeface="Angsana New" pitchFamily="18" charset="-34"/>
              </a:rPr>
              <a:t>(Act)(CQI)</a:t>
            </a:r>
            <a:endParaRPr lang="th-TH" sz="4800" dirty="0">
              <a:solidFill>
                <a:schemeClr val="folHlink"/>
              </a:solidFill>
              <a:effectLst/>
              <a:latin typeface="KodchiangUPC" pitchFamily="18" charset="-34"/>
              <a:cs typeface="Angsana New" pitchFamily="18" charset="-34"/>
            </a:endParaRP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381000" y="3976688"/>
            <a:ext cx="3276600" cy="8334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4800">
                <a:solidFill>
                  <a:schemeClr val="folHlink"/>
                </a:solidFill>
                <a:effectLst/>
                <a:latin typeface="KodchiangUPC" pitchFamily="18" charset="-34"/>
                <a:cs typeface="Angsana New" pitchFamily="18" charset="-34"/>
              </a:rPr>
              <a:t>วางระบบ (</a:t>
            </a:r>
            <a:r>
              <a:rPr lang="en-US" sz="4800">
                <a:solidFill>
                  <a:schemeClr val="folHlink"/>
                </a:solidFill>
                <a:effectLst/>
                <a:latin typeface="KodchiangUPC" pitchFamily="18" charset="-34"/>
                <a:cs typeface="Angsana New" pitchFamily="18" charset="-34"/>
              </a:rPr>
              <a:t>Plan)</a:t>
            </a:r>
            <a:endParaRPr lang="th-TH" sz="4800">
              <a:solidFill>
                <a:schemeClr val="folHlink"/>
              </a:solidFill>
              <a:effectLst/>
              <a:latin typeface="KodchiangUPC" pitchFamily="18" charset="-34"/>
              <a:cs typeface="Angsana New" pitchFamily="18" charset="-34"/>
            </a:endParaRPr>
          </a:p>
        </p:txBody>
      </p:sp>
      <p:sp>
        <p:nvSpPr>
          <p:cNvPr id="354312" name="AutoShape 8"/>
          <p:cNvSpPr>
            <a:spLocks noChangeArrowheads="1"/>
          </p:cNvSpPr>
          <p:nvPr/>
        </p:nvSpPr>
        <p:spPr bwMode="auto">
          <a:xfrm>
            <a:off x="5029200" y="2819400"/>
            <a:ext cx="2667000" cy="1828800"/>
          </a:xfrm>
          <a:custGeom>
            <a:avLst/>
            <a:gdLst>
              <a:gd name="G0" fmla="+- 0 0 0"/>
              <a:gd name="G1" fmla="+- -6501858 0 0"/>
              <a:gd name="G2" fmla="+- 0 0 -6501858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501858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501858"/>
              <a:gd name="G36" fmla="sin G34 -6501858"/>
              <a:gd name="G37" fmla="+/ -6501858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798 w 21600"/>
              <a:gd name="T5" fmla="*/ 2574 h 21600"/>
              <a:gd name="T6" fmla="*/ 9503 w 21600"/>
              <a:gd name="T7" fmla="*/ 2804 h 21600"/>
              <a:gd name="T8" fmla="*/ 14299 w 21600"/>
              <a:gd name="T9" fmla="*/ 6687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510" y="5399"/>
                  <a:pt x="10221" y="5423"/>
                  <a:pt x="9935" y="5469"/>
                </a:cubicBezTo>
                <a:lnTo>
                  <a:pt x="9071" y="139"/>
                </a:lnTo>
                <a:cubicBezTo>
                  <a:pt x="9642" y="46"/>
                  <a:pt x="10220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4313" name="AutoShape 9"/>
          <p:cNvSpPr>
            <a:spLocks noChangeArrowheads="1"/>
          </p:cNvSpPr>
          <p:nvPr/>
        </p:nvSpPr>
        <p:spPr bwMode="auto">
          <a:xfrm rot="10800000">
            <a:off x="1295400" y="4343400"/>
            <a:ext cx="2667000" cy="1828800"/>
          </a:xfrm>
          <a:custGeom>
            <a:avLst/>
            <a:gdLst>
              <a:gd name="G0" fmla="+- 0 0 0"/>
              <a:gd name="G1" fmla="+- -6501858 0 0"/>
              <a:gd name="G2" fmla="+- 0 0 -6501858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501858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501858"/>
              <a:gd name="G36" fmla="sin G34 -6501858"/>
              <a:gd name="G37" fmla="+/ -6501858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798 w 21600"/>
              <a:gd name="T5" fmla="*/ 2574 h 21600"/>
              <a:gd name="T6" fmla="*/ 9503 w 21600"/>
              <a:gd name="T7" fmla="*/ 2804 h 21600"/>
              <a:gd name="T8" fmla="*/ 14299 w 21600"/>
              <a:gd name="T9" fmla="*/ 6687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510" y="5399"/>
                  <a:pt x="10221" y="5423"/>
                  <a:pt x="9935" y="5469"/>
                </a:cubicBezTo>
                <a:lnTo>
                  <a:pt x="9071" y="139"/>
                </a:lnTo>
                <a:cubicBezTo>
                  <a:pt x="9642" y="46"/>
                  <a:pt x="10220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4314" name="AutoShape 10"/>
          <p:cNvSpPr>
            <a:spLocks noChangeArrowheads="1"/>
          </p:cNvSpPr>
          <p:nvPr/>
        </p:nvSpPr>
        <p:spPr bwMode="auto">
          <a:xfrm rot="16200000">
            <a:off x="1028700" y="3162300"/>
            <a:ext cx="2667000" cy="1828800"/>
          </a:xfrm>
          <a:custGeom>
            <a:avLst/>
            <a:gdLst>
              <a:gd name="G0" fmla="+- 0 0 0"/>
              <a:gd name="G1" fmla="+- -6501858 0 0"/>
              <a:gd name="G2" fmla="+- 0 0 -6501858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501858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501858"/>
              <a:gd name="G36" fmla="sin G34 -6501858"/>
              <a:gd name="G37" fmla="+/ -6501858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798 w 21600"/>
              <a:gd name="T5" fmla="*/ 2574 h 21600"/>
              <a:gd name="T6" fmla="*/ 9503 w 21600"/>
              <a:gd name="T7" fmla="*/ 2804 h 21600"/>
              <a:gd name="T8" fmla="*/ 14299 w 21600"/>
              <a:gd name="T9" fmla="*/ 6687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510" y="5399"/>
                  <a:pt x="10221" y="5423"/>
                  <a:pt x="9935" y="5469"/>
                </a:cubicBezTo>
                <a:lnTo>
                  <a:pt x="9071" y="139"/>
                </a:lnTo>
                <a:cubicBezTo>
                  <a:pt x="9642" y="46"/>
                  <a:pt x="10220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54315" name="AutoShape 11"/>
          <p:cNvSpPr>
            <a:spLocks noChangeArrowheads="1"/>
          </p:cNvSpPr>
          <p:nvPr/>
        </p:nvSpPr>
        <p:spPr bwMode="auto">
          <a:xfrm rot="5400000">
            <a:off x="5219700" y="4229100"/>
            <a:ext cx="2667000" cy="1828800"/>
          </a:xfrm>
          <a:custGeom>
            <a:avLst/>
            <a:gdLst>
              <a:gd name="G0" fmla="+- 0 0 0"/>
              <a:gd name="G1" fmla="+- -6501858 0 0"/>
              <a:gd name="G2" fmla="+- 0 0 -6501858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-6501858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501858"/>
              <a:gd name="G36" fmla="sin G34 -6501858"/>
              <a:gd name="G37" fmla="+/ -6501858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798 w 21600"/>
              <a:gd name="T5" fmla="*/ 2574 h 21600"/>
              <a:gd name="T6" fmla="*/ 9503 w 21600"/>
              <a:gd name="T7" fmla="*/ 2804 h 21600"/>
              <a:gd name="T8" fmla="*/ 14299 w 21600"/>
              <a:gd name="T9" fmla="*/ 6687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510" y="5399"/>
                  <a:pt x="10221" y="5423"/>
                  <a:pt x="9935" y="5469"/>
                </a:cubicBezTo>
                <a:lnTo>
                  <a:pt x="9071" y="139"/>
                </a:lnTo>
                <a:cubicBezTo>
                  <a:pt x="9642" y="46"/>
                  <a:pt x="10220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5330" name="Object 2"/>
          <p:cNvGraphicFramePr>
            <a:graphicFrameLocks noChangeAspect="1"/>
          </p:cNvGraphicFramePr>
          <p:nvPr/>
        </p:nvGraphicFramePr>
        <p:xfrm>
          <a:off x="74613" y="1754188"/>
          <a:ext cx="8958262" cy="3732212"/>
        </p:xfrm>
        <a:graphic>
          <a:graphicData uri="http://schemas.openxmlformats.org/presentationml/2006/ole">
            <p:oleObj spid="_x0000_s355330" name="เอกสาร" r:id="rId3" imgW="4121477" imgH="1715822" progId="Word.Document.8">
              <p:embed/>
            </p:oleObj>
          </a:graphicData>
        </a:graphic>
      </p:graphicFrame>
      <p:sp>
        <p:nvSpPr>
          <p:cNvPr id="355331" name="Text Box 3"/>
          <p:cNvSpPr txBox="1">
            <a:spLocks noChangeArrowheads="1"/>
          </p:cNvSpPr>
          <p:nvPr/>
        </p:nvSpPr>
        <p:spPr bwMode="auto">
          <a:xfrm>
            <a:off x="228600" y="609600"/>
            <a:ext cx="8839200" cy="1006475"/>
          </a:xfrm>
          <a:prstGeom prst="rect">
            <a:avLst/>
          </a:prstGeom>
          <a:gradFill rotWithShape="0">
            <a:gsLst>
              <a:gs pos="0">
                <a:srgbClr val="C9C9FF"/>
              </a:gs>
              <a:gs pos="100000">
                <a:srgbClr val="C9C9FF">
                  <a:gamma/>
                  <a:tint val="14118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th-TH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smineUPC" pitchFamily="18" charset="-34"/>
                <a:cs typeface="Angsana New" pitchFamily="18" charset="-34"/>
              </a:rPr>
              <a:t>มององค์ประกอบร่วม</a:t>
            </a:r>
          </a:p>
        </p:txBody>
      </p:sp>
      <p:sp useBgFill="1"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04800" y="6297613"/>
            <a:ext cx="5680075" cy="4572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i="1" dirty="0">
                <a:solidFill>
                  <a:srgbClr val="FF0000"/>
                </a:solidFill>
                <a:effectLst/>
                <a:latin typeface="JasmineUPC" pitchFamily="18" charset="-34"/>
                <a:cs typeface="Angsana New" pitchFamily="18" charset="-34"/>
              </a:rPr>
              <a:t>สถาบันพัฒนาและรับรองคุณภาพโรงพยาบาล </a:t>
            </a:r>
            <a:r>
              <a:rPr lang="th-TH" sz="2400" i="1" dirty="0" err="1">
                <a:solidFill>
                  <a:srgbClr val="FF0000"/>
                </a:solidFill>
                <a:effectLst/>
                <a:latin typeface="JasmineUPC" pitchFamily="18" charset="-34"/>
                <a:cs typeface="Angsana New" pitchFamily="18" charset="-34"/>
              </a:rPr>
              <a:t>QualityProcess</a:t>
            </a:r>
            <a:r>
              <a:rPr lang="en-US" sz="2400" i="1" dirty="0">
                <a:solidFill>
                  <a:srgbClr val="FF0000"/>
                </a:solidFill>
                <a:effectLst/>
                <a:latin typeface="JasmineUPC" pitchFamily="18" charset="-34"/>
                <a:cs typeface="Angsana New" pitchFamily="18" charset="-34"/>
              </a:rPr>
              <a:t>:01</a:t>
            </a:r>
            <a:endParaRPr lang="th-TH" sz="2400" b="0" dirty="0">
              <a:solidFill>
                <a:srgbClr val="FF0000"/>
              </a:solidFill>
              <a:effectLst/>
              <a:latin typeface="Browall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6354" name="Object 2"/>
          <p:cNvGraphicFramePr>
            <a:graphicFrameLocks noChangeAspect="1"/>
          </p:cNvGraphicFramePr>
          <p:nvPr/>
        </p:nvGraphicFramePr>
        <p:xfrm>
          <a:off x="609600" y="1828800"/>
          <a:ext cx="7924800" cy="3616325"/>
        </p:xfrm>
        <a:graphic>
          <a:graphicData uri="http://schemas.openxmlformats.org/presentationml/2006/ole">
            <p:oleObj spid="_x0000_s356354" name="Document" r:id="rId3" imgW="5751360" imgH="2627640" progId="">
              <p:embed/>
            </p:oleObj>
          </a:graphicData>
        </a:graphic>
      </p:graphicFrame>
      <p:sp useBgFill="1"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304800" y="6297613"/>
            <a:ext cx="5680075" cy="4572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i="1" dirty="0">
                <a:solidFill>
                  <a:srgbClr val="FF0000"/>
                </a:solidFill>
                <a:effectLst/>
                <a:latin typeface="JasmineUPC" pitchFamily="18" charset="-34"/>
                <a:cs typeface="Angsana New" pitchFamily="18" charset="-34"/>
              </a:rPr>
              <a:t>สถาบันพัฒนาและรับรองคุณภาพโรงพยาบาล </a:t>
            </a:r>
            <a:r>
              <a:rPr lang="th-TH" sz="2400" i="1" dirty="0" err="1">
                <a:solidFill>
                  <a:srgbClr val="FF0000"/>
                </a:solidFill>
                <a:effectLst/>
                <a:latin typeface="JasmineUPC" pitchFamily="18" charset="-34"/>
                <a:cs typeface="Angsana New" pitchFamily="18" charset="-34"/>
              </a:rPr>
              <a:t>QualityProcess</a:t>
            </a:r>
            <a:r>
              <a:rPr lang="en-US" sz="2400" i="1" dirty="0">
                <a:solidFill>
                  <a:srgbClr val="FF0000"/>
                </a:solidFill>
                <a:effectLst/>
                <a:latin typeface="JasmineUPC" pitchFamily="18" charset="-34"/>
                <a:cs typeface="Angsana New" pitchFamily="18" charset="-34"/>
              </a:rPr>
              <a:t>:01</a:t>
            </a:r>
            <a:endParaRPr lang="th-TH" sz="2400" b="0" dirty="0">
              <a:solidFill>
                <a:srgbClr val="FF0000"/>
              </a:solidFill>
              <a:effectLst/>
              <a:latin typeface="BrowalliaUPC" pitchFamily="34" charset="-34"/>
              <a:cs typeface="Angsana New" pitchFamily="18" charset="-34"/>
            </a:endParaRP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228600" y="560388"/>
            <a:ext cx="8610600" cy="762000"/>
          </a:xfrm>
          <a:prstGeom prst="rect">
            <a:avLst/>
          </a:prstGeom>
          <a:gradFill rotWithShape="0">
            <a:gsLst>
              <a:gs pos="0">
                <a:srgbClr val="C9C9FF">
                  <a:gamma/>
                  <a:tint val="0"/>
                  <a:invGamma/>
                </a:srgbClr>
              </a:gs>
              <a:gs pos="100000">
                <a:srgbClr val="C9C9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th-TH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smineUPC" pitchFamily="18" charset="-34"/>
                <a:cs typeface="Angsana New" pitchFamily="18" charset="-34"/>
              </a:rPr>
              <a:t>ตารางแสดงขั้นตอน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smineUPC" pitchFamily="18" charset="-34"/>
                <a:cs typeface="Angsana New" pitchFamily="18" charset="-34"/>
              </a:rPr>
              <a:t>PDSA</a:t>
            </a:r>
            <a:r>
              <a:rPr lang="th-TH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smineUPC" pitchFamily="18" charset="-34"/>
                <a:cs typeface="Angsana New" pitchFamily="18" charset="-34"/>
              </a:rPr>
              <a:t> ในกิจกรรมคุณภาพต่างๆ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7378" name="Object 2"/>
          <p:cNvGraphicFramePr>
            <a:graphicFrameLocks noChangeAspect="1"/>
          </p:cNvGraphicFramePr>
          <p:nvPr/>
        </p:nvGraphicFramePr>
        <p:xfrm>
          <a:off x="533400" y="1752600"/>
          <a:ext cx="8001000" cy="4162425"/>
        </p:xfrm>
        <a:graphic>
          <a:graphicData uri="http://schemas.openxmlformats.org/presentationml/2006/ole">
            <p:oleObj spid="_x0000_s357378" name="Document" r:id="rId3" imgW="2334240" imgH="1214640" progId="Word.Document.8">
              <p:embed/>
            </p:oleObj>
          </a:graphicData>
        </a:graphic>
      </p:graphicFrame>
      <p:sp>
        <p:nvSpPr>
          <p:cNvPr id="357379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686800" cy="914400"/>
          </a:xfrm>
          <a:prstGeom prst="rect">
            <a:avLst/>
          </a:prstGeom>
          <a:gradFill rotWithShape="0">
            <a:gsLst>
              <a:gs pos="0">
                <a:srgbClr val="C9C9FF">
                  <a:gamma/>
                  <a:tint val="0"/>
                  <a:invGamma/>
                </a:srgbClr>
              </a:gs>
              <a:gs pos="100000">
                <a:srgbClr val="C9C9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th-TH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smineUPC" pitchFamily="18" charset="-34"/>
                <a:cs typeface="Angsana New" pitchFamily="18" charset="-34"/>
              </a:rPr>
              <a:t>การเชื่อมโยงกับงานประจำ 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JasmineUPC" pitchFamily="18" charset="-34"/>
                <a:cs typeface="Angsana New" pitchFamily="18" charset="-34"/>
              </a:rPr>
              <a:t>(1)</a:t>
            </a:r>
            <a:endParaRPr lang="th-TH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JasmineUPC" pitchFamily="18" charset="-34"/>
              <a:cs typeface="Angsana New" pitchFamily="18" charset="-34"/>
            </a:endParaRPr>
          </a:p>
        </p:txBody>
      </p:sp>
      <p:sp useBgFill="1"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304800" y="6297613"/>
            <a:ext cx="5680075" cy="4572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i="1">
                <a:solidFill>
                  <a:srgbClr val="FF0000"/>
                </a:solidFill>
                <a:effectLst/>
                <a:latin typeface="JasmineUPC" pitchFamily="18" charset="-34"/>
                <a:cs typeface="Angsana New" pitchFamily="18" charset="-34"/>
              </a:rPr>
              <a:t>สถาบันพัฒนาและรับรองคุณภาพโรงพยาบาล QualityProcess</a:t>
            </a:r>
            <a:r>
              <a:rPr lang="en-US" sz="2400" i="1">
                <a:solidFill>
                  <a:srgbClr val="FF0000"/>
                </a:solidFill>
                <a:effectLst/>
                <a:latin typeface="JasmineUPC" pitchFamily="18" charset="-34"/>
                <a:cs typeface="Angsana New" pitchFamily="18" charset="-34"/>
              </a:rPr>
              <a:t>:01</a:t>
            </a:r>
            <a:endParaRPr lang="th-TH" sz="2400" b="0">
              <a:solidFill>
                <a:srgbClr val="FF0000"/>
              </a:solidFill>
              <a:effectLst/>
              <a:latin typeface="Browall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6781800" cy="1368425"/>
          </a:xfrm>
          <a:noFill/>
        </p:spPr>
        <p:txBody>
          <a:bodyPr/>
          <a:lstStyle/>
          <a:p>
            <a:r>
              <a:rPr lang="th-TH" sz="8000" b="1" dirty="0">
                <a:solidFill>
                  <a:schemeClr val="bg1"/>
                </a:solidFill>
                <a:latin typeface="Angsana New" pitchFamily="18" charset="-34"/>
              </a:rPr>
              <a:t>ขั้นตอนของ </a:t>
            </a:r>
            <a:r>
              <a:rPr lang="en-US" sz="8000" b="1" dirty="0">
                <a:solidFill>
                  <a:schemeClr val="bg1"/>
                </a:solidFill>
                <a:latin typeface="Angsana New" pitchFamily="18" charset="-34"/>
              </a:rPr>
              <a:t>CQI</a:t>
            </a:r>
            <a:endParaRPr lang="th-TH" sz="8000" b="1" dirty="0">
              <a:solidFill>
                <a:schemeClr val="bg1"/>
              </a:solidFill>
              <a:latin typeface="Angsana New" pitchFamily="18" charset="-34"/>
            </a:endParaRP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6488"/>
            <a:ext cx="8229600" cy="34909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800" b="1" dirty="0"/>
              <a:t>   </a:t>
            </a: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</a:rPr>
              <a:t>การใช้แนวคิด </a:t>
            </a:r>
            <a:r>
              <a:rPr lang="en-US" sz="4800" b="1" dirty="0">
                <a:solidFill>
                  <a:schemeClr val="bg1"/>
                </a:solidFill>
                <a:latin typeface="Angsana New" pitchFamily="18" charset="-34"/>
              </a:rPr>
              <a:t>Plan –Do – Study – Act </a:t>
            </a:r>
            <a:r>
              <a:rPr lang="th-TH" sz="4800" b="1" dirty="0">
                <a:solidFill>
                  <a:schemeClr val="bg1"/>
                </a:solidFill>
                <a:latin typeface="Angsana New" pitchFamily="18" charset="-34"/>
              </a:rPr>
              <a:t>ของการออกแบบทดลองหรือกระบวนการทางวิทยาศาสตร์เข้ามาใช้ร่วมกับความคิดสร้างสรรค์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47675"/>
            <a:ext cx="8077200" cy="1152525"/>
          </a:xfrm>
          <a:noFill/>
        </p:spPr>
        <p:txBody>
          <a:bodyPr/>
          <a:lstStyle/>
          <a:p>
            <a:r>
              <a:rPr lang="th-TH" sz="6600" b="1" dirty="0">
                <a:solidFill>
                  <a:schemeClr val="bg1"/>
                </a:solidFill>
              </a:rPr>
              <a:t>ขั้นตอนของ </a:t>
            </a:r>
            <a:r>
              <a:rPr lang="en-US" sz="6600" b="1" dirty="0">
                <a:solidFill>
                  <a:schemeClr val="bg1"/>
                </a:solidFill>
              </a:rPr>
              <a:t>CQI</a:t>
            </a:r>
            <a:endParaRPr lang="th-TH" sz="6600" b="1" dirty="0">
              <a:solidFill>
                <a:schemeClr val="bg1"/>
              </a:solidFill>
            </a:endParaRP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893175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b="1" dirty="0"/>
              <a:t>	</a:t>
            </a:r>
            <a:r>
              <a:rPr lang="en-US" sz="4000" b="1" dirty="0">
                <a:solidFill>
                  <a:srgbClr val="FF9933"/>
                </a:solidFill>
                <a:latin typeface="Angsana New" pitchFamily="18" charset="-34"/>
              </a:rPr>
              <a:t>Plan</a:t>
            </a:r>
            <a:r>
              <a:rPr lang="en-US" sz="4000" b="1" dirty="0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</a:rPr>
              <a:t>คือ  การวางแผนว่าจะทดสอบความคิดอะไรเพื่อแก้ปัญหา</a:t>
            </a:r>
          </a:p>
          <a:p>
            <a:pPr>
              <a:buFont typeface="Wingdings" pitchFamily="2" charset="2"/>
              <a:buNone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</a:rPr>
              <a:t>	</a:t>
            </a:r>
            <a:r>
              <a:rPr lang="en-US" sz="4000" b="1" dirty="0">
                <a:solidFill>
                  <a:srgbClr val="FF9933"/>
                </a:solidFill>
                <a:latin typeface="Angsana New" pitchFamily="18" charset="-34"/>
              </a:rPr>
              <a:t>Do</a:t>
            </a:r>
            <a:r>
              <a:rPr lang="en-US" sz="4000" b="1" dirty="0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</a:rPr>
              <a:t>   คือ การนำความคิดดังกล่าวไปทดสอบ</a:t>
            </a:r>
          </a:p>
          <a:p>
            <a:pPr>
              <a:buFont typeface="Wingdings" pitchFamily="2" charset="2"/>
              <a:buNone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</a:rPr>
              <a:t>	</a:t>
            </a:r>
            <a:r>
              <a:rPr lang="en-US" sz="4000" b="1" dirty="0">
                <a:solidFill>
                  <a:srgbClr val="FF9933"/>
                </a:solidFill>
                <a:latin typeface="Angsana New" pitchFamily="18" charset="-34"/>
              </a:rPr>
              <a:t>Study</a:t>
            </a:r>
            <a:r>
              <a:rPr lang="en-US" sz="4000" b="1" dirty="0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</a:rPr>
              <a:t>คือ การวัดผลการทดสอบว่าความคิดดังกล่าวสามารถใช้แก้ปัญหาได้หรือไม่</a:t>
            </a:r>
          </a:p>
          <a:p>
            <a:pPr>
              <a:buFont typeface="Wingdings" pitchFamily="2" charset="2"/>
              <a:buNone/>
            </a:pP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</a:rPr>
              <a:t>	</a:t>
            </a:r>
            <a:r>
              <a:rPr lang="en-US" sz="4000" b="1" dirty="0">
                <a:solidFill>
                  <a:srgbClr val="FF9933"/>
                </a:solidFill>
                <a:latin typeface="Angsana New" pitchFamily="18" charset="-34"/>
              </a:rPr>
              <a:t>Act</a:t>
            </a:r>
            <a:r>
              <a:rPr lang="en-US" sz="4000" b="1" dirty="0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 sz="4000" b="1" dirty="0">
                <a:solidFill>
                  <a:schemeClr val="bg1"/>
                </a:solidFill>
                <a:latin typeface="Angsana New" pitchFamily="18" charset="-34"/>
              </a:rPr>
              <a:t> คือ การนำผลการทดสอบไปสู่การปฏิบัติในชีวิตประจำวันอย่างสม่ำเสมอ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22275"/>
            <a:ext cx="6629400" cy="1254125"/>
          </a:xfrm>
          <a:noFill/>
        </p:spPr>
        <p:txBody>
          <a:bodyPr/>
          <a:lstStyle/>
          <a:p>
            <a:r>
              <a:rPr lang="th-TH" sz="6000" b="1" dirty="0">
                <a:solidFill>
                  <a:schemeClr val="bg1"/>
                </a:solidFill>
              </a:rPr>
              <a:t>ขั้นตอนในขั้น </a:t>
            </a:r>
            <a:r>
              <a:rPr lang="en-US" sz="6000" b="1" dirty="0">
                <a:solidFill>
                  <a:schemeClr val="bg1"/>
                </a:solidFill>
              </a:rPr>
              <a:t>Plan</a:t>
            </a:r>
            <a:endParaRPr lang="th-TH" sz="6000" b="1" dirty="0">
              <a:solidFill>
                <a:schemeClr val="bg1"/>
              </a:solidFill>
            </a:endParaRP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50752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3600" b="1" dirty="0"/>
              <a:t>	</a:t>
            </a:r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</a:rPr>
              <a:t>1.  </a:t>
            </a: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</a:rPr>
              <a:t>การวิเคราะห์สภาพปัญหา  ว่าปัญหาเกิดขึ้นที่ไหน เมื่อไร กับใครอย่างไร มีกระบวนการอะไรที่เกี่ยวข้อง</a:t>
            </a:r>
          </a:p>
          <a:p>
            <a:pPr>
              <a:buFont typeface="Wingdings" pitchFamily="2" charset="2"/>
              <a:buNone/>
            </a:pP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</a:rPr>
              <a:t>	</a:t>
            </a:r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</a:rPr>
              <a:t>2.</a:t>
            </a: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</a:rPr>
              <a:t>  การวิเคราะห์ระดับของปัญหา  สามารถวัดข้อมูลที่สะท้อนระดับของปัญหาได้ด้วยวิธีใด</a:t>
            </a:r>
          </a:p>
          <a:p>
            <a:pPr>
              <a:buFont typeface="Wingdings" pitchFamily="2" charset="2"/>
              <a:buNone/>
            </a:pP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</a:rPr>
              <a:t>	</a:t>
            </a:r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</a:rPr>
              <a:t>3</a:t>
            </a: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</a:rPr>
              <a:t>.  การวิเคราะห์สาเหตุของปัญหา อะไรคือสาเหตุหลัก ๆ ของการเกิดปัญหา สามารถวิเคราะห์ไปถึงสาเหตุรากเหง้าได้หรือไม่  </a:t>
            </a:r>
          </a:p>
          <a:p>
            <a:pPr>
              <a:buFont typeface="Wingdings" pitchFamily="2" charset="2"/>
              <a:buNone/>
            </a:pP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</a:rPr>
              <a:t>	</a:t>
            </a:r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</a:rPr>
              <a:t>4</a:t>
            </a: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</a:rPr>
              <a:t>. การวิเคราะห์ทางเลือกในการแก้ปัญหา  เป็นการนำสาเหตุรากเหง้าที่สำคัญมาวิเคราะห์ว่าจะลดหรือขจัดออกไปได้อย่างไร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9144000" cy="906463"/>
          </a:xfrm>
          <a:solidFill>
            <a:schemeClr val="tx1"/>
          </a:solidFill>
        </p:spPr>
        <p:txBody>
          <a:bodyPr/>
          <a:lstStyle/>
          <a:p>
            <a:r>
              <a:rPr lang="th-TH" sz="7500" b="1">
                <a:solidFill>
                  <a:schemeClr val="accent2"/>
                </a:solidFill>
              </a:rPr>
              <a:t>เป้าหมายวันนี้</a:t>
            </a:r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990600" y="1981200"/>
            <a:ext cx="7467600" cy="3822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 eaLnBrk="0" hangingPunct="0">
              <a:buClr>
                <a:schemeClr val="hlink"/>
              </a:buClr>
              <a:buSzPct val="90000"/>
              <a:buFont typeface="Webdings" pitchFamily="18" charset="2"/>
              <a:buNone/>
            </a:pPr>
            <a:r>
              <a:rPr lang="th-TH" sz="4900">
                <a:solidFill>
                  <a:srgbClr val="000000"/>
                </a:solidFill>
                <a:effectLst/>
                <a:latin typeface="JasmineUPC" pitchFamily="18" charset="-34"/>
                <a:cs typeface="JasmineUPC" pitchFamily="18" charset="-34"/>
              </a:rPr>
              <a:t>-เข้าใจองค์ประกอบสำคัญของ </a:t>
            </a:r>
            <a:r>
              <a:rPr lang="en-US" sz="4900">
                <a:solidFill>
                  <a:srgbClr val="000000"/>
                </a:solidFill>
                <a:effectLst/>
                <a:latin typeface="JasmineUPC" pitchFamily="18" charset="-34"/>
                <a:cs typeface="JasmineUPC" pitchFamily="18" charset="-34"/>
              </a:rPr>
              <a:t>CQI</a:t>
            </a:r>
          </a:p>
          <a:p>
            <a:pPr algn="l" eaLnBrk="0" hangingPunct="0">
              <a:buClr>
                <a:schemeClr val="hlink"/>
              </a:buClr>
              <a:buSzPct val="90000"/>
              <a:buFont typeface="Webdings" pitchFamily="18" charset="2"/>
              <a:buNone/>
            </a:pPr>
            <a:r>
              <a:rPr lang="th-TH" sz="4900">
                <a:solidFill>
                  <a:srgbClr val="000000"/>
                </a:solidFill>
                <a:effectLst/>
                <a:latin typeface="JasmineUPC" pitchFamily="18" charset="-34"/>
                <a:cs typeface="JasmineUPC" pitchFamily="18" charset="-34"/>
              </a:rPr>
              <a:t>-รู้จักรูปแบบของการทำ </a:t>
            </a:r>
            <a:r>
              <a:rPr lang="en-US" sz="4900">
                <a:solidFill>
                  <a:srgbClr val="000000"/>
                </a:solidFill>
                <a:effectLst/>
                <a:latin typeface="JasmineUPC" pitchFamily="18" charset="-34"/>
                <a:cs typeface="JasmineUPC" pitchFamily="18" charset="-34"/>
              </a:rPr>
              <a:t>CQI</a:t>
            </a:r>
            <a:endParaRPr lang="th-TH" sz="4900">
              <a:solidFill>
                <a:srgbClr val="000000"/>
              </a:solidFill>
              <a:effectLst/>
              <a:latin typeface="JasmineUPC" pitchFamily="18" charset="-34"/>
              <a:cs typeface="JasmineUPC" pitchFamily="18" charset="-34"/>
            </a:endParaRPr>
          </a:p>
          <a:p>
            <a:pPr algn="l" eaLnBrk="0" hangingPunct="0">
              <a:buClr>
                <a:schemeClr val="hlink"/>
              </a:buClr>
              <a:buSzPct val="90000"/>
              <a:buFont typeface="Webdings" pitchFamily="18" charset="2"/>
              <a:buNone/>
            </a:pPr>
            <a:r>
              <a:rPr lang="th-TH" sz="4900">
                <a:solidFill>
                  <a:srgbClr val="000000"/>
                </a:solidFill>
                <a:effectLst/>
                <a:latin typeface="JasmineUPC" pitchFamily="18" charset="-34"/>
                <a:cs typeface="JasmineUPC" pitchFamily="18" charset="-34"/>
              </a:rPr>
              <a:t>-เข้าใจแนวคิดการเปลี่ยนแปลงที่เป็นพื้นฐานของการทำ </a:t>
            </a:r>
            <a:r>
              <a:rPr lang="en-US" sz="4900">
                <a:solidFill>
                  <a:srgbClr val="000000"/>
                </a:solidFill>
                <a:effectLst/>
                <a:latin typeface="JasmineUPC" pitchFamily="18" charset="-34"/>
                <a:cs typeface="JasmineUPC" pitchFamily="18" charset="-34"/>
              </a:rPr>
              <a:t>CQI </a:t>
            </a:r>
          </a:p>
          <a:p>
            <a:pPr algn="l" eaLnBrk="0" hangingPunct="0">
              <a:buClr>
                <a:schemeClr val="hlink"/>
              </a:buClr>
              <a:buSzPct val="90000"/>
              <a:buFont typeface="Webdings" pitchFamily="18" charset="2"/>
              <a:buNone/>
            </a:pPr>
            <a:r>
              <a:rPr lang="th-TH" sz="4900">
                <a:solidFill>
                  <a:srgbClr val="000000"/>
                </a:solidFill>
                <a:effectLst/>
                <a:latin typeface="JasmineUPC" pitchFamily="18" charset="-34"/>
                <a:cs typeface="JasmineUPC" pitchFamily="18" charset="-34"/>
              </a:rPr>
              <a:t> -เรียนรู้ประเด็นสำคัญจากตัวอย่าง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8000" b="1">
                <a:solidFill>
                  <a:schemeClr val="bg1"/>
                </a:solidFill>
              </a:rPr>
              <a:t>Do</a:t>
            </a:r>
            <a:endParaRPr lang="th-TH" sz="8000" b="1">
              <a:solidFill>
                <a:schemeClr val="bg1"/>
              </a:solidFill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>
                <a:solidFill>
                  <a:srgbClr val="000000"/>
                </a:solidFill>
              </a:rPr>
              <a:t>นำสิ่งที่วางแผนไปปฏิบัติ</a:t>
            </a:r>
          </a:p>
          <a:p>
            <a:r>
              <a:rPr lang="th-TH" b="1">
                <a:solidFill>
                  <a:srgbClr val="000000"/>
                </a:solidFill>
              </a:rPr>
              <a:t>(ดำเนินการทดสอบ บันทึกปัญหาและสิ่งที่ไม่คาดคิดว่าจะเกิดขึ้น)</a:t>
            </a:r>
          </a:p>
          <a:p>
            <a:r>
              <a:rPr lang="th-TH" b="1">
                <a:solidFill>
                  <a:srgbClr val="000000"/>
                </a:solidFill>
              </a:rPr>
              <a:t>เน้นการทดสอบขนาดเล็ก – ใช้วงล้อ </a:t>
            </a:r>
            <a:r>
              <a:rPr lang="en-US" b="1">
                <a:solidFill>
                  <a:srgbClr val="000000"/>
                </a:solidFill>
              </a:rPr>
              <a:t>PDSA </a:t>
            </a:r>
            <a:r>
              <a:rPr lang="th-TH" b="1">
                <a:solidFill>
                  <a:srgbClr val="000000"/>
                </a:solidFill>
              </a:rPr>
              <a:t>ขนาดเล็กหลายๆรอบ</a:t>
            </a:r>
          </a:p>
          <a:p>
            <a:r>
              <a:rPr lang="th-TH" b="1">
                <a:solidFill>
                  <a:srgbClr val="000000"/>
                </a:solidFill>
              </a:rPr>
              <a:t>ทดสอบต่อเนื่อง – ทดสอบแต่ละรอบนำไปสู่การเริ่มต้นรอบใหม่ โดยใช้การเรียนรู้จากรอบที่ผ่านมา</a:t>
            </a:r>
          </a:p>
          <a:p>
            <a:r>
              <a:rPr lang="th-TH" b="1">
                <a:solidFill>
                  <a:srgbClr val="000000"/>
                </a:solidFill>
              </a:rPr>
              <a:t>ทดสอบหลายเรื่องพร้อมกัน - หากแต่ละเรื่องมีเป้าหมายเดียวกัน</a:t>
            </a:r>
          </a:p>
          <a:p>
            <a:endParaRPr lang="th-TH" b="1">
              <a:solidFill>
                <a:srgbClr val="000000"/>
              </a:solidFill>
            </a:endParaRPr>
          </a:p>
          <a:p>
            <a:endParaRPr lang="th-TH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6600" b="1">
                <a:solidFill>
                  <a:schemeClr val="bg1"/>
                </a:solidFill>
              </a:rPr>
              <a:t>Study</a:t>
            </a:r>
            <a:endParaRPr lang="th-TH" sz="6600" b="1">
              <a:solidFill>
                <a:schemeClr val="bg1"/>
              </a:solidFill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b="1">
                <a:solidFill>
                  <a:srgbClr val="000000"/>
                </a:solidFill>
              </a:rPr>
              <a:t>วัดผลว่าสามารถแก้ปัญหาได้หรือไม่</a:t>
            </a:r>
          </a:p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rgbClr val="000000"/>
                </a:solidFill>
              </a:rPr>
              <a:t>(วิเคราะห์ข้อมูล เปรียบเทียบข้อมูลกับสิ่งที่คาดการณ์ไว้)</a:t>
            </a:r>
          </a:p>
          <a:p>
            <a:r>
              <a:rPr lang="th-TH" sz="4000" b="1">
                <a:solidFill>
                  <a:srgbClr val="000000"/>
                </a:solidFill>
              </a:rPr>
              <a:t> สรุปสิ่งที่ได้เรียนรู้</a:t>
            </a:r>
            <a:r>
              <a:rPr lang="th-TH" sz="4000" b="1"/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6600" b="1">
                <a:solidFill>
                  <a:schemeClr val="bg1"/>
                </a:solidFill>
              </a:rPr>
              <a:t>Act</a:t>
            </a:r>
            <a:endParaRPr lang="th-TH" sz="6600" b="1">
              <a:solidFill>
                <a:schemeClr val="bg1"/>
              </a:solidFill>
            </a:endParaRP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b="1">
                <a:solidFill>
                  <a:srgbClr val="000000"/>
                </a:solidFill>
              </a:rPr>
              <a:t>นำผลไปปฏิบัติ/สรุปผลว่าควรมีการปรับเปลี่ยนอย่างไรหรือปรับแผนนำไปสู่วงรอบใหม่</a:t>
            </a:r>
          </a:p>
          <a:p>
            <a:endParaRPr lang="th-TH" sz="4000" b="1">
              <a:solidFill>
                <a:srgbClr val="000000"/>
              </a:solidFill>
            </a:endParaRPr>
          </a:p>
          <a:p>
            <a:r>
              <a:rPr lang="th-TH" sz="4000" b="1">
                <a:solidFill>
                  <a:srgbClr val="000000"/>
                </a:solidFill>
              </a:rPr>
              <a:t>เตรียมแผนสำหรับการทดสอบรอบต่อไป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511300"/>
          </a:xfrm>
          <a:noFill/>
        </p:spPr>
        <p:txBody>
          <a:bodyPr/>
          <a:lstStyle/>
          <a:p>
            <a:pPr algn="ctr"/>
            <a:r>
              <a:rPr lang="th-TH" sz="6000" b="1">
                <a:solidFill>
                  <a:schemeClr val="accent2"/>
                </a:solidFill>
              </a:rPr>
              <a:t>เครื่องมือพัฒนาคุณภาพ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062912" cy="4032250"/>
          </a:xfrm>
        </p:spPr>
        <p:txBody>
          <a:bodyPr/>
          <a:lstStyle/>
          <a:p>
            <a:r>
              <a:rPr lang="th-TH" sz="3600" b="1">
                <a:solidFill>
                  <a:srgbClr val="000000"/>
                </a:solidFill>
              </a:rPr>
              <a:t>เครื่องมือสำหรับการทำงานเป็นทีม</a:t>
            </a:r>
          </a:p>
          <a:p>
            <a:pPr lvl="1">
              <a:buFont typeface="Wingdings" pitchFamily="2" charset="2"/>
              <a:buNone/>
            </a:pPr>
            <a:r>
              <a:rPr lang="th-TH" sz="3200" b="1">
                <a:solidFill>
                  <a:srgbClr val="000000"/>
                </a:solidFill>
              </a:rPr>
              <a:t>ระดมความคิด  	จัดระบบความคิด</a:t>
            </a:r>
          </a:p>
          <a:p>
            <a:pPr lvl="1">
              <a:buFont typeface="Wingdings" pitchFamily="2" charset="2"/>
              <a:buNone/>
            </a:pPr>
            <a:r>
              <a:rPr lang="th-TH" sz="3200" b="1">
                <a:solidFill>
                  <a:srgbClr val="000000"/>
                </a:solidFill>
              </a:rPr>
              <a:t>ตัดสินใจ</a:t>
            </a:r>
          </a:p>
          <a:p>
            <a:r>
              <a:rPr lang="th-TH" sz="3600" b="1">
                <a:solidFill>
                  <a:srgbClr val="000000"/>
                </a:solidFill>
              </a:rPr>
              <a:t>เครื่องมือสำหรับการจัดการกับข้อมูลอย่างเป็นระบบ</a:t>
            </a:r>
          </a:p>
          <a:p>
            <a:pPr lvl="1">
              <a:buFont typeface="Wingdings" pitchFamily="2" charset="2"/>
              <a:buNone/>
            </a:pPr>
            <a:r>
              <a:rPr lang="th-TH" sz="3200" b="1">
                <a:solidFill>
                  <a:srgbClr val="000000"/>
                </a:solidFill>
              </a:rPr>
              <a:t>เก็บข้อมูล (คำจำกัดความ การสุ่มตัวอย่าง แบบบันทึกข้อมูล)  วิเคราะห์ข้อมูล</a:t>
            </a:r>
          </a:p>
          <a:p>
            <a:pPr lvl="1">
              <a:buFont typeface="Wingdings" pitchFamily="2" charset="2"/>
              <a:buNone/>
            </a:pPr>
            <a:r>
              <a:rPr lang="th-TH" sz="3200" b="1">
                <a:solidFill>
                  <a:srgbClr val="000000"/>
                </a:solidFill>
              </a:rPr>
              <a:t>นำเสนอข้อมูล (กราฟเส้น กราฟควบคุม ฯลฯ)</a:t>
            </a:r>
          </a:p>
        </p:txBody>
      </p:sp>
      <p:sp useBgFill="1">
        <p:nvSpPr>
          <p:cNvPr id="366596" name="Text Box 4"/>
          <p:cNvSpPr txBox="1">
            <a:spLocks noChangeArrowheads="1"/>
          </p:cNvSpPr>
          <p:nvPr/>
        </p:nvSpPr>
        <p:spPr bwMode="auto">
          <a:xfrm>
            <a:off x="228600" y="6297613"/>
            <a:ext cx="4665663" cy="4572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i="1">
                <a:solidFill>
                  <a:srgbClr val="FFFF00"/>
                </a:solidFill>
                <a:effectLst/>
                <a:latin typeface="JasmineUPC" pitchFamily="18" charset="-34"/>
                <a:cs typeface="Angsana New" pitchFamily="18" charset="-34"/>
              </a:rPr>
              <a:t>สถาบันพัฒนาและรับรองคุณภาพโรงพยาบาล CQI</a:t>
            </a:r>
            <a:r>
              <a:rPr lang="en-US" sz="2400" i="1">
                <a:solidFill>
                  <a:srgbClr val="FFFF00"/>
                </a:solidFill>
                <a:effectLst/>
                <a:latin typeface="JasmineUPC" pitchFamily="18" charset="-34"/>
                <a:cs typeface="Angsana New" pitchFamily="18" charset="-34"/>
              </a:rPr>
              <a:t>:04</a:t>
            </a:r>
            <a:endParaRPr lang="th-TH" sz="2400" b="0">
              <a:solidFill>
                <a:srgbClr val="FFFF00"/>
              </a:solidFill>
              <a:effectLst/>
              <a:latin typeface="Browall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noFill/>
        </p:spPr>
        <p:txBody>
          <a:bodyPr/>
          <a:lstStyle/>
          <a:p>
            <a:pPr algn="ctr"/>
            <a:r>
              <a:rPr lang="th-TH" sz="5400" b="1">
                <a:solidFill>
                  <a:schemeClr val="bg1"/>
                </a:solidFill>
              </a:rPr>
              <a:t>เครื่องมือสำหรับการทำงานเป็นทีม</a:t>
            </a:r>
            <a:br>
              <a:rPr lang="th-TH" sz="5400" b="1">
                <a:solidFill>
                  <a:schemeClr val="bg1"/>
                </a:solidFill>
              </a:rPr>
            </a:br>
            <a:endParaRPr lang="th-TH" sz="5400" b="1">
              <a:solidFill>
                <a:schemeClr val="bg1"/>
              </a:solidFill>
            </a:endParaRP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886200"/>
          </a:xfrm>
        </p:spPr>
        <p:txBody>
          <a:bodyPr/>
          <a:lstStyle/>
          <a:p>
            <a:r>
              <a:rPr lang="th-TH" b="1">
                <a:solidFill>
                  <a:srgbClr val="000000"/>
                </a:solidFill>
              </a:rPr>
              <a:t> เครื่องมือในการจัดระบบความคิด</a:t>
            </a:r>
          </a:p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- เขียนบัตร ช่วยกันจัดกลุ่ม(ทำโดยใช้ความรู้สึกอย่างรวดเร็ว)</a:t>
            </a:r>
          </a:p>
          <a:p>
            <a:r>
              <a:rPr lang="th-TH" b="1">
                <a:solidFill>
                  <a:srgbClr val="000000"/>
                </a:solidFill>
              </a:rPr>
              <a:t>เครื่องมือในการตัดสินใจ</a:t>
            </a:r>
          </a:p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- การคัดกรองความคิดเห็น </a:t>
            </a:r>
            <a:r>
              <a:rPr lang="en-US" b="1">
                <a:solidFill>
                  <a:srgbClr val="000000"/>
                </a:solidFill>
              </a:rPr>
              <a:t>multivoting</a:t>
            </a:r>
            <a:endParaRPr lang="th-TH" b="1">
              <a:solidFill>
                <a:srgbClr val="00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- การคัดเลือกความคิดเห็น 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00"/>
                </a:solidFill>
              </a:rPr>
              <a:t>- multivoting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0000"/>
                </a:solidFill>
              </a:rPr>
              <a:t>-</a:t>
            </a:r>
            <a:r>
              <a:rPr lang="th-TH" b="1">
                <a:solidFill>
                  <a:srgbClr val="000000"/>
                </a:solidFill>
              </a:rPr>
              <a:t>กำหนดเกณฑ์พิจารณา</a:t>
            </a:r>
          </a:p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- ความคิดเห็นร่วม</a:t>
            </a:r>
          </a:p>
          <a:p>
            <a:endParaRPr lang="th-TH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22275"/>
            <a:ext cx="7859712" cy="1254125"/>
          </a:xfrm>
          <a:noFill/>
        </p:spPr>
        <p:txBody>
          <a:bodyPr/>
          <a:lstStyle/>
          <a:p>
            <a:pPr algn="ctr"/>
            <a:r>
              <a:rPr lang="th-TH" sz="6000" b="1">
                <a:solidFill>
                  <a:srgbClr val="FFFF66"/>
                </a:solidFill>
              </a:rPr>
              <a:t/>
            </a:r>
            <a:br>
              <a:rPr lang="th-TH" sz="6000" b="1">
                <a:solidFill>
                  <a:srgbClr val="FFFF66"/>
                </a:solidFill>
              </a:rPr>
            </a:br>
            <a:r>
              <a:rPr lang="th-TH" sz="6000" b="1">
                <a:solidFill>
                  <a:srgbClr val="000000"/>
                </a:solidFill>
              </a:rPr>
              <a:t>เครื่องมือสำหรับการทำงานเป็นทีม</a:t>
            </a:r>
            <a:br>
              <a:rPr lang="th-TH" sz="6000" b="1">
                <a:solidFill>
                  <a:srgbClr val="000000"/>
                </a:solidFill>
              </a:rPr>
            </a:br>
            <a:endParaRPr lang="th-TH" sz="6000" b="1">
              <a:solidFill>
                <a:srgbClr val="000000"/>
              </a:solidFill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b="1">
                <a:solidFill>
                  <a:srgbClr val="000000"/>
                </a:solidFill>
              </a:rPr>
              <a:t>เครื่องมือในการรวบรวมความคิด</a:t>
            </a:r>
          </a:p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rgbClr val="000000"/>
                </a:solidFill>
              </a:rPr>
              <a:t>- การระดมสมอง</a:t>
            </a:r>
          </a:p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rgbClr val="000000"/>
                </a:solidFill>
              </a:rPr>
              <a:t>- การเขียนบัตรความเห็น</a:t>
            </a:r>
          </a:p>
          <a:p>
            <a:r>
              <a:rPr lang="th-TH" sz="4000" b="1">
                <a:solidFill>
                  <a:srgbClr val="000000"/>
                </a:solidFill>
              </a:rPr>
              <a:t>ทุกคนมีสิทธิแสดงความคิดเห็น- ไม่วิพากษ์วิจารณ์ความคิดคนอื่น</a:t>
            </a:r>
          </a:p>
          <a:p>
            <a:endParaRPr lang="th-TH" sz="4000" b="1">
              <a:solidFill>
                <a:srgbClr val="000000"/>
              </a:solidFill>
            </a:endParaRPr>
          </a:p>
          <a:p>
            <a:endParaRPr lang="th-TH" sz="4000" b="1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h-TH" b="1">
                <a:solidFill>
                  <a:srgbClr val="000000"/>
                </a:solidFill>
              </a:rPr>
              <a:t>เครื่องมือสำหรับการจัดการกับข้อมูลอย่างเป็นระบบ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th-TH" b="1">
                <a:solidFill>
                  <a:srgbClr val="000000"/>
                </a:solidFill>
              </a:rPr>
              <a:t>เครื่องมือที่ใช้เก็บข้อมูล </a:t>
            </a:r>
          </a:p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   - การกำหนดคำจำกัดความเพื่อเก็บข้อมูล</a:t>
            </a:r>
          </a:p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   - การสุ่มตัวอย่าง </a:t>
            </a:r>
          </a:p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   - แบบบันทึกข้อมูลง่ายๆ</a:t>
            </a:r>
          </a:p>
          <a:p>
            <a:r>
              <a:rPr lang="th-TH" b="1">
                <a:solidFill>
                  <a:srgbClr val="000000"/>
                </a:solidFill>
              </a:rPr>
              <a:t>เครื่องมือในการวิเคราะห์ข้อมูล - แผนภูมิพาราโต   แผนภูมิการกระจาย</a:t>
            </a:r>
          </a:p>
          <a:p>
            <a:r>
              <a:rPr lang="th-TH" b="1">
                <a:solidFill>
                  <a:srgbClr val="000000"/>
                </a:solidFill>
              </a:rPr>
              <a:t>เครื่องมือในการนำเสนอข้อมูล - กราฟแสดงเส้นการเปลี่ยนแปลงข้อมูลแบบต่อเนื่อง กราฟควบคุม 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95400"/>
          </a:xfrm>
          <a:noFill/>
        </p:spPr>
        <p:txBody>
          <a:bodyPr/>
          <a:lstStyle/>
          <a:p>
            <a:pPr algn="ctr"/>
            <a:r>
              <a:rPr lang="th-TH" sz="6000" b="1">
                <a:solidFill>
                  <a:schemeClr val="bg1"/>
                </a:solidFill>
              </a:rPr>
              <a:t>ความคิดสร้างสรรค์กับ</a:t>
            </a:r>
            <a:r>
              <a:rPr lang="en-US" sz="6000" b="1">
                <a:solidFill>
                  <a:schemeClr val="bg1"/>
                </a:solidFill>
              </a:rPr>
              <a:t>CQI</a:t>
            </a:r>
            <a:endParaRPr lang="th-TH" sz="6000" b="1">
              <a:solidFill>
                <a:schemeClr val="bg1"/>
              </a:solidFill>
            </a:endParaRP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tx2"/>
                </a:solidFill>
              </a:rPr>
              <a:t>	</a:t>
            </a:r>
            <a:r>
              <a:rPr lang="th-TH" sz="4400" b="1">
                <a:solidFill>
                  <a:srgbClr val="000000"/>
                </a:solidFill>
              </a:rPr>
              <a:t>	ความคิดสร้างสรรค์คือกระบวนการทางความคิดที่ใช้ในการพัฒนาเปลี่ยนแปลงสิ่งต่าง  ๆ  ที่เป็นอยู่ให้ดีขึ้น ด้วยวิธีการที่ริเริ่ม  แปลกใหม่  และได้ผลดีกว่าวิธีเดิม 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152525"/>
          </a:xfrm>
          <a:noFill/>
        </p:spPr>
        <p:txBody>
          <a:bodyPr/>
          <a:lstStyle/>
          <a:p>
            <a:pPr algn="ctr"/>
            <a:r>
              <a:rPr lang="th-TH" sz="7200" b="1">
                <a:solidFill>
                  <a:srgbClr val="FF0000"/>
                </a:solidFill>
              </a:rPr>
              <a:t>ความคิดสร้างสรรค์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686800" cy="4897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h-TH" sz="3600" b="1">
                <a:solidFill>
                  <a:srgbClr val="000000"/>
                </a:solidFill>
              </a:rPr>
              <a:t>คือการเชื่อมต่อและปรับเปลี่ยนความรู้  โดยใช้วิธีการคิดที่ยืดหยุ่น  เพื่อสร้างความคิดใหม่  ๆ ที่เป็นประโยชน์</a:t>
            </a:r>
          </a:p>
          <a:p>
            <a:pPr>
              <a:lnSpc>
                <a:spcPct val="90000"/>
              </a:lnSpc>
            </a:pPr>
            <a:r>
              <a:rPr lang="th-TH" sz="3600" b="1">
                <a:solidFill>
                  <a:srgbClr val="000000"/>
                </a:solidFill>
              </a:rPr>
              <a:t>ลักษณะร่วม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	- ความคิดใหม่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	- แปลก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	-คนอื่นเห็นว่ามีประโยชน์และมีคุณค่า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	- ลักษณะของผู้คิด </a:t>
            </a:r>
            <a:r>
              <a:rPr lang="en-US" sz="3600" b="1">
                <a:solidFill>
                  <a:srgbClr val="000000"/>
                </a:solidFill>
              </a:rPr>
              <a:t>: </a:t>
            </a:r>
            <a:r>
              <a:rPr lang="th-TH" sz="3600" b="1">
                <a:solidFill>
                  <a:srgbClr val="000000"/>
                </a:solidFill>
              </a:rPr>
              <a:t>ยืดหยุ่น อยากรู้อยากเห็น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	- มีการ </a:t>
            </a:r>
            <a:r>
              <a:rPr lang="en-US" sz="3600" b="1">
                <a:solidFill>
                  <a:srgbClr val="000000"/>
                </a:solidFill>
                <a:latin typeface="Angsana New" pitchFamily="18" charset="-34"/>
              </a:rPr>
              <a:t>associate, rearrange &amp; transform</a:t>
            </a:r>
            <a:r>
              <a:rPr lang="en-US" sz="3600" b="1">
                <a:solidFill>
                  <a:srgbClr val="000000"/>
                </a:solidFill>
              </a:rPr>
              <a:t> </a:t>
            </a:r>
            <a:r>
              <a:rPr lang="th-TH" sz="3600" b="1">
                <a:solidFill>
                  <a:srgbClr val="000000"/>
                </a:solidFill>
              </a:rPr>
              <a:t>ความรู้ในใจของผู้คิด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008063"/>
          </a:xfrm>
          <a:noFill/>
          <a:ln/>
        </p:spPr>
        <p:txBody>
          <a:bodyPr/>
          <a:lstStyle/>
          <a:p>
            <a:pPr algn="ctr"/>
            <a:r>
              <a:rPr lang="th-TH" sz="4000" b="1">
                <a:solidFill>
                  <a:srgbClr val="000000"/>
                </a:solidFill>
              </a:rPr>
              <a:t>ทำไมต้องนำความคิดสร้างสรรค์มาใช้ในบริการสุขภาพ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686800" cy="4210050"/>
          </a:xfrm>
        </p:spPr>
        <p:txBody>
          <a:bodyPr/>
          <a:lstStyle/>
          <a:p>
            <a:r>
              <a:rPr lang="th-TH" sz="4000" b="1">
                <a:solidFill>
                  <a:srgbClr val="000000"/>
                </a:solidFill>
              </a:rPr>
              <a:t>เป็นที่ตระหนักโดยองค์กรธุรกิจชั้นนำว่าความคิดสร้างสรรค์เป็นสิ่งจำเป็นสำหรับความสำเร็จ</a:t>
            </a:r>
          </a:p>
          <a:p>
            <a:r>
              <a:rPr lang="th-TH" sz="4000" b="1">
                <a:solidFill>
                  <a:srgbClr val="000000"/>
                </a:solidFill>
              </a:rPr>
              <a:t>ยังไม่มีการใช้อย่างเป็นระบบ</a:t>
            </a:r>
          </a:p>
          <a:p>
            <a:r>
              <a:rPr lang="th-TH" sz="4000" b="1">
                <a:solidFill>
                  <a:srgbClr val="000000"/>
                </a:solidFill>
              </a:rPr>
              <a:t>อัตราการพัฒนาที่เป็นอยู่ ไม่สามารถตอบสนองการเปลี่ยนแปลงที่เราต้องการได้</a:t>
            </a:r>
          </a:p>
          <a:p>
            <a:r>
              <a:rPr lang="th-TH" sz="4000" b="1">
                <a:solidFill>
                  <a:srgbClr val="000000"/>
                </a:solidFill>
              </a:rPr>
              <a:t>ยังไม่ฝังเป็นวัฒนธรรมในองค์กร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85800"/>
            <a:ext cx="8839200" cy="1066800"/>
          </a:xfrm>
          <a:solidFill>
            <a:schemeClr val="tx1"/>
          </a:solidFill>
        </p:spPr>
        <p:txBody>
          <a:bodyPr/>
          <a:lstStyle/>
          <a:p>
            <a:r>
              <a:rPr lang="th-TH" sz="6600" b="1">
                <a:solidFill>
                  <a:schemeClr val="accent2"/>
                </a:solidFill>
              </a:rPr>
              <a:t>องค์ประกอบของ </a:t>
            </a:r>
            <a:r>
              <a:rPr lang="en-US" sz="6600" b="1">
                <a:solidFill>
                  <a:schemeClr val="accent2"/>
                </a:solidFill>
              </a:rPr>
              <a:t>CQI</a:t>
            </a:r>
            <a:endParaRPr lang="th-TH" sz="6600" b="1">
              <a:solidFill>
                <a:schemeClr val="accent2"/>
              </a:solidFill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839200" cy="3276600"/>
          </a:xfrm>
        </p:spPr>
        <p:txBody>
          <a:bodyPr/>
          <a:lstStyle/>
          <a:p>
            <a:r>
              <a:rPr lang="en-US" sz="4400" b="1">
                <a:cs typeface="AngsanaUPC" pitchFamily="18" charset="-34"/>
              </a:rPr>
              <a:t>	</a:t>
            </a:r>
            <a:r>
              <a:rPr lang="th-TH" sz="4400" b="1">
                <a:solidFill>
                  <a:srgbClr val="000000"/>
                </a:solidFill>
                <a:cs typeface="AngsanaUPC" pitchFamily="18" charset="-34"/>
              </a:rPr>
              <a:t>ขั้นตอนของ </a:t>
            </a:r>
            <a:r>
              <a:rPr lang="en-US" sz="4400" b="1">
                <a:solidFill>
                  <a:srgbClr val="000000"/>
                </a:solidFill>
                <a:cs typeface="AngsanaUPC" pitchFamily="18" charset="-34"/>
              </a:rPr>
              <a:t>CQI</a:t>
            </a:r>
          </a:p>
          <a:p>
            <a:r>
              <a:rPr lang="en-US" sz="4400" b="1">
                <a:solidFill>
                  <a:srgbClr val="000000"/>
                </a:solidFill>
                <a:cs typeface="AngsanaUPC" pitchFamily="18" charset="-34"/>
              </a:rPr>
              <a:t>	</a:t>
            </a:r>
            <a:r>
              <a:rPr lang="th-TH" sz="4400" b="1">
                <a:solidFill>
                  <a:srgbClr val="000000"/>
                </a:solidFill>
                <a:cs typeface="AngsanaUPC" pitchFamily="18" charset="-34"/>
              </a:rPr>
              <a:t>เครื่องมือสำหรับการพัฒนาคุณภาพ</a:t>
            </a:r>
          </a:p>
          <a:p>
            <a:r>
              <a:rPr lang="th-TH" sz="4400" b="1">
                <a:solidFill>
                  <a:srgbClr val="000000"/>
                </a:solidFill>
                <a:cs typeface="AngsanaUPC" pitchFamily="18" charset="-34"/>
              </a:rPr>
              <a:t>	ความคิดสร้างสรรค์กับการพัฒนาคุณภาพ</a:t>
            </a:r>
          </a:p>
          <a:p>
            <a:r>
              <a:rPr lang="th-TH" sz="4400" b="1">
                <a:solidFill>
                  <a:srgbClr val="000000"/>
                </a:solidFill>
                <a:cs typeface="AngsanaUPC" pitchFamily="18" charset="-34"/>
              </a:rPr>
              <a:t>	ข้อมูลทางวิชาการ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610600" cy="933450"/>
          </a:xfrm>
          <a:gradFill rotWithShape="0">
            <a:gsLst>
              <a:gs pos="0">
                <a:srgbClr val="C5ECFF"/>
              </a:gs>
              <a:gs pos="50000">
                <a:srgbClr val="C5ECFF">
                  <a:gamma/>
                  <a:tint val="7059"/>
                  <a:invGamma/>
                </a:srgbClr>
              </a:gs>
              <a:gs pos="100000">
                <a:srgbClr val="C5ECFF"/>
              </a:gs>
            </a:gsLst>
            <a:lin ang="5400000" scaled="1"/>
          </a:gradFill>
        </p:spPr>
        <p:txBody>
          <a:bodyPr/>
          <a:lstStyle/>
          <a:p>
            <a:r>
              <a:rPr lang="th-TH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กระตุ้นความคิดสร้างสรรค์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32188"/>
          </a:xfrm>
        </p:spPr>
        <p:txBody>
          <a:bodyPr/>
          <a:lstStyle/>
          <a:p>
            <a:r>
              <a:rPr lang="th-TH" sz="2400" b="1">
                <a:solidFill>
                  <a:srgbClr val="000000"/>
                </a:solidFill>
                <a:cs typeface="JasmineUPC" pitchFamily="18" charset="-34"/>
              </a:rPr>
              <a:t>ถ้าท่านวิ่งหนีศัตรูไปถึงหน้าผา และพบว่าตรงหน้าผานั้นมีเชือกเล็กๆเส้นหนึ่งห้อยอยู่  ท่านจะตัดสินใจอย่างไร</a:t>
            </a:r>
            <a:r>
              <a:rPr lang="en-US" sz="2400" b="1">
                <a:solidFill>
                  <a:srgbClr val="000000"/>
                </a:solidFill>
                <a:cs typeface="JasmineUPC" pitchFamily="18" charset="-34"/>
              </a:rPr>
              <a:t>?</a:t>
            </a:r>
          </a:p>
          <a:p>
            <a:r>
              <a:rPr lang="th-TH" sz="2400" b="1">
                <a:solidFill>
                  <a:srgbClr val="000000"/>
                </a:solidFill>
                <a:cs typeface="JasmineUPC" pitchFamily="18" charset="-34"/>
              </a:rPr>
              <a:t>พัดลมกับนาฬิกาเหมือนกันหรือไม่?</a:t>
            </a:r>
          </a:p>
          <a:p>
            <a:r>
              <a:rPr lang="th-TH" sz="2400" b="1">
                <a:solidFill>
                  <a:srgbClr val="000000"/>
                </a:solidFill>
                <a:cs typeface="JasmineUPC" pitchFamily="18" charset="-34"/>
              </a:rPr>
              <a:t>จะเกิดอะไรขึ้นถ้าดินสอเดินได้?</a:t>
            </a:r>
          </a:p>
          <a:p>
            <a:r>
              <a:rPr lang="th-TH" sz="2400" b="1">
                <a:solidFill>
                  <a:srgbClr val="000000"/>
                </a:solidFill>
                <a:cs typeface="JasmineUPC" pitchFamily="18" charset="-34"/>
              </a:rPr>
              <a:t>จะเกิดอะไรขึ้นถ้าเลือดไม่ติดถุงมือ?</a:t>
            </a:r>
          </a:p>
          <a:p>
            <a:r>
              <a:rPr lang="th-TH" sz="2400" b="1">
                <a:solidFill>
                  <a:srgbClr val="000000"/>
                </a:solidFill>
                <a:cs typeface="JasmineUPC" pitchFamily="18" charset="-34"/>
              </a:rPr>
              <a:t>จะเกิดอะไรขึ้นถ้าเอาเครื่องซักผ้ามาใช้กับกระบอกฉีดยา?</a:t>
            </a:r>
          </a:p>
          <a:p>
            <a:r>
              <a:rPr lang="th-TH" sz="2400" b="1">
                <a:solidFill>
                  <a:srgbClr val="000000"/>
                </a:solidFill>
                <a:cs typeface="JasmineUPC" pitchFamily="18" charset="-34"/>
              </a:rPr>
              <a:t>จงบอกลักษณะของก้อนเมฆแล้วเปลี่ยนลักษณะเหล่านี้ให้เป็นความคิดเห็นของท่านที่มีต่อหน้าที่การทำงานของท่าน สัมพันธภาพในหมู่มิตรสหาย</a:t>
            </a:r>
            <a:r>
              <a:rPr lang="en-US" sz="2400" b="1">
                <a:solidFill>
                  <a:srgbClr val="000000"/>
                </a:solidFill>
                <a:cs typeface="JasmineUPC" pitchFamily="18" charset="-34"/>
              </a:rPr>
              <a:t>?</a:t>
            </a:r>
          </a:p>
          <a:p>
            <a:r>
              <a:rPr lang="th-TH" sz="2400" b="1">
                <a:solidFill>
                  <a:srgbClr val="000000"/>
                </a:solidFill>
                <a:cs typeface="JasmineUPC" pitchFamily="18" charset="-34"/>
              </a:rPr>
              <a:t>จงบอกสิ่งท้าทายที่สุนัขตัวหนึ่งเผชิญอยู่เป็นประจำมา 5 ปัญหา  และให้บอกปัญหาที่เราต้องเผชิญคล้ายกับสุนัขมา 3 ปัญหา</a:t>
            </a:r>
            <a:r>
              <a:rPr lang="en-US" sz="2400" b="1">
                <a:solidFill>
                  <a:srgbClr val="000000"/>
                </a:solidFill>
                <a:cs typeface="JasmineUPC" pitchFamily="18" charset="-34"/>
              </a:rPr>
              <a:t>.</a:t>
            </a:r>
            <a:endParaRPr lang="th-TH" sz="2400" b="1">
              <a:solidFill>
                <a:srgbClr val="000000"/>
              </a:solidFill>
              <a:cs typeface="JasmineUPC" pitchFamily="18" charset="-34"/>
            </a:endParaRPr>
          </a:p>
        </p:txBody>
      </p:sp>
      <p:sp useBgFill="1"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228600" y="6297613"/>
            <a:ext cx="4665663" cy="4572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i="1">
                <a:solidFill>
                  <a:schemeClr val="hlink"/>
                </a:solidFill>
                <a:effectLst/>
                <a:latin typeface="JasmineUPC" pitchFamily="18" charset="-34"/>
                <a:cs typeface="Angsana New" pitchFamily="18" charset="-34"/>
              </a:rPr>
              <a:t>สถาบันพัฒนาและรับรองคุณภาพโรงพยาบาล CQI</a:t>
            </a:r>
            <a:r>
              <a:rPr lang="en-US" sz="2400" i="1">
                <a:solidFill>
                  <a:schemeClr val="hlink"/>
                </a:solidFill>
                <a:effectLst/>
                <a:latin typeface="JasmineUPC" pitchFamily="18" charset="-34"/>
                <a:cs typeface="Angsana New" pitchFamily="18" charset="-34"/>
              </a:rPr>
              <a:t>:05</a:t>
            </a:r>
            <a:endParaRPr lang="th-TH" sz="2400" b="0">
              <a:solidFill>
                <a:schemeClr val="hlink"/>
              </a:solidFill>
              <a:effectLst/>
              <a:latin typeface="Browall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3" y="187325"/>
            <a:ext cx="9144000" cy="865188"/>
          </a:xfrm>
          <a:noFill/>
        </p:spPr>
        <p:txBody>
          <a:bodyPr/>
          <a:lstStyle/>
          <a:p>
            <a:r>
              <a:rPr lang="th-TH" sz="6600">
                <a:solidFill>
                  <a:srgbClr val="FFFF66"/>
                </a:solidFill>
              </a:rPr>
              <a:t> </a:t>
            </a:r>
            <a:r>
              <a:rPr lang="th-TH" sz="6600">
                <a:solidFill>
                  <a:schemeClr val="bg1"/>
                </a:solidFill>
              </a:rPr>
              <a:t>ตัวอย่าง</a:t>
            </a:r>
          </a:p>
        </p:txBody>
      </p:sp>
      <p:sp>
        <p:nvSpPr>
          <p:cNvPr id="376835" name="Text Box 3"/>
          <p:cNvSpPr txBox="1">
            <a:spLocks noChangeArrowheads="1"/>
          </p:cNvSpPr>
          <p:nvPr/>
        </p:nvSpPr>
        <p:spPr bwMode="auto">
          <a:xfrm>
            <a:off x="241300" y="1196975"/>
            <a:ext cx="8794750" cy="552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th-TH" sz="3600" u="sng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ทำที่อื่น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ปักสีเครื่องหมายเจ้าของผ้าที่ขอบผ้า  แทนที่จะเป็นมุมผ้า</a:t>
            </a:r>
          </a:p>
          <a:p>
            <a:pPr algn="l">
              <a:lnSpc>
                <a:spcPct val="90000"/>
              </a:lnSpc>
            </a:pP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ทำให้ยังคงเห็นได้ง่ายเมื่อวางผ้าซ้อนกันลงไป</a:t>
            </a:r>
          </a:p>
          <a:p>
            <a:pPr algn="l">
              <a:lnSpc>
                <a:spcPct val="90000"/>
              </a:lnSpc>
            </a:pPr>
            <a:r>
              <a:rPr lang="th-TH" sz="3600" u="sng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รวบขั้นตอน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พยาบาลส่งเวรไปพร้อมกับการสอบถามอาการผู้ป่วย</a:t>
            </a:r>
            <a:b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</a:br>
            <a:r>
              <a:rPr lang="th-TH" sz="3600" u="sng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สร้างสิ่งจูงใจใหม่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ให้ sticker รูปการ์ตูนแก่เด็ก และสัญญาว่าจะให้อีกถ้า</a:t>
            </a:r>
            <a:b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</a:b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เด็กดูแลบริเวณที่แทงน้ำเกลือไม่ให้บวม</a:t>
            </a:r>
          </a:p>
          <a:p>
            <a:pPr algn="l">
              <a:lnSpc>
                <a:spcPct val="90000"/>
              </a:lnSpc>
            </a:pPr>
            <a:r>
              <a:rPr lang="th-TH" sz="3600" u="sng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สร้างระบบเตือนใจใหม่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มีข้อความเตือนใจใน  set สวนปัสสาวะเพื่อให้</a:t>
            </a:r>
            <a:b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</a:b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มั่นใจว่า balloon อยู่ใน bladder แล้ว ก่อนที่จะ blow balloon </a:t>
            </a:r>
          </a:p>
          <a:p>
            <a:pPr algn="l">
              <a:lnSpc>
                <a:spcPct val="90000"/>
              </a:lnSpc>
            </a:pPr>
            <a:r>
              <a:rPr lang="th-TH" sz="3600" u="sng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ปรับปรุงการประสานงาน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ให้ทุกวิชาชีพบันทึก progress note ในแบบ</a:t>
            </a:r>
            <a:b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</a:b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ฟอร์มชุดเดียวกัน</a:t>
            </a:r>
          </a:p>
          <a:p>
            <a:pPr algn="l">
              <a:lnSpc>
                <a:spcPct val="90000"/>
              </a:lnSpc>
            </a:pPr>
            <a:r>
              <a:rPr lang="th-TH" sz="3600" u="sng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มีสิ่งอำนวยความสะดวก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มีบัตรคู่มือการใช้คำพูดภาษายาวีที่ใช้บ่อย</a:t>
            </a:r>
            <a:b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</a:b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ซึ่งสามารถเปิดดูได้ทันทีเมื่อจะไปพูดกับผู้ป่วย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th-TH" sz="6000" b="1">
                <a:solidFill>
                  <a:schemeClr val="hlink"/>
                </a:solidFill>
              </a:rPr>
              <a:t>ข้อมูลทางวิชาการ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400" b="1">
                <a:solidFill>
                  <a:srgbClr val="000000"/>
                </a:solidFill>
              </a:rPr>
              <a:t>ข้อมูลทางวิชาการมีการเปลี่ยนแปลงตลอดเวลา ทำให้มีทางเลือกมากขึ้น ตัดสินใจเลือกวิธีการที่คุ้มค่าได้ดีขึ้น</a:t>
            </a:r>
          </a:p>
          <a:p>
            <a:pPr>
              <a:buFont typeface="Wingdings" pitchFamily="2" charset="2"/>
              <a:buNone/>
            </a:pPr>
            <a:endParaRPr lang="th-TH" sz="4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92163"/>
          </a:xfrm>
          <a:noFill/>
        </p:spPr>
        <p:txBody>
          <a:bodyPr/>
          <a:lstStyle/>
          <a:p>
            <a:pPr algn="ctr"/>
            <a:r>
              <a:rPr lang="th-TH" sz="6000" b="1">
                <a:solidFill>
                  <a:schemeClr val="bg1"/>
                </a:solidFill>
              </a:rPr>
              <a:t>ข้อมูลทางวิชาการ</a:t>
            </a:r>
          </a:p>
        </p:txBody>
      </p:sp>
      <p:sp>
        <p:nvSpPr>
          <p:cNvPr id="378883" name="Text Box 3"/>
          <p:cNvSpPr txBox="1">
            <a:spLocks noChangeArrowheads="1"/>
          </p:cNvSpPr>
          <p:nvPr/>
        </p:nvSpPr>
        <p:spPr bwMode="auto">
          <a:xfrm>
            <a:off x="250825" y="852488"/>
            <a:ext cx="8569325" cy="57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200">
                <a:solidFill>
                  <a:srgbClr val="000000"/>
                </a:solidFill>
                <a:effectLst/>
                <a:cs typeface="Angsana New" pitchFamily="18" charset="-34"/>
              </a:rPr>
              <a:t>	รายงานทางวิชาการมีหลายรูปแบบ ส่งผลให้ความน่าเชื่อถือของข้อมูลมีระดับที่แตกต่างกันไปด้วย ลำดับความน่าเชื่อถือของรายงานทางวิชาการจากน้อยไปหามาก มีดังนี้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rgbClr val="000000"/>
                </a:solidFill>
                <a:effectLst/>
                <a:cs typeface="Angsana New" pitchFamily="18" charset="-34"/>
              </a:rPr>
              <a:t>	</a:t>
            </a:r>
            <a:r>
              <a:rPr lang="en-US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1.  </a:t>
            </a:r>
            <a:r>
              <a:rPr lang="th-TH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รายงานกรณีศึกษาหรือการศึกษาเชิงพรรณนา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2.  </a:t>
            </a:r>
            <a:r>
              <a:rPr lang="th-TH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การศึกษาเชิงเปรียบเทียบ</a:t>
            </a: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3.  </a:t>
            </a:r>
            <a:r>
              <a:rPr lang="th-TH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การศึกษาเชิงทดลองซึ่งมีกลุ่มควบคุม </a:t>
            </a:r>
            <a:r>
              <a:rPr lang="en-US" sz="28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(randomised controlled trial)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	4.  </a:t>
            </a:r>
            <a:r>
              <a:rPr lang="th-TH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การสังเคราะห์ข้อมูลอย่างมีระบบโดยเลือกสรรข้อมูลที่มีความน่าเชื่อถือสูง </a:t>
            </a:r>
            <a:r>
              <a:rPr lang="en-US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(systematic review)</a:t>
            </a:r>
            <a:endParaRPr lang="th-TH" sz="3200">
              <a:solidFill>
                <a:srgbClr val="000000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algn="l">
              <a:spcBef>
                <a:spcPct val="50000"/>
              </a:spcBef>
            </a:pPr>
            <a:r>
              <a:rPr lang="th-TH" sz="32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	เราควรเลือกใช้ข้อมูลซึ่งมีความน่าเชื่อถือสูงที่สุด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noFill/>
        </p:spPr>
        <p:txBody>
          <a:bodyPr/>
          <a:lstStyle/>
          <a:p>
            <a:pPr algn="ctr"/>
            <a:r>
              <a:rPr lang="th-TH" sz="6600" b="1">
                <a:solidFill>
                  <a:schemeClr val="bg1"/>
                </a:solidFill>
              </a:rPr>
              <a:t>รูปแบบของกิจกรรม </a:t>
            </a:r>
            <a:r>
              <a:rPr lang="en-US" sz="6600" b="1">
                <a:solidFill>
                  <a:schemeClr val="bg1"/>
                </a:solidFill>
              </a:rPr>
              <a:t>CQI</a:t>
            </a:r>
            <a:endParaRPr lang="th-TH" sz="6600" b="1">
              <a:solidFill>
                <a:schemeClr val="bg1"/>
              </a:solidFill>
            </a:endParaRP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r>
              <a:rPr lang="th-TH" sz="3600" b="1">
                <a:solidFill>
                  <a:srgbClr val="000000"/>
                </a:solidFill>
              </a:rPr>
              <a:t>รูปแบบที่เรียบง่ายและเร่งการพัฒนา</a:t>
            </a:r>
          </a:p>
          <a:p>
            <a:r>
              <a:rPr lang="th-TH" sz="3600" b="1">
                <a:solidFill>
                  <a:srgbClr val="000000"/>
                </a:solidFill>
              </a:rPr>
              <a:t>คำถามพื้นฐาน 3 ข้อ</a:t>
            </a:r>
          </a:p>
          <a:p>
            <a:r>
              <a:rPr lang="th-TH" sz="3600" b="1">
                <a:solidFill>
                  <a:srgbClr val="000000"/>
                </a:solidFill>
              </a:rPr>
              <a:t>ตั้งเป้า</a:t>
            </a:r>
          </a:p>
          <a:p>
            <a:r>
              <a:rPr lang="th-TH" sz="3600" b="1">
                <a:solidFill>
                  <a:srgbClr val="000000"/>
                </a:solidFill>
              </a:rPr>
              <a:t>เฝ้าดู</a:t>
            </a:r>
          </a:p>
          <a:p>
            <a:r>
              <a:rPr lang="th-TH" sz="3600" b="1">
                <a:solidFill>
                  <a:srgbClr val="000000"/>
                </a:solidFill>
              </a:rPr>
              <a:t>ปรับเปลี่ยน</a:t>
            </a:r>
          </a:p>
          <a:p>
            <a:r>
              <a:rPr lang="th-TH" sz="3600" b="1">
                <a:solidFill>
                  <a:srgbClr val="000000"/>
                </a:solidFill>
              </a:rPr>
              <a:t>นำวงล้อ PDSA มาทดสอบทางเลือกในการเปลี่ยนแปลง</a:t>
            </a:r>
          </a:p>
          <a:p>
            <a:r>
              <a:rPr lang="th-TH" sz="3600" b="1">
                <a:solidFill>
                  <a:srgbClr val="000000"/>
                </a:solidFill>
              </a:rPr>
              <a:t>เน้นการทดสอบขนาดเล็ก - ต่อเนื่อง - หลายเรื่องพร้อมกัน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685800"/>
          </a:xfrm>
          <a:noFill/>
        </p:spPr>
        <p:txBody>
          <a:bodyPr/>
          <a:lstStyle/>
          <a:p>
            <a:r>
              <a:rPr lang="th-TH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ตัวอย่าง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114800"/>
          </a:xfrm>
          <a:noFill/>
        </p:spPr>
        <p:txBody>
          <a:bodyPr/>
          <a:lstStyle/>
          <a:p>
            <a:pPr>
              <a:spcBef>
                <a:spcPct val="0"/>
              </a:spcBef>
            </a:pPr>
            <a:r>
              <a:rPr lang="th-TH" sz="3600" b="1" dirty="0">
                <a:solidFill>
                  <a:srgbClr val="000000"/>
                </a:solidFill>
                <a:cs typeface="JasmineUPC" pitchFamily="18" charset="-34"/>
              </a:rPr>
              <a:t>ก. ตั้งเป้า</a:t>
            </a:r>
            <a:endParaRPr lang="th-TH" b="1" dirty="0">
              <a:solidFill>
                <a:srgbClr val="000000"/>
              </a:solidFill>
              <a:cs typeface="JasmineUPC" pitchFamily="18" charset="-34"/>
            </a:endParaRP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th-TH" sz="2400" dirty="0">
                <a:solidFill>
                  <a:srgbClr val="000000"/>
                </a:solidFill>
                <a:cs typeface="JasmineUPC" pitchFamily="18" charset="-34"/>
              </a:rPr>
              <a:t>ลดระยะเวลานอน</a:t>
            </a:r>
            <a:r>
              <a:rPr lang="en-US" sz="2400" dirty="0">
                <a:solidFill>
                  <a:srgbClr val="000000"/>
                </a:solidFill>
                <a:cs typeface="JasmineUPC" pitchFamily="18" charset="-34"/>
              </a:rPr>
              <a:t> ICU </a:t>
            </a:r>
            <a:r>
              <a:rPr lang="th-TH" sz="2400" dirty="0">
                <a:solidFill>
                  <a:srgbClr val="000000"/>
                </a:solidFill>
                <a:cs typeface="JasmineUPC" pitchFamily="18" charset="-34"/>
              </a:rPr>
              <a:t>ของผู้ป่วยที่มีระบบการหายใจล้มเหลวและต้องใช้เครื่องช่วยหายใจ</a:t>
            </a:r>
          </a:p>
          <a:p>
            <a:pPr>
              <a:spcBef>
                <a:spcPct val="0"/>
              </a:spcBef>
            </a:pPr>
            <a:r>
              <a:rPr lang="th-TH" sz="3600" b="1" dirty="0">
                <a:solidFill>
                  <a:srgbClr val="000000"/>
                </a:solidFill>
                <a:cs typeface="JasmineUPC" pitchFamily="18" charset="-34"/>
              </a:rPr>
              <a:t>ข. เฝ้าด</a:t>
            </a:r>
            <a:r>
              <a:rPr lang="th-TH" b="1" dirty="0">
                <a:solidFill>
                  <a:srgbClr val="000000"/>
                </a:solidFill>
                <a:cs typeface="JasmineUPC" pitchFamily="18" charset="-34"/>
              </a:rPr>
              <a:t>ู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th-TH" sz="2400" dirty="0">
                <a:solidFill>
                  <a:srgbClr val="000000"/>
                </a:solidFill>
                <a:cs typeface="JasmineUPC" pitchFamily="18" charset="-34"/>
              </a:rPr>
              <a:t>ระยะเวลานอนในหอผู้ป่วยหนัก และระยะเวลานอนโรงพยาบาลทั้งหมด</a:t>
            </a:r>
            <a:endParaRPr lang="en-US" sz="2400" dirty="0">
              <a:solidFill>
                <a:srgbClr val="000000"/>
              </a:solidFill>
              <a:cs typeface="JasmineUPC" pitchFamily="18" charset="-34"/>
            </a:endParaRPr>
          </a:p>
          <a:p>
            <a:pPr lvl="1">
              <a:spcBef>
                <a:spcPct val="0"/>
              </a:spcBef>
              <a:buFont typeface="Symbol" pitchFamily="18" charset="2"/>
              <a:buNone/>
            </a:pPr>
            <a:r>
              <a:rPr lang="th-TH" sz="2400" dirty="0">
                <a:solidFill>
                  <a:srgbClr val="000000"/>
                </a:solidFill>
                <a:cs typeface="JasmineUPC" pitchFamily="18" charset="-34"/>
              </a:rPr>
              <a:t>จำนวนวันที่ใช้เครื่องช่วยหายใจ </a:t>
            </a:r>
            <a:r>
              <a:rPr lang="en-US" sz="2400" dirty="0">
                <a:solidFill>
                  <a:srgbClr val="000000"/>
                </a:solidFill>
                <a:cs typeface="JasmineUPC" pitchFamily="18" charset="-34"/>
              </a:rPr>
              <a:t>(median)</a:t>
            </a:r>
          </a:p>
          <a:p>
            <a:pPr lvl="1">
              <a:spcBef>
                <a:spcPct val="0"/>
              </a:spcBef>
              <a:buFont typeface="Symbol" pitchFamily="18" charset="2"/>
              <a:buNone/>
            </a:pPr>
            <a:r>
              <a:rPr lang="th-TH" sz="2400" dirty="0">
                <a:solidFill>
                  <a:srgbClr val="000000"/>
                </a:solidFill>
                <a:cs typeface="JasmineUPC" pitchFamily="18" charset="-34"/>
              </a:rPr>
              <a:t>ค่าใช้จ่ายต่อการนอนโรงพยาบาล </a:t>
            </a:r>
            <a:r>
              <a:rPr lang="en-US" sz="2400" dirty="0">
                <a:solidFill>
                  <a:srgbClr val="000000"/>
                </a:solidFill>
                <a:cs typeface="JasmineUPC" pitchFamily="18" charset="-34"/>
              </a:rPr>
              <a:t>(median)</a:t>
            </a:r>
          </a:p>
          <a:p>
            <a:pPr lvl="1">
              <a:spcBef>
                <a:spcPct val="0"/>
              </a:spcBef>
              <a:buFont typeface="Symbol" pitchFamily="18" charset="2"/>
              <a:buNone/>
            </a:pPr>
            <a:r>
              <a:rPr lang="th-TH" sz="2400" dirty="0">
                <a:solidFill>
                  <a:srgbClr val="000000"/>
                </a:solidFill>
                <a:cs typeface="JasmineUPC" pitchFamily="18" charset="-34"/>
              </a:rPr>
              <a:t>ร้อยละของผู้ป่วยที่มีภาวะแทรกซ้อน (การเสียชีวิต, การเข้านอนซ้ำ, การใส่ท่อช่วยหายใจซ้ำ)</a:t>
            </a:r>
            <a:endParaRPr lang="en-US" sz="2400" dirty="0">
              <a:solidFill>
                <a:srgbClr val="000000"/>
              </a:solidFill>
              <a:cs typeface="JasmineUPC" pitchFamily="18" charset="-34"/>
            </a:endParaRPr>
          </a:p>
          <a:p>
            <a:pPr>
              <a:spcBef>
                <a:spcPct val="0"/>
              </a:spcBef>
            </a:pPr>
            <a:r>
              <a:rPr lang="th-TH" sz="3600" b="1" dirty="0">
                <a:solidFill>
                  <a:srgbClr val="000000"/>
                </a:solidFill>
                <a:cs typeface="JasmineUPC" pitchFamily="18" charset="-34"/>
              </a:rPr>
              <a:t>ค. ปรับเปลี่ยน</a:t>
            </a:r>
          </a:p>
          <a:p>
            <a:pPr lvl="3">
              <a:spcBef>
                <a:spcPct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  <a:cs typeface="JasmineUPC" pitchFamily="18" charset="-34"/>
              </a:rPr>
              <a:t>1. </a:t>
            </a:r>
            <a:r>
              <a:rPr lang="th-TH" b="1" dirty="0">
                <a:solidFill>
                  <a:srgbClr val="000000"/>
                </a:solidFill>
                <a:cs typeface="JasmineUPC" pitchFamily="18" charset="-34"/>
              </a:rPr>
              <a:t>การใช้เครื่องช่วยหายใจ</a:t>
            </a:r>
          </a:p>
          <a:p>
            <a:pPr lvl="3">
              <a:spcBef>
                <a:spcPct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  <a:cs typeface="JasmineUPC" pitchFamily="18" charset="-34"/>
              </a:rPr>
              <a:t>2. </a:t>
            </a:r>
            <a:r>
              <a:rPr lang="th-TH" b="1" dirty="0">
                <a:solidFill>
                  <a:srgbClr val="000000"/>
                </a:solidFill>
                <a:cs typeface="JasmineUPC" pitchFamily="18" charset="-34"/>
              </a:rPr>
              <a:t>ปรับปรุงโภชนาการ</a:t>
            </a:r>
            <a:endParaRPr lang="en-US" b="1" dirty="0">
              <a:solidFill>
                <a:srgbClr val="000000"/>
              </a:solidFill>
              <a:cs typeface="JasmineUPC" pitchFamily="18" charset="-34"/>
            </a:endParaRPr>
          </a:p>
          <a:p>
            <a:pPr lvl="3">
              <a:spcBef>
                <a:spcPct val="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000000"/>
                </a:solidFill>
                <a:cs typeface="JasmineUPC" pitchFamily="18" charset="-34"/>
              </a:rPr>
              <a:t>3. </a:t>
            </a:r>
            <a:r>
              <a:rPr lang="th-TH" b="1" dirty="0">
                <a:solidFill>
                  <a:srgbClr val="000000"/>
                </a:solidFill>
                <a:cs typeface="JasmineUPC" pitchFamily="18" charset="-34"/>
              </a:rPr>
              <a:t>การใช้ยาอย่างเหมาะสม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th-TH" dirty="0">
              <a:solidFill>
                <a:srgbClr val="000000"/>
              </a:solidFill>
            </a:endParaRPr>
          </a:p>
        </p:txBody>
      </p:sp>
      <p:sp useBgFill="1">
        <p:nvSpPr>
          <p:cNvPr id="381956" name="Text Box 4"/>
          <p:cNvSpPr txBox="1">
            <a:spLocks noChangeArrowheads="1"/>
          </p:cNvSpPr>
          <p:nvPr/>
        </p:nvSpPr>
        <p:spPr bwMode="auto">
          <a:xfrm>
            <a:off x="228600" y="6297613"/>
            <a:ext cx="4665663" cy="4572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i="1">
                <a:solidFill>
                  <a:srgbClr val="FF9933"/>
                </a:solidFill>
                <a:effectLst/>
                <a:latin typeface="JasmineUPC" pitchFamily="18" charset="-34"/>
                <a:cs typeface="Angsana New" pitchFamily="18" charset="-34"/>
              </a:rPr>
              <a:t>สถาบันพัฒนาและรับรองคุณภาพโรงพยาบาล CQI</a:t>
            </a:r>
            <a:r>
              <a:rPr lang="en-US" sz="2400" i="1">
                <a:solidFill>
                  <a:srgbClr val="FF9933"/>
                </a:solidFill>
                <a:effectLst/>
                <a:latin typeface="JasmineUPC" pitchFamily="18" charset="-34"/>
                <a:cs typeface="Angsana New" pitchFamily="18" charset="-34"/>
              </a:rPr>
              <a:t>:07</a:t>
            </a:r>
            <a:endParaRPr lang="th-TH" sz="2400" b="0">
              <a:solidFill>
                <a:srgbClr val="FF9933"/>
              </a:solidFill>
              <a:effectLst/>
              <a:latin typeface="Browall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008063"/>
          </a:xfrm>
          <a:noFill/>
        </p:spPr>
        <p:txBody>
          <a:bodyPr/>
          <a:lstStyle/>
          <a:p>
            <a:r>
              <a:rPr lang="th-TH" sz="5400" b="1" dirty="0">
                <a:solidFill>
                  <a:srgbClr val="FF9933"/>
                </a:solidFill>
              </a:rPr>
              <a:t> </a:t>
            </a:r>
            <a:r>
              <a:rPr lang="th-TH" sz="5400" b="1" dirty="0">
                <a:solidFill>
                  <a:schemeClr val="bg1"/>
                </a:solidFill>
              </a:rPr>
              <a:t>ส่วนประกอบสำคัญ</a:t>
            </a:r>
          </a:p>
        </p:txBody>
      </p:sp>
      <p:sp>
        <p:nvSpPr>
          <p:cNvPr id="382979" name="Text Box 3"/>
          <p:cNvSpPr txBox="1">
            <a:spLocks noChangeArrowheads="1"/>
          </p:cNvSpPr>
          <p:nvPr/>
        </p:nvSpPr>
        <p:spPr bwMode="auto">
          <a:xfrm>
            <a:off x="684213" y="2081213"/>
            <a:ext cx="80645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l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th-TH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คำถามพื้นฐานสามข้อ  ซึ่งอาจจะสลับถามข้อใดก่อนก็ได้ ได้แก่</a:t>
            </a:r>
          </a:p>
          <a:p>
            <a:pPr marL="990600" lvl="1" indent="-533400"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h-TH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ตั้งเป้า </a:t>
            </a:r>
            <a:r>
              <a:rPr lang="en-US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(set aim) </a:t>
            </a:r>
            <a:r>
              <a:rPr lang="th-TH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– อะไรคือสิ่งที่เราพยายามจะทำให้สำเร็จ</a:t>
            </a:r>
          </a:p>
          <a:p>
            <a:pPr marL="990600" lvl="1" indent="-533400"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h-TH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เฝ้าดู </a:t>
            </a:r>
            <a:r>
              <a:rPr lang="en-US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(establish measure) </a:t>
            </a:r>
            <a:r>
              <a:rPr lang="th-TH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– เราจะใช้อะไรชี้วัดว่าคุณภาพดีขึ้น</a:t>
            </a:r>
          </a:p>
          <a:p>
            <a:pPr marL="990600" lvl="1" indent="-533400"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th-TH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ปรับเปลี่ยน </a:t>
            </a:r>
            <a:r>
              <a:rPr lang="en-US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(develop changes) </a:t>
            </a:r>
            <a:r>
              <a:rPr lang="th-TH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- การเปลี่ยนแปลงใดบ้างที่จะทำให้คุณภาพดีขึ้น</a:t>
            </a: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2124075" y="1412875"/>
            <a:ext cx="4319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มี   </a:t>
            </a:r>
            <a:r>
              <a:rPr lang="en-US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ส่วนคือ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Text Box 2"/>
          <p:cNvSpPr txBox="1">
            <a:spLocks noChangeArrowheads="1"/>
          </p:cNvSpPr>
          <p:nvPr/>
        </p:nvSpPr>
        <p:spPr bwMode="auto">
          <a:xfrm>
            <a:off x="611188" y="692150"/>
            <a:ext cx="8208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th-TH" sz="2800" b="0">
              <a:effectLst/>
              <a:cs typeface="Angsana New" pitchFamily="18" charset="-34"/>
            </a:endParaRPr>
          </a:p>
        </p:txBody>
      </p:sp>
      <p:sp>
        <p:nvSpPr>
          <p:cNvPr id="384003" name="Text Box 3"/>
          <p:cNvSpPr txBox="1">
            <a:spLocks noChangeArrowheads="1"/>
          </p:cNvSpPr>
          <p:nvPr/>
        </p:nvSpPr>
        <p:spPr bwMode="auto">
          <a:xfrm>
            <a:off x="468313" y="620713"/>
            <a:ext cx="8424862" cy="697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0">
                <a:solidFill>
                  <a:srgbClr val="000000"/>
                </a:solidFill>
                <a:effectLst/>
                <a:cs typeface="Angsana New" pitchFamily="18" charset="-34"/>
              </a:rPr>
              <a:t>2. 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การนำวงล้อ </a:t>
            </a:r>
            <a:r>
              <a:rPr lang="en-US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PDSA 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มาทดสอบทางเลือกในการเปลี่ยนแปลง</a:t>
            </a:r>
          </a:p>
          <a:p>
            <a:pPr lvl="1" algn="l">
              <a:buFontTx/>
              <a:buChar char="•"/>
            </a:pPr>
            <a:r>
              <a:rPr lang="th-TH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Plan</a:t>
            </a:r>
            <a:r>
              <a:rPr lang="en-US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กำหนดวัตถุประสงค์ของการทดสอบ คาดการณ์ว่าจะเกิดอะไรขึ้น  พร้อมทั้งเหตุผล  จัดทำแผนการทดสอบ (ใคร ทำอะไร เมื่อไร ที่ไหน  เก็บข้อมูลอะไร) </a:t>
            </a:r>
            <a:endParaRPr lang="en-US" sz="3600" b="0">
              <a:solidFill>
                <a:srgbClr val="000000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lvl="1" algn="l">
              <a:buFontTx/>
              <a:buChar char="•"/>
            </a:pPr>
            <a:r>
              <a:rPr lang="en-US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Do</a:t>
            </a:r>
            <a:r>
              <a:rPr lang="en-US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ดำเนินการทดสอบ บันทึกปัญหาและสิ่งที่ไม่คาดคิดว่าจะเกิดขึ้น</a:t>
            </a:r>
          </a:p>
          <a:p>
            <a:pPr lvl="1" algn="l">
              <a:buFontTx/>
              <a:buChar char="•"/>
            </a:pPr>
            <a:r>
              <a:rPr lang="en-US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Study</a:t>
            </a:r>
            <a:r>
              <a:rPr lang="en-US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วิเคราะห์ข้อมูลเปรียบเทียบข้อมูลกับสิ่งที่คาดการณ์ไว้ สรุปสิ่งที่ได้เรียนรู้</a:t>
            </a:r>
          </a:p>
          <a:p>
            <a:pPr lvl="1" algn="l">
              <a:buFontTx/>
              <a:buChar char="•"/>
            </a:pPr>
            <a:r>
              <a:rPr lang="en-US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36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Act</a:t>
            </a:r>
            <a:r>
              <a:rPr lang="en-US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  </a:t>
            </a:r>
            <a:r>
              <a:rPr lang="th-TH" sz="3600" b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สรุปผลว่าควรมีการปรับเปลี่ยนอย่างไร เตรียมแผนสำหรับการทดสอบรอบต่อไป</a:t>
            </a:r>
          </a:p>
          <a:p>
            <a:pPr algn="l">
              <a:spcBef>
                <a:spcPct val="20000"/>
              </a:spcBef>
              <a:buFontTx/>
              <a:buChar char="•"/>
            </a:pPr>
            <a:endParaRPr lang="th-TH" sz="3600" b="0">
              <a:solidFill>
                <a:srgbClr val="000000"/>
              </a:solidFill>
              <a:effectLst/>
              <a:latin typeface="Angsana New" pitchFamily="18" charset="-34"/>
              <a:cs typeface="Angsana New" pitchFamily="18" charset="-34"/>
            </a:endParaRPr>
          </a:p>
          <a:p>
            <a:pPr lvl="1" algn="l">
              <a:spcBef>
                <a:spcPct val="50000"/>
              </a:spcBef>
              <a:buFontTx/>
              <a:buChar char="•"/>
            </a:pPr>
            <a:endParaRPr lang="th-TH" sz="3200" b="0">
              <a:solidFill>
                <a:schemeClr val="tx2"/>
              </a:solidFill>
              <a:effectLst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079500"/>
          </a:xfrm>
          <a:noFill/>
        </p:spPr>
        <p:txBody>
          <a:bodyPr/>
          <a:lstStyle/>
          <a:p>
            <a:r>
              <a:rPr lang="th-TH" sz="6000" b="1">
                <a:solidFill>
                  <a:srgbClr val="FFFF66"/>
                </a:solidFill>
              </a:rPr>
              <a:t> </a:t>
            </a:r>
            <a:r>
              <a:rPr lang="th-TH" sz="6000" b="1">
                <a:solidFill>
                  <a:srgbClr val="000000"/>
                </a:solidFill>
              </a:rPr>
              <a:t>เน้นการทดสอบขนาดเล็ก</a:t>
            </a:r>
          </a:p>
        </p:txBody>
      </p:sp>
      <p:sp>
        <p:nvSpPr>
          <p:cNvPr id="385027" name="Text Box 3"/>
          <p:cNvSpPr txBox="1">
            <a:spLocks noChangeArrowheads="1"/>
          </p:cNvSpPr>
          <p:nvPr/>
        </p:nvSpPr>
        <p:spPr bwMode="auto">
          <a:xfrm>
            <a:off x="539750" y="1628775"/>
            <a:ext cx="83534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3600">
                <a:solidFill>
                  <a:schemeClr val="tx2"/>
                </a:solidFill>
                <a:effectLst/>
                <a:cs typeface="Angsana New" pitchFamily="18" charset="-34"/>
              </a:rPr>
              <a:t>	</a:t>
            </a:r>
            <a:r>
              <a:rPr lang="th-TH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การใช้วงล้อ </a:t>
            </a:r>
            <a:r>
              <a:rPr lang="en-US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PDSA  </a:t>
            </a:r>
            <a:r>
              <a:rPr lang="th-TH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ขนาดเล็กหลาย ๆ รอบ จะได้ผลดีกว่าการทดสอบเป็นงานใหญ่และใช้เวลาวางแผนนาน เช่น ทำกับแพทย์ </a:t>
            </a:r>
            <a:r>
              <a:rPr lang="en-US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2</a:t>
            </a:r>
            <a:r>
              <a:rPr lang="th-TH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 กับผู้ป่วย </a:t>
            </a:r>
            <a:r>
              <a:rPr lang="en-US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sz="400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คน ที่จะพบต่อไป  โดยคาดหวังว่าจะสรุปผลได้ในสัปดาห์หน้า  ถ้าการเปลี่ยนแปลงในระดับเล็กได้ผลแล้ว  ก็สามารถนำไปปฏิบัติในขนาดกว้างได้ด้วยความมั่นใจ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1079500"/>
          </a:xfrm>
          <a:noFill/>
        </p:spPr>
        <p:txBody>
          <a:bodyPr/>
          <a:lstStyle/>
          <a:p>
            <a:r>
              <a:rPr lang="th-TH" sz="6600">
                <a:solidFill>
                  <a:srgbClr val="FFFF66"/>
                </a:solidFill>
              </a:rPr>
              <a:t> </a:t>
            </a:r>
            <a:r>
              <a:rPr lang="th-TH" sz="6600">
                <a:solidFill>
                  <a:srgbClr val="000000"/>
                </a:solidFill>
              </a:rPr>
              <a:t>ทดสอบต่อเนื่อง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000" b="1">
                <a:solidFill>
                  <a:srgbClr val="000000"/>
                </a:solidFill>
              </a:rPr>
              <a:t>		การทดสอบแต่ละรอบควรนำไปสู่การเริ่มต้นทดสอบรอบต่อไป ทีมจะได้เรียนรู้จากการทดสอบที่ผ่านมาว่าอะไรที่ใช้การได้ อะไรที่ใช้การไม่ได้อะไรที่ควรปรับเปลี่ยน  และใช้ความรู้เหล่านี้ในการวางแผนทดสอบรอบต่อไป การทดสอบขนาดเล็กอย่างต่อเนื่องจะช่วยลดแรงต้านการเปลี่ยนแปลงซึ่งเป็นธรรมชาติในองค์กรลงได้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488238" cy="1081088"/>
          </a:xfrm>
          <a:solidFill>
            <a:schemeClr val="tx1"/>
          </a:solidFill>
          <a:ln/>
        </p:spPr>
        <p:txBody>
          <a:bodyPr/>
          <a:lstStyle/>
          <a:p>
            <a:r>
              <a:rPr lang="th-TH" sz="6000" b="1">
                <a:solidFill>
                  <a:schemeClr val="folHlink"/>
                </a:solidFill>
              </a:rPr>
              <a:t>ความหมายของ  </a:t>
            </a:r>
            <a:r>
              <a:rPr lang="en-US" sz="6000" b="1">
                <a:solidFill>
                  <a:schemeClr val="folHlink"/>
                </a:solidFill>
              </a:rPr>
              <a:t>CQI</a:t>
            </a:r>
            <a:endParaRPr lang="th-TH" sz="6000" b="1">
              <a:solidFill>
                <a:schemeClr val="folHlink"/>
              </a:solidFill>
            </a:endParaRPr>
          </a:p>
        </p:txBody>
      </p:sp>
      <p:sp>
        <p:nvSpPr>
          <p:cNvPr id="344067" name="Text Box 3"/>
          <p:cNvSpPr txBox="1">
            <a:spLocks noChangeArrowheads="1"/>
          </p:cNvSpPr>
          <p:nvPr/>
        </p:nvSpPr>
        <p:spPr bwMode="auto">
          <a:xfrm>
            <a:off x="539750" y="2097088"/>
            <a:ext cx="8280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th-TH" sz="4400">
                <a:solidFill>
                  <a:srgbClr val="000000"/>
                </a:solidFill>
                <a:effectLst/>
                <a:cs typeface="Angsana New" pitchFamily="18" charset="-34"/>
              </a:rPr>
              <a:t>การใช้กระบวนการทางวิทยาศาสตร์และความคิดสร้างสรรค์ในการปรับปรุงระบบงานเพื่อตอบสนองความต้องการของผู้รับผลงานอย่างไม่หยุดยั้ง  โดยมุ่งไปสู่ความเป็นเลิศ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9144000" cy="1079500"/>
          </a:xfrm>
          <a:noFill/>
        </p:spPr>
        <p:txBody>
          <a:bodyPr/>
          <a:lstStyle/>
          <a:p>
            <a:r>
              <a:rPr lang="th-TH" sz="6000" b="1">
                <a:solidFill>
                  <a:srgbClr val="000000"/>
                </a:solidFill>
              </a:rPr>
              <a:t>  ทดสอบหลายเรื่องพร้อมกัน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07950" y="1916113"/>
            <a:ext cx="9072563" cy="4383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sz="4400" b="1">
                <a:solidFill>
                  <a:schemeClr val="tx2"/>
                </a:solidFill>
              </a:rPr>
              <a:t>	   </a:t>
            </a:r>
            <a:r>
              <a:rPr lang="th-TH" sz="4400" b="1">
                <a:solidFill>
                  <a:srgbClr val="000000"/>
                </a:solidFill>
              </a:rPr>
              <a:t>หลายครั้งที่ทีมอาจจะทดสอบการเปลี่ยนแปลงหลาย ๆ เรื่องไปพร้อมกัน  โดยที่แต่ละเรื่องนั้นมีเป้าหมายสุดท้ายเดียวกัน ส่งผลให้เกิดการเปลี่ยนแปลงเร็วขึ้น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ChangeArrowheads="1"/>
          </p:cNvSpPr>
          <p:nvPr/>
        </p:nvSpPr>
        <p:spPr bwMode="auto">
          <a:xfrm>
            <a:off x="0" y="152400"/>
            <a:ext cx="9053761" cy="92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th-TH" sz="54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Angsana New" pitchFamily="18" charset="-34"/>
              </a:rPr>
              <a:t>หลักการและแนวทางการทำกิจกรรมเป็นขั้นตอน</a:t>
            </a:r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915400" cy="604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l">
              <a:spcBef>
                <a:spcPct val="50000"/>
              </a:spcBef>
              <a:buFontTx/>
              <a:buAutoNum type="thaiAlphaPeriod"/>
            </a:pPr>
            <a:r>
              <a:rPr lang="th-TH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Angsana New" pitchFamily="18" charset="-34"/>
              </a:rPr>
              <a:t>ตั้งเป้า</a:t>
            </a:r>
          </a:p>
          <a:p>
            <a:pPr marL="533400" indent="-533400" algn="l">
              <a:spcBef>
                <a:spcPct val="50000"/>
              </a:spcBef>
            </a:pPr>
            <a:r>
              <a:rPr lang="th-TH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cs typeface="Angsana New" pitchFamily="18" charset="-34"/>
              </a:rPr>
              <a:t>	</a:t>
            </a:r>
            <a:r>
              <a:rPr lang="th-TH" sz="3600" dirty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1. ระบุเป้าหมายให้ชัดเจนและเฉพาะเจาะจง</a:t>
            </a:r>
          </a:p>
          <a:p>
            <a:pPr marL="533400" indent="-533400" algn="l">
              <a:spcBef>
                <a:spcPct val="50000"/>
              </a:spcBef>
            </a:pPr>
            <a:r>
              <a:rPr lang="th-TH" sz="3600" dirty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	2. กำหนดเป้าหมายตัวเลขเพื่อให้ทุกคนรับรู้ระดับความคาดหวัง (โดยอยู่บนพื้นฐานของความรู้และความเป็นไปได้ )</a:t>
            </a:r>
          </a:p>
          <a:p>
            <a:pPr marL="533400" indent="-533400" algn="l">
              <a:spcBef>
                <a:spcPct val="50000"/>
              </a:spcBef>
            </a:pPr>
            <a:r>
              <a:rPr lang="th-TH" sz="3600" dirty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	3. กำหนดเป้าหมายที่ต้องใช้ความพยายาม</a:t>
            </a:r>
          </a:p>
          <a:p>
            <a:pPr marL="533400" indent="-533400" algn="l">
              <a:spcBef>
                <a:spcPct val="50000"/>
              </a:spcBef>
            </a:pPr>
            <a:r>
              <a:rPr lang="th-TH" sz="3600" dirty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	4. ระวังอย่าให้เป้าหมายขยับ , ควรตอกย้ำทุกครั้งเมื่อเริ่มต้นประชุม</a:t>
            </a:r>
          </a:p>
          <a:p>
            <a:pPr marL="533400" indent="-533400" algn="l">
              <a:spcBef>
                <a:spcPct val="50000"/>
              </a:spcBef>
            </a:pPr>
            <a:r>
              <a:rPr lang="th-TH" sz="3600" dirty="0">
                <a:solidFill>
                  <a:srgbClr val="000000"/>
                </a:solidFill>
                <a:effectLst/>
                <a:latin typeface="Angsana New" pitchFamily="18" charset="-34"/>
                <a:cs typeface="Angsana New" pitchFamily="18" charset="-34"/>
              </a:rPr>
              <a:t>	5. ถ้าเป้าอยู่ที่ระบบใหญ่  อาจจะต้องมีการมุ่งเน้นในส่วนย่อยของระบบในแต่ละช่วงเวลาอย่างเหมาะสม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Text Box 2"/>
          <p:cNvSpPr txBox="1">
            <a:spLocks noChangeArrowheads="1"/>
          </p:cNvSpPr>
          <p:nvPr/>
        </p:nvSpPr>
        <p:spPr bwMode="auto">
          <a:xfrm>
            <a:off x="4489450" y="1698625"/>
            <a:ext cx="184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th-TH" sz="4800">
              <a:effectLst>
                <a:outerShdw blurRad="38100" dist="38100" dir="2700000" algn="tl">
                  <a:srgbClr val="C0C0C0"/>
                </a:outerShdw>
              </a:effectLst>
              <a:latin typeface="Impact" pitchFamily="34" charset="0"/>
            </a:endParaRPr>
          </a:p>
        </p:txBody>
      </p:sp>
      <p:sp>
        <p:nvSpPr>
          <p:cNvPr id="389123" name="Text Box 3"/>
          <p:cNvSpPr txBox="1">
            <a:spLocks noChangeArrowheads="1"/>
          </p:cNvSpPr>
          <p:nvPr/>
        </p:nvSpPr>
        <p:spPr bwMode="auto">
          <a:xfrm>
            <a:off x="381000" y="590550"/>
            <a:ext cx="8458200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 algn="l">
              <a:buFontTx/>
              <a:buAutoNum type="thaiAlphaPeriod" startAt="2"/>
            </a:pPr>
            <a:r>
              <a:rPr lang="th-TH" sz="5400" i="1" dirty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การรวมทีม</a:t>
            </a:r>
          </a:p>
          <a:p>
            <a:pPr marL="533400" indent="-533400" algn="l"/>
            <a:r>
              <a:rPr lang="th-TH" sz="5400" dirty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600" dirty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1. องค์ประกอบของทีมขึ้นอยู่กับเป้าหมาย  ให้เริ่มด้วยการทบทวนเป้าหมาย</a:t>
            </a:r>
          </a:p>
          <a:p>
            <a:pPr marL="533400" indent="-533400" algn="l"/>
            <a:r>
              <a:rPr lang="th-TH" sz="3600" dirty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		2. พิจารณาระบบที่เกี่ยวข้องกับเป้าหมายว่า  กระบวนการหรือหน่วยงานใดบ้างที่จะได้รับผลกระทบจากการเปลี่ยนแปลง</a:t>
            </a:r>
          </a:p>
          <a:p>
            <a:pPr marL="533400" indent="-533400" algn="l"/>
            <a:r>
              <a:rPr lang="th-TH" sz="3600" dirty="0">
                <a:solidFill>
                  <a:schemeClr val="bg1"/>
                </a:solidFill>
                <a:effectLst/>
                <a:latin typeface="Angsana New" pitchFamily="18" charset="-34"/>
                <a:cs typeface="Angsana New" pitchFamily="18" charset="-34"/>
              </a:rPr>
              <a:t>		3. สมาชิกของทีมจะต้องสามารถขับเคลื่อนการเปลี่ยนแปลง  สามารถพบกันได้ค่อนข้างบ่อย  ทำงานอย่างมีประสิทธิภาพ  ทดสอบการเปลี่ยนแปลงได้อย่างรวดเร็ว และ มีความมุ่งมั่นที่จะให้บรรลุเป้าหมายที่ร่วมกันกำหนดไว้</a:t>
            </a:r>
            <a:endParaRPr lang="th-TH" sz="5400" dirty="0">
              <a:solidFill>
                <a:schemeClr val="bg1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algn="ctr"/>
            <a:r>
              <a:rPr lang="th-TH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สมาชิกในทีมควรประกอบด้วย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4582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 ผู้นำของระบบ (</a:t>
            </a:r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system leadership</a:t>
            </a: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) เป็นผู้ที่มีอำนาจในการก่อให้เกิดการเปลี่ยนแปลง  ขจัดปัญหาอุปสรรค  จัดสรรเวลาและทรัพยากรที่ทีมต้องการ</a:t>
            </a:r>
          </a:p>
          <a:p>
            <a:pPr>
              <a:lnSpc>
                <a:spcPct val="80000"/>
              </a:lnSpc>
            </a:pP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 ผู้เชี่ยวชาญด้านเทคนิค (</a:t>
            </a:r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technical expertise</a:t>
            </a: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 ผู้ปฏิบัติงาน (</a:t>
            </a:r>
            <a:r>
              <a:rPr lang="en-US" sz="36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day – to – day  leadership</a:t>
            </a:r>
            <a:r>
              <a:rPr lang="th-TH" sz="3600" b="1" dirty="0">
                <a:solidFill>
                  <a:schemeClr val="bg1"/>
                </a:solidFill>
                <a:latin typeface="Angsana New" pitchFamily="18" charset="-34"/>
                <a:cs typeface="+mj-cs"/>
              </a:rPr>
              <a:t>)  เป็นผู้ที่รู้ว่าการเปลี่ยนแปลงที่วางแผนไว้นั้นจะมีผลต่อการทำงานอย่างไร มีความต้องการที่จะนำการเปลี่ยนแปลงไปสู่การปฏิบัติ  สมาชิกบางคนอาจจะมีมากกว่าหนึ่งบทบาทก็ได้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r>
              <a:rPr lang="th-TH" sz="5400" b="1" i="1" dirty="0">
                <a:solidFill>
                  <a:schemeClr val="bg1"/>
                </a:solidFill>
                <a:latin typeface="Angsana New" pitchFamily="18" charset="-34"/>
              </a:rPr>
              <a:t>ค. เฝ้าดู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8862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1.	เครื่องชี้วัดเชิงผลลัพธ์  ซึ่งจะบอกว่าการเปลี่ยนแปลงนั้น  นำไปสู่คุณภาพที่ดีขึ้นหรือไม่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2.	เครื่องชี้วัดเชิงกระบวนการ  ซึ่งจะบอกว่าการเปลี่ยนแปลงในแต่ละกระบวนการนั้นส่งให้เกิดผลที่ต้องการหรือไม่  โดยมีสมมุติฐานว่าถ้ากระบวนการดีขึ้น  จะทำให้ผลลัพธ์ดีขึ้น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  <a:latin typeface="Angsana New" pitchFamily="18" charset="-34"/>
              </a:rPr>
              <a:t>3. 	เครื่องชี้วัดที่รักษาสมดุล  เป็นการตรวจสอบว่าเมื่อปรับปรุงส่วนหนึ่งของระบบแล้ว  จะไม่ก่อให้เกิดปัญหาในส่วนอื่นของระบบ  เช่น การลดวันนอนในหอผู้ป่วยหนัก  จะไม่ทำให้การกลับเข้ามานอนโรงพยาบาลซ้ำเพิ่มขึ้น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  <a:noFill/>
        </p:spPr>
        <p:txBody>
          <a:bodyPr/>
          <a:lstStyle/>
          <a:p>
            <a:r>
              <a:rPr lang="th-TH" sz="6000" b="1" i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เคล็ดลับในการกำหนดเครื่องชี้วัด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3886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  <a:latin typeface="Angsana New" pitchFamily="18" charset="-34"/>
              </a:rPr>
              <a:t>1.	ใช้ประโยชน์จากเครื่องชี้วัด  ไม่ต้องวัดให้สมบูรณ์แบบ  เพราะเป้าหมายไม่ได้อยู่ที่การวัด  แต่อยู่ที่การพัฒนา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  <a:latin typeface="Angsana New" pitchFamily="18" charset="-34"/>
              </a:rPr>
              <a:t>2. 	ใช้การสุ่มตัวอย่าง เช่น ทุกคนที่สิบ  ผู้ป่วยห้ารายต่อไป  ผู้ป่วยทุกรายที่ใช้เครื่องช่วยหายใจในวันพฤหัสฯ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  <a:latin typeface="Angsana New" pitchFamily="18" charset="-34"/>
              </a:rPr>
              <a:t>3.	นำข้อมูลมาสร้างกราฟต่อเนื่องดูการเปลี่ยนแปลง  ติดให้ทุกคนเห็น</a:t>
            </a:r>
          </a:p>
          <a:p>
            <a:pPr marL="609600" indent="-609600">
              <a:lnSpc>
                <a:spcPct val="90000"/>
              </a:lnSpc>
            </a:pPr>
            <a:endParaRPr lang="th-TH" sz="3600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3886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  <a:latin typeface="Angsana New" pitchFamily="18" charset="-34"/>
              </a:rPr>
              <a:t>4.    อย่ารอระบบสารสนเทศ  ข้อมูลหลายอย่างมีอยู่แล้ว  ขอเพียงเอามาใช้ประโยชน์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  <a:latin typeface="Angsana New" pitchFamily="18" charset="-34"/>
              </a:rPr>
              <a:t>5.   ใช้ข้อมูลเชิงคุณภาพและข้อมูลเชิงปริมาณ  ข้อมูลเชิงคุณภาพหาได้ง่ายกว่าและให้ประโยชน์อย่างมาก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  <a:latin typeface="Angsana New" pitchFamily="18" charset="-34"/>
              </a:rPr>
              <a:t>6.   เครื่องชี้วัดเชิงผลลัพธ์และเชิงกระบวนทำให้ทราบว่ามีการเปลี่ยนแปลงเกิดขึ้นหรือไม่ เครื่องชี้วัดเชิงผลลัพธ์ทำให้ทราบว่าการเปลี่ยนแปลงนั้นนำไปสู่คุณภาพที่ดีขึ้นหรือไม่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371600"/>
          </a:xfrm>
          <a:noFill/>
        </p:spPr>
        <p:txBody>
          <a:bodyPr/>
          <a:lstStyle/>
          <a:p>
            <a:r>
              <a:rPr lang="th-TH" sz="5400" b="1">
                <a:solidFill>
                  <a:srgbClr val="000000"/>
                </a:solidFill>
              </a:rPr>
              <a:t>ง. วางแผนและทดสอบการเปลี่ยนแปลง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6388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</a:rPr>
              <a:t>1.</a:t>
            </a:r>
            <a:r>
              <a:rPr lang="th-TH" sz="3600" dirty="0">
                <a:solidFill>
                  <a:srgbClr val="000000"/>
                </a:solidFill>
              </a:rPr>
              <a:t>   คิดถึงการทดสอบรอบต่อไปควบคู่ไปด้วย  เช่น ระหว่างที่ทดสอบการจัดทำเกณฑ์ให้คิดถึงการทดสอบว่าจะนำเกณฑ์นั้นไปใช้อย่างไร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</a:rPr>
              <a:t>2.	</a:t>
            </a:r>
            <a:r>
              <a:rPr lang="th-TH" sz="3600" dirty="0">
                <a:solidFill>
                  <a:srgbClr val="000000"/>
                </a:solidFill>
              </a:rPr>
              <a:t>จำกัดการทดสอบให้เล็กลง  เช่น แทนที่จะเป็นเก็บตัวอย่าง 200 ราย ให้เก็บเพียง 10 รายต่อไป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</a:rPr>
              <a:t>3.	</a:t>
            </a:r>
            <a:r>
              <a:rPr lang="th-TH" sz="3600" dirty="0">
                <a:solidFill>
                  <a:srgbClr val="000000"/>
                </a:solidFill>
              </a:rPr>
              <a:t>ทำงานกับผู้ที่เต็มใจ  แทนที่จะพยายามเปลี่ยนใจผู้ที่ไม่อยากทำ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</a:rPr>
              <a:t>4.</a:t>
            </a:r>
            <a:r>
              <a:rPr lang="th-TH" sz="3600" dirty="0">
                <a:solidFill>
                  <a:srgbClr val="000000"/>
                </a:solidFill>
              </a:rPr>
              <a:t>	หลีกเลี่ยงการหาความเห็นร่วม   การที่ผ่านกระบวนการตัดสินใจซึ่งใช้เวลานาน  หรือการใช้คำตอบด้วยอำนาจ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3600" b="1" dirty="0">
                <a:solidFill>
                  <a:srgbClr val="000000"/>
                </a:solidFill>
              </a:rPr>
              <a:t>5.</a:t>
            </a:r>
            <a:r>
              <a:rPr lang="th-TH" sz="3600" dirty="0">
                <a:solidFill>
                  <a:srgbClr val="000000"/>
                </a:solidFill>
              </a:rPr>
              <a:t>	อย่าทำซ้ำของคนอื่นโดยไม่ดัดแปลง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82000" cy="49530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6.	</a:t>
            </a:r>
            <a:r>
              <a:rPr lang="th-TH" sz="3600">
                <a:solidFill>
                  <a:srgbClr val="000000"/>
                </a:solidFill>
              </a:rPr>
              <a:t>เลือกแนวทางที่เป็นไปได้ง่ายและส่งผลกระสูง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7.	</a:t>
            </a:r>
            <a:r>
              <a:rPr lang="th-TH" sz="3600">
                <a:solidFill>
                  <a:srgbClr val="000000"/>
                </a:solidFill>
              </a:rPr>
              <a:t>อย่าให้อุปสรรคทางเทคนิคมาทำให้เสียเวลา  เช่น อย่ารอคอมพิวเตอร์ใหม่  ให้ใช้กระดาษและดินสอไปก่อน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8.	</a:t>
            </a:r>
            <a:r>
              <a:rPr lang="th-TH" sz="3600">
                <a:solidFill>
                  <a:srgbClr val="000000"/>
                </a:solidFill>
              </a:rPr>
              <a:t>เรียนรู้จากผลลัพธ์ที่เกิดขึ้น  หลังจากทดสอบแล้วควรถามว่า  เราคาดว่าอะไรจะเกิดขึ้น  มันเกิดขึ้นหรือไม่  มีผลข้างเคียงที่ไม่พึงประสงค์อะไร  อะไรคือสิ่งที่ดีที่สุดซึ่งเกิดขึ้น  อะไรคือสิ่งเลวร้ายที่สุด  จะทำอะไรต่อ   แม้ความล้มเหลวก็ให้บทเรียนที่สำคัญ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9.	</a:t>
            </a:r>
            <a:r>
              <a:rPr lang="th-TH" sz="3600">
                <a:solidFill>
                  <a:srgbClr val="000000"/>
                </a:solidFill>
              </a:rPr>
              <a:t>เตรียมพร้อมที่จะหยุดทดสอบ  หากไม่เกิดการเปลี่ยนแปลงในทางที่ดีขึ้น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h-TH" b="1" dirty="0">
                <a:solidFill>
                  <a:schemeClr val="bg1"/>
                </a:solidFill>
              </a:rPr>
              <a:t>การเลือกหัวข้อและการเขียนความสำคัญ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r>
              <a:rPr lang="th-TH" sz="4000" b="1" dirty="0">
                <a:solidFill>
                  <a:srgbClr val="000000"/>
                </a:solidFill>
              </a:rPr>
              <a:t>การหาโอกาส</a:t>
            </a:r>
            <a:r>
              <a:rPr lang="th-TH" sz="4000" b="1" dirty="0" smtClean="0">
                <a:solidFill>
                  <a:srgbClr val="000000"/>
                </a:solidFill>
              </a:rPr>
              <a:t>พัฒนา  </a:t>
            </a:r>
            <a:r>
              <a:rPr lang="th-TH" b="1" dirty="0" smtClean="0">
                <a:solidFill>
                  <a:srgbClr val="000000"/>
                </a:solidFill>
              </a:rPr>
              <a:t>เรื่อง</a:t>
            </a:r>
            <a:r>
              <a:rPr lang="th-TH" b="1" dirty="0">
                <a:solidFill>
                  <a:srgbClr val="000000"/>
                </a:solidFill>
              </a:rPr>
              <a:t>อะไรที่สมควรมาปรับปรุง ใครควรมีส่วนร่วม</a:t>
            </a:r>
          </a:p>
          <a:p>
            <a:pPr>
              <a:lnSpc>
                <a:spcPct val="90000"/>
              </a:lnSpc>
              <a:buNone/>
            </a:pPr>
            <a:r>
              <a:rPr lang="th-TH" sz="2800" b="1" dirty="0" smtClean="0">
                <a:solidFill>
                  <a:srgbClr val="000000"/>
                </a:solidFill>
              </a:rPr>
              <a:t>    - ทบทวน</a:t>
            </a:r>
            <a:r>
              <a:rPr lang="th-TH" sz="2800" b="1" dirty="0">
                <a:solidFill>
                  <a:srgbClr val="000000"/>
                </a:solidFill>
              </a:rPr>
              <a:t>ทุนเดิม- ไม่ได้เริ่มจากศูนย์</a:t>
            </a:r>
          </a:p>
          <a:p>
            <a:pPr>
              <a:lnSpc>
                <a:spcPct val="90000"/>
              </a:lnSpc>
              <a:buNone/>
            </a:pPr>
            <a:r>
              <a:rPr lang="th-TH" sz="2800" b="1" dirty="0" smtClean="0">
                <a:solidFill>
                  <a:srgbClr val="000000"/>
                </a:solidFill>
              </a:rPr>
              <a:t>    - ค้นหา</a:t>
            </a:r>
            <a:r>
              <a:rPr lang="th-TH" sz="2800" b="1" dirty="0">
                <a:solidFill>
                  <a:srgbClr val="000000"/>
                </a:solidFill>
              </a:rPr>
              <a:t>ปัญหา/โอกาสพัฒนา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0000"/>
                </a:solidFill>
              </a:rPr>
              <a:t>    - เรื่องที่ให้ประโยชน์แก่สมาชิก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0000"/>
                </a:solidFill>
              </a:rPr>
              <a:t>    - เรื่องที่ให้ประโยชน์กับสมาชิกและลูกค้า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0000"/>
                </a:solidFill>
              </a:rPr>
              <a:t>    - จากการศึกษาความต้องการของลูกค้า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0000"/>
                </a:solidFill>
              </a:rPr>
              <a:t>    - วิเคราะห์ระบบงาน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2800" b="1" dirty="0">
                <a:solidFill>
                  <a:srgbClr val="000000"/>
                </a:solidFill>
              </a:rPr>
              <a:t>    - วิเคราะห์โรค/หัตถการ</a:t>
            </a:r>
          </a:p>
          <a:p>
            <a:pPr>
              <a:lnSpc>
                <a:spcPct val="90000"/>
              </a:lnSpc>
            </a:pPr>
            <a:endParaRPr lang="th-TH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ChangeArrowheads="1"/>
          </p:cNvSpPr>
          <p:nvPr/>
        </p:nvSpPr>
        <p:spPr bwMode="auto">
          <a:xfrm>
            <a:off x="3733800" y="1616075"/>
            <a:ext cx="52578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6116" name="Oval 4"/>
          <p:cNvSpPr>
            <a:spLocks noChangeArrowheads="1"/>
          </p:cNvSpPr>
          <p:nvPr/>
        </p:nvSpPr>
        <p:spPr bwMode="auto">
          <a:xfrm>
            <a:off x="4557713" y="2363788"/>
            <a:ext cx="3657600" cy="2362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6117" name="Text Box 5"/>
          <p:cNvSpPr txBox="1">
            <a:spLocks noChangeArrowheads="1"/>
          </p:cNvSpPr>
          <p:nvPr/>
        </p:nvSpPr>
        <p:spPr bwMode="auto">
          <a:xfrm>
            <a:off x="5562600" y="1905000"/>
            <a:ext cx="1304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chemeClr val="bg1"/>
                </a:solidFill>
                <a:effectLst/>
                <a:latin typeface="Browallia New" pitchFamily="34" charset="-34"/>
                <a:cs typeface="Browallia New" pitchFamily="34" charset="-34"/>
              </a:rPr>
              <a:t>ตอบสนอง</a:t>
            </a:r>
            <a:endParaRPr lang="en-US" sz="2800">
              <a:solidFill>
                <a:schemeClr val="bg1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6118" name="Text Box 6"/>
          <p:cNvSpPr txBox="1">
            <a:spLocks noChangeArrowheads="1"/>
          </p:cNvSpPr>
          <p:nvPr/>
        </p:nvSpPr>
        <p:spPr bwMode="auto">
          <a:xfrm>
            <a:off x="5562600" y="4343400"/>
            <a:ext cx="10842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th-TH" sz="2800">
                <a:solidFill>
                  <a:schemeClr val="bg1"/>
                </a:solidFill>
                <a:effectLst/>
                <a:latin typeface="Browallia New" pitchFamily="34" charset="-34"/>
                <a:cs typeface="Browallia New" pitchFamily="34" charset="-34"/>
              </a:rPr>
              <a:t>ปรับปรุง</a:t>
            </a:r>
            <a:endParaRPr lang="en-US" sz="2800">
              <a:solidFill>
                <a:schemeClr val="bg1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6119" name="Text Box 7"/>
          <p:cNvSpPr txBox="1">
            <a:spLocks noChangeArrowheads="1"/>
          </p:cNvSpPr>
          <p:nvPr/>
        </p:nvSpPr>
        <p:spPr bwMode="auto">
          <a:xfrm>
            <a:off x="7162800" y="2987675"/>
            <a:ext cx="10207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2800">
                <a:solidFill>
                  <a:schemeClr val="bg1"/>
                </a:solidFill>
                <a:effectLst/>
                <a:latin typeface="Browallia New" pitchFamily="34" charset="-34"/>
                <a:cs typeface="Browallia New" pitchFamily="34" charset="-34"/>
              </a:rPr>
              <a:t>ทบทวน</a:t>
            </a:r>
          </a:p>
          <a:p>
            <a:r>
              <a:rPr lang="th-TH" sz="2800">
                <a:solidFill>
                  <a:schemeClr val="bg1"/>
                </a:solidFill>
                <a:effectLst/>
                <a:latin typeface="Browallia New" pitchFamily="34" charset="-34"/>
                <a:cs typeface="Browallia New" pitchFamily="34" charset="-34"/>
              </a:rPr>
              <a:t>เรียนรู้</a:t>
            </a:r>
            <a:endParaRPr lang="en-US" sz="2800">
              <a:solidFill>
                <a:schemeClr val="bg1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6120" name="Line 8"/>
          <p:cNvSpPr>
            <a:spLocks noChangeShapeType="1"/>
          </p:cNvSpPr>
          <p:nvPr/>
        </p:nvSpPr>
        <p:spPr bwMode="auto">
          <a:xfrm flipV="1">
            <a:off x="5319713" y="2516188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46121" name="Line 9"/>
          <p:cNvSpPr>
            <a:spLocks noChangeShapeType="1"/>
          </p:cNvSpPr>
          <p:nvPr/>
        </p:nvSpPr>
        <p:spPr bwMode="auto">
          <a:xfrm>
            <a:off x="7924800" y="2835275"/>
            <a:ext cx="762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46122" name="Line 10"/>
          <p:cNvSpPr>
            <a:spLocks noChangeShapeType="1"/>
          </p:cNvSpPr>
          <p:nvPr/>
        </p:nvSpPr>
        <p:spPr bwMode="auto">
          <a:xfrm rot="20012851" flipH="1">
            <a:off x="7224713" y="4573588"/>
            <a:ext cx="152400" cy="1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46123" name="Text Box 11"/>
          <p:cNvSpPr txBox="1">
            <a:spLocks noChangeArrowheads="1"/>
          </p:cNvSpPr>
          <p:nvPr/>
        </p:nvSpPr>
        <p:spPr bwMode="auto">
          <a:xfrm>
            <a:off x="533400" y="3140075"/>
            <a:ext cx="811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chemeClr val="folHlink"/>
                </a:solidFill>
                <a:effectLst/>
                <a:latin typeface="Browallia New" pitchFamily="34" charset="-34"/>
                <a:cs typeface="Browallia New" pitchFamily="34" charset="-34"/>
              </a:rPr>
              <a:t>สิ่งเร้า</a:t>
            </a:r>
            <a:endParaRPr lang="en-US" sz="2800">
              <a:solidFill>
                <a:schemeClr val="folHlink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6125" name="Text Box 13"/>
          <p:cNvSpPr txBox="1">
            <a:spLocks noChangeArrowheads="1"/>
          </p:cNvSpPr>
          <p:nvPr/>
        </p:nvSpPr>
        <p:spPr bwMode="auto">
          <a:xfrm>
            <a:off x="1828800" y="457200"/>
            <a:ext cx="6140450" cy="7016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4000">
                <a:solidFill>
                  <a:schemeClr val="tx2"/>
                </a:solidFill>
                <a:effectLst/>
                <a:latin typeface="Browallia New" pitchFamily="34" charset="-34"/>
                <a:cs typeface="Browallia New" pitchFamily="34" charset="-34"/>
              </a:rPr>
              <a:t>สู่ความสามารถในการเรียนรู้ของมนุษย์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h-TH" sz="4800" b="1" dirty="0">
                <a:solidFill>
                  <a:srgbClr val="000000"/>
                </a:solidFill>
              </a:rPr>
              <a:t>การหาโอกาสพัฒนา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คัดเลือกปัญหา/โอกาสพัฒนา</a:t>
            </a:r>
          </a:p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วิธีคัดเลือก</a:t>
            </a:r>
          </a:p>
          <a:p>
            <a:r>
              <a:rPr lang="th-TH" b="1">
                <a:solidFill>
                  <a:srgbClr val="000000"/>
                </a:solidFill>
              </a:rPr>
              <a:t>สรุปจากการพูดคุยกัน - เรื่องที่ไม่ยุ่งยาก</a:t>
            </a:r>
          </a:p>
          <a:p>
            <a:r>
              <a:rPr lang="en-US" sz="2800" b="1">
                <a:solidFill>
                  <a:srgbClr val="000000"/>
                </a:solidFill>
              </a:rPr>
              <a:t>Multivoting</a:t>
            </a:r>
            <a:r>
              <a:rPr lang="en-US" b="1">
                <a:solidFill>
                  <a:srgbClr val="000000"/>
                </a:solidFill>
              </a:rPr>
              <a:t>  - ต้องการการตัดสินใจที่รวดเร็ว</a:t>
            </a:r>
          </a:p>
          <a:p>
            <a:r>
              <a:rPr lang="en-US" sz="2800" b="1">
                <a:solidFill>
                  <a:srgbClr val="000000"/>
                </a:solidFill>
              </a:rPr>
              <a:t>Attribute rating map</a:t>
            </a:r>
            <a:r>
              <a:rPr lang="en-US" b="1">
                <a:solidFill>
                  <a:srgbClr val="000000"/>
                </a:solidFill>
              </a:rPr>
              <a:t> ต้องการเลือกเรื่องที่มีผลกระทบสูง</a:t>
            </a:r>
          </a:p>
          <a:p>
            <a:r>
              <a:rPr lang="th-TH" b="1">
                <a:solidFill>
                  <a:srgbClr val="000000"/>
                </a:solidFill>
              </a:rPr>
              <a:t>การใช้เกณฑ์ถ่วงน้ำหนัก- เรื่องสำคัญมีหลักเกณฑ์พิจารณาหลากหลาย</a:t>
            </a:r>
          </a:p>
          <a:p>
            <a:r>
              <a:rPr lang="th-TH" b="1">
                <a:solidFill>
                  <a:srgbClr val="000000"/>
                </a:solidFill>
              </a:rPr>
              <a:t>ความเห็นร่วม- เรื่องสำคัญ ให้ทุกคนยอมรับ</a:t>
            </a:r>
          </a:p>
          <a:p>
            <a:pPr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กำหนดและพัฒนาทีมผู้รับผิดชอบ</a:t>
            </a:r>
          </a:p>
          <a:p>
            <a:endParaRPr lang="th-TH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  <a:noFill/>
        </p:spPr>
        <p:txBody>
          <a:bodyPr/>
          <a:lstStyle/>
          <a:p>
            <a:r>
              <a:rPr lang="th-TH" sz="5400" b="1" dirty="0">
                <a:solidFill>
                  <a:schemeClr val="bg1"/>
                </a:solidFill>
              </a:rPr>
              <a:t>ประเมินสถานการณ์ก่อนแก้ปัญหา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r>
              <a:rPr lang="th-TH" b="1" dirty="0">
                <a:solidFill>
                  <a:srgbClr val="000000"/>
                </a:solidFill>
              </a:rPr>
              <a:t>กำหนดตัวชี้วัด</a:t>
            </a:r>
          </a:p>
          <a:p>
            <a:r>
              <a:rPr lang="th-TH" b="1" dirty="0">
                <a:solidFill>
                  <a:srgbClr val="000000"/>
                </a:solidFill>
              </a:rPr>
              <a:t>กำหนดคำจำกัดความในการเก็บข้อมูล</a:t>
            </a:r>
          </a:p>
          <a:p>
            <a:r>
              <a:rPr lang="th-TH" b="1" dirty="0">
                <a:solidFill>
                  <a:srgbClr val="000000"/>
                </a:solidFill>
              </a:rPr>
              <a:t>ออกแบบบันทึก</a:t>
            </a:r>
          </a:p>
          <a:p>
            <a:r>
              <a:rPr lang="th-TH" b="1" dirty="0">
                <a:solidFill>
                  <a:srgbClr val="000000"/>
                </a:solidFill>
              </a:rPr>
              <a:t>วางแผนและทดสอบแผนการเก็บข้อมูล</a:t>
            </a:r>
          </a:p>
          <a:p>
            <a:r>
              <a:rPr lang="th-TH" b="1" dirty="0">
                <a:solidFill>
                  <a:srgbClr val="000000"/>
                </a:solidFill>
              </a:rPr>
              <a:t>เก็บข้อมูล</a:t>
            </a:r>
          </a:p>
          <a:p>
            <a:r>
              <a:rPr lang="th-TH" b="1" dirty="0">
                <a:solidFill>
                  <a:srgbClr val="000000"/>
                </a:solidFill>
              </a:rPr>
              <a:t>สร้างกราฟ</a:t>
            </a:r>
          </a:p>
          <a:p>
            <a:r>
              <a:rPr lang="th-TH" b="1" dirty="0">
                <a:solidFill>
                  <a:srgbClr val="000000"/>
                </a:solidFill>
              </a:rPr>
              <a:t>แปลผลจากกราฟ</a:t>
            </a:r>
          </a:p>
          <a:p>
            <a:r>
              <a:rPr lang="th-TH" b="1" dirty="0">
                <a:solidFill>
                  <a:srgbClr val="000000"/>
                </a:solidFill>
              </a:rPr>
              <a:t>ตอบสนองต่อข้อมูลในกราฟ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h-TH" sz="4800" b="1" dirty="0">
                <a:solidFill>
                  <a:srgbClr val="000000"/>
                </a:solidFill>
              </a:rPr>
              <a:t>การเขียนวัตถุประสงค์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4000" b="1" dirty="0">
                <a:solidFill>
                  <a:srgbClr val="000000"/>
                </a:solidFill>
              </a:rPr>
              <a:t>เขียนเป้าหมายของงานนั้น ๆ  </a:t>
            </a:r>
          </a:p>
          <a:p>
            <a:r>
              <a:rPr lang="th-TH" sz="4000" b="1" dirty="0">
                <a:solidFill>
                  <a:srgbClr val="000000"/>
                </a:solidFill>
              </a:rPr>
              <a:t>ระบุเป้าหมายให้ชัดเจนและเฉพาะเจาะจง</a:t>
            </a:r>
          </a:p>
          <a:p>
            <a:pPr>
              <a:buFont typeface="Wingdings" pitchFamily="2" charset="2"/>
              <a:buNone/>
            </a:pPr>
            <a:r>
              <a:rPr lang="th-TH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h-TH" sz="6000" b="1">
                <a:solidFill>
                  <a:srgbClr val="000000"/>
                </a:solidFill>
              </a:rPr>
              <a:t>การกำหนดตัวชี้วัด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h-TH" b="1">
                <a:solidFill>
                  <a:srgbClr val="000000"/>
                </a:solidFill>
              </a:rPr>
              <a:t>ตัวชี้วัด /เครื่องชี้วัด/ดัชนีชี้วัด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ประเภทตัวชี้วัด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1. วัดเชิงปัจจัยนำเข้า- บอกความเพียงพอ/คุณภาพของปัจจัยที่ใช้ทำงาน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2. วัดเชิงกระบวนการ- บอกว่ามีการปฏิบัติแต่ละขั้นตอน/สิ่งที่เกิดขึ้นในระหว่างกระบวนการ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3. วัดเชิงผลลัพธ์ - บอกว่าการเปลี่ยนแปลงนำไปสู่คุณภาพที่ดีขึ้นหรือไม่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b="1">
                <a:solidFill>
                  <a:srgbClr val="000000"/>
                </a:solidFill>
              </a:rPr>
              <a:t>4. วัดเชิงผลกระทบ – วัดผลที่อาจมีปัจจัยอื่นเข้ามาเกี่ยวข้องหรือรวมผลลัพธ์หลาย ๆอย่าง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th-TH" sz="5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การคัดเลือกตัวชี้วัด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th-TH" b="1">
                <a:solidFill>
                  <a:srgbClr val="000000"/>
                </a:solidFill>
              </a:rPr>
              <a:t>เก็บง่าย วัดได้บ่อย</a:t>
            </a:r>
          </a:p>
          <a:p>
            <a:r>
              <a:rPr lang="th-TH" b="1">
                <a:solidFill>
                  <a:srgbClr val="000000"/>
                </a:solidFill>
              </a:rPr>
              <a:t>วัดสิ่งสำคัญ ส่งผลให้เกิดการเปลี่ยนแปลง</a:t>
            </a:r>
          </a:p>
          <a:p>
            <a:r>
              <a:rPr lang="th-TH" b="1">
                <a:solidFill>
                  <a:srgbClr val="000000"/>
                </a:solidFill>
              </a:rPr>
              <a:t>มีความไวต่อการเปลี่ยนแปลง</a:t>
            </a:r>
          </a:p>
          <a:p>
            <a:r>
              <a:rPr lang="th-TH" sz="3600" b="1">
                <a:solidFill>
                  <a:srgbClr val="000000"/>
                </a:solidFill>
              </a:rPr>
              <a:t>ใช้ประโยชน์จากตัวชี้วัด ไม่ต้องวัดให้สมบูรณ์แบบ เป้าหมายไม่ได้อยู่ที่การวัด อยู่ที่การพัฒนา</a:t>
            </a:r>
          </a:p>
          <a:p>
            <a:endParaRPr lang="th-TH" sz="3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540750" cy="1143000"/>
          </a:xfrm>
          <a:noFill/>
        </p:spPr>
        <p:txBody>
          <a:bodyPr/>
          <a:lstStyle/>
          <a:p>
            <a:pPr marL="838200" indent="-838200"/>
            <a:r>
              <a:rPr lang="th-TH" altLang="zh-CN" sz="54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 </a:t>
            </a:r>
            <a:r>
              <a:rPr lang="th-TH" altLang="zh-CN" sz="6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สรุปประเด็นสำคัญ</a:t>
            </a:r>
            <a:endParaRPr lang="th-TH" sz="60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3225"/>
            <a:ext cx="8842375" cy="44989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th-TH" altLang="zh-CN" sz="4000" b="1">
                <a:latin typeface="Angsana New" pitchFamily="18" charset="-34"/>
              </a:rPr>
              <a:t>	</a:t>
            </a:r>
            <a:r>
              <a:rPr lang="th-TH" altLang="zh-CN" sz="4000" b="1">
                <a:solidFill>
                  <a:srgbClr val="000000"/>
                </a:solidFill>
                <a:latin typeface="Angsana New" pitchFamily="18" charset="-34"/>
              </a:rPr>
              <a:t>การพัฒนาคุณภาพอย่างต่อเนื่อง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th-TH" altLang="zh-CN" sz="3600" b="1">
                <a:solidFill>
                  <a:srgbClr val="000000"/>
                </a:solidFill>
                <a:latin typeface="Angsana New" pitchFamily="18" charset="-34"/>
              </a:rPr>
              <a:t>ความสอดคล้องของกิจกรรม </a:t>
            </a:r>
            <a:r>
              <a:rPr lang="en-US" altLang="zh-CN" sz="3600" b="1">
                <a:solidFill>
                  <a:srgbClr val="000000"/>
                </a:solidFill>
                <a:latin typeface="Angsana New" pitchFamily="18" charset="-34"/>
                <a:ea typeface="SimSun" pitchFamily="2" charset="-122"/>
              </a:rPr>
              <a:t>CQI </a:t>
            </a:r>
            <a:r>
              <a:rPr lang="th-TH" altLang="zh-CN" sz="3600" b="1">
                <a:solidFill>
                  <a:srgbClr val="000000"/>
                </a:solidFill>
                <a:latin typeface="Angsana New" pitchFamily="18" charset="-34"/>
              </a:rPr>
              <a:t>กับเป้าหมายหลัก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th-TH" altLang="zh-CN" sz="3600" b="1">
                <a:solidFill>
                  <a:srgbClr val="000000"/>
                </a:solidFill>
                <a:latin typeface="Angsana New" pitchFamily="18" charset="-34"/>
              </a:rPr>
              <a:t>ความร่วมมือภายในหน่วยงานและระหว่างหน่วยงาน, 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th-TH" altLang="zh-CN" sz="3600" b="1">
                <a:solidFill>
                  <a:srgbClr val="000000"/>
                </a:solidFill>
                <a:latin typeface="Angsana New" pitchFamily="18" charset="-34"/>
              </a:rPr>
              <a:t>ความสามารถในการนำโอกาสพัฒนาที่สำคัญส่วนใหญ่มาดำเนินการพัฒนา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th-TH" altLang="zh-CN" sz="3600" b="1">
                <a:solidFill>
                  <a:srgbClr val="000000"/>
                </a:solidFill>
                <a:latin typeface="Angsana New" pitchFamily="18" charset="-34"/>
              </a:rPr>
              <a:t>ระดับการใช้ข้อมูลและความคิดสร้างสรรค์ในการพัฒนา, 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th-TH" altLang="zh-CN" sz="3600" b="1">
                <a:solidFill>
                  <a:srgbClr val="000000"/>
                </a:solidFill>
                <a:latin typeface="Angsana New" pitchFamily="18" charset="-34"/>
              </a:rPr>
              <a:t>การเรียนรู้แลกเปลี่ยนและขยายผล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th-TH" altLang="zh-CN" sz="3600" b="1">
                <a:solidFill>
                  <a:srgbClr val="000000"/>
                </a:solidFill>
                <a:latin typeface="Angsana New" pitchFamily="18" charset="-34"/>
              </a:rPr>
              <a:t>แนวโน้มการเปลี่ยนแปลงในผลลัพธ์สำคัญ</a:t>
            </a:r>
          </a:p>
          <a:p>
            <a:pPr marL="990600" lvl="1" indent="-533400">
              <a:lnSpc>
                <a:spcPct val="80000"/>
              </a:lnSpc>
              <a:buFontTx/>
              <a:buChar char="•"/>
            </a:pPr>
            <a:r>
              <a:rPr lang="th-TH" altLang="zh-CN" sz="3600" b="1">
                <a:solidFill>
                  <a:srgbClr val="000000"/>
                </a:solidFill>
                <a:latin typeface="Angsana New" pitchFamily="18" charset="-34"/>
              </a:rPr>
              <a:t>แนวคิดการทำ </a:t>
            </a:r>
            <a:r>
              <a:rPr lang="en-US" altLang="zh-CN" sz="3600" b="1">
                <a:solidFill>
                  <a:srgbClr val="000000"/>
                </a:solidFill>
                <a:latin typeface="Angsana New" pitchFamily="18" charset="-34"/>
                <a:ea typeface="SimSun" pitchFamily="2" charset="-122"/>
              </a:rPr>
              <a:t>CQI - </a:t>
            </a:r>
            <a:r>
              <a:rPr lang="th-TH" altLang="zh-CN" sz="3600" b="1">
                <a:solidFill>
                  <a:srgbClr val="000000"/>
                </a:solidFill>
                <a:latin typeface="Angsana New" pitchFamily="18" charset="-34"/>
              </a:rPr>
              <a:t>วัฒนธรรมการทำงานประจำ</a:t>
            </a:r>
            <a:r>
              <a:rPr lang="th-TH" altLang="zh-CN" sz="3600" b="1">
                <a:latin typeface="Angsana New" pitchFamily="18" charset="-34"/>
              </a:rPr>
              <a:t> </a:t>
            </a:r>
            <a:endParaRPr lang="th-TH" sz="3600" b="1">
              <a:latin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382000" cy="625475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5000">
                <a:solidFill>
                  <a:srgbClr val="000000"/>
                </a:solidFill>
                <a:effectLst/>
                <a:latin typeface="KodchiangUPC" pitchFamily="18" charset="-34"/>
              </a:rPr>
              <a:t>ลำดับหัวข้อ</a:t>
            </a:r>
          </a:p>
        </p:txBody>
      </p:sp>
      <p:sp>
        <p:nvSpPr>
          <p:cNvPr id="410630" name="Text Box 6"/>
          <p:cNvSpPr txBox="1">
            <a:spLocks noChangeArrowheads="1"/>
          </p:cNvSpPr>
          <p:nvPr/>
        </p:nvSpPr>
        <p:spPr bwMode="auto">
          <a:xfrm>
            <a:off x="1447800" y="2211388"/>
            <a:ext cx="6956425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3200">
                <a:solidFill>
                  <a:schemeClr val="tx2"/>
                </a:solidFill>
                <a:effectLst/>
                <a:cs typeface="Angsana New" pitchFamily="18" charset="-34"/>
              </a:rPr>
              <a:t> - </a:t>
            </a:r>
            <a:r>
              <a:rPr lang="th-TH" sz="3200">
                <a:solidFill>
                  <a:srgbClr val="000000"/>
                </a:solidFill>
                <a:effectLst/>
                <a:cs typeface="Angsana New" pitchFamily="18" charset="-34"/>
              </a:rPr>
              <a:t>ความเป็นมาและความสำคัญของปัญหา / มูลเหตุแรงจูงใจ /</a:t>
            </a:r>
          </a:p>
          <a:p>
            <a:pPr algn="l"/>
            <a:r>
              <a:rPr lang="th-TH" sz="3200">
                <a:solidFill>
                  <a:srgbClr val="000000"/>
                </a:solidFill>
                <a:effectLst/>
                <a:cs typeface="Angsana New" pitchFamily="18" charset="-34"/>
              </a:rPr>
              <a:t>   หลักการและเหตุผล</a:t>
            </a:r>
          </a:p>
          <a:p>
            <a:pPr algn="l"/>
            <a:r>
              <a:rPr lang="en-US" sz="3200">
                <a:solidFill>
                  <a:srgbClr val="000000"/>
                </a:solidFill>
                <a:effectLst/>
                <a:cs typeface="Angsana New" pitchFamily="18" charset="-34"/>
              </a:rPr>
              <a:t> - </a:t>
            </a:r>
            <a:r>
              <a:rPr lang="th-TH" sz="3200">
                <a:solidFill>
                  <a:srgbClr val="000000"/>
                </a:solidFill>
                <a:effectLst/>
                <a:cs typeface="Angsana New" pitchFamily="18" charset="-34"/>
              </a:rPr>
              <a:t>วัตถุประสงค์</a:t>
            </a:r>
          </a:p>
          <a:p>
            <a:pPr algn="l"/>
            <a:r>
              <a:rPr lang="th-TH" sz="3200">
                <a:solidFill>
                  <a:srgbClr val="000000"/>
                </a:solidFill>
                <a:effectLst/>
                <a:cs typeface="Angsana New" pitchFamily="18" charset="-34"/>
              </a:rPr>
              <a:t> - เครื่องชี้วัด / การวัด</a:t>
            </a:r>
          </a:p>
          <a:p>
            <a:pPr algn="l"/>
            <a:r>
              <a:rPr lang="th-TH" sz="3200">
                <a:solidFill>
                  <a:srgbClr val="000000"/>
                </a:solidFill>
                <a:effectLst/>
                <a:cs typeface="Angsana New" pitchFamily="18" charset="-34"/>
              </a:rPr>
              <a:t> - วิธีการดำเนินการ</a:t>
            </a:r>
          </a:p>
          <a:p>
            <a:pPr algn="l"/>
            <a:r>
              <a:rPr lang="th-TH" sz="3200">
                <a:solidFill>
                  <a:srgbClr val="000000"/>
                </a:solidFill>
                <a:effectLst/>
                <a:cs typeface="Angsana New" pitchFamily="18" charset="-34"/>
              </a:rPr>
              <a:t> - ผลลัพธ์การดำเนินงาน</a:t>
            </a:r>
          </a:p>
          <a:p>
            <a:pPr algn="l"/>
            <a:r>
              <a:rPr lang="th-TH" sz="3200">
                <a:solidFill>
                  <a:srgbClr val="000000"/>
                </a:solidFill>
                <a:effectLst/>
                <a:cs typeface="Angsana New" pitchFamily="18" charset="-34"/>
              </a:rPr>
              <a:t> - แผนการพัฒนาต่อเนื่อง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382000" cy="549275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5000">
                <a:solidFill>
                  <a:srgbClr val="000000"/>
                </a:solidFill>
                <a:effectLst/>
                <a:latin typeface="KodchiangUPC" pitchFamily="18" charset="-34"/>
              </a:rPr>
              <a:t>เกณฑ์ประกวดที่มักพบ</a:t>
            </a:r>
          </a:p>
        </p:txBody>
      </p:sp>
      <p:sp>
        <p:nvSpPr>
          <p:cNvPr id="412678" name="Text Box 6"/>
          <p:cNvSpPr txBox="1">
            <a:spLocks noChangeArrowheads="1"/>
          </p:cNvSpPr>
          <p:nvPr/>
        </p:nvSpPr>
        <p:spPr bwMode="auto">
          <a:xfrm>
            <a:off x="2124075" y="2133600"/>
            <a:ext cx="518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th-TH" sz="3200" b="0">
              <a:effectLst/>
              <a:cs typeface="Angsana New" pitchFamily="18" charset="-34"/>
            </a:endParaRPr>
          </a:p>
        </p:txBody>
      </p:sp>
      <p:sp>
        <p:nvSpPr>
          <p:cNvPr id="412679" name="Text Box 7"/>
          <p:cNvSpPr txBox="1">
            <a:spLocks noChangeArrowheads="1"/>
          </p:cNvSpPr>
          <p:nvPr/>
        </p:nvSpPr>
        <p:spPr bwMode="auto">
          <a:xfrm>
            <a:off x="2484438" y="1989138"/>
            <a:ext cx="62642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th-TH" sz="4000">
                <a:solidFill>
                  <a:srgbClr val="000000"/>
                </a:solidFill>
                <a:effectLst/>
                <a:cs typeface="Angsana New" pitchFamily="18" charset="-34"/>
              </a:rPr>
              <a:t>ครบขั้นตอน </a:t>
            </a:r>
            <a:r>
              <a:rPr lang="en-US" sz="4000">
                <a:solidFill>
                  <a:srgbClr val="000000"/>
                </a:solidFill>
                <a:effectLst/>
                <a:cs typeface="Angsana New" pitchFamily="18" charset="-34"/>
              </a:rPr>
              <a:t>CQI</a:t>
            </a:r>
          </a:p>
          <a:p>
            <a:pPr algn="l">
              <a:buFontTx/>
              <a:buChar char="•"/>
            </a:pPr>
            <a:r>
              <a:rPr lang="th-TH" sz="4000">
                <a:solidFill>
                  <a:srgbClr val="000000"/>
                </a:solidFill>
                <a:effectLst/>
                <a:cs typeface="Angsana New" pitchFamily="18" charset="-34"/>
              </a:rPr>
              <a:t>สอดคล้องกับเป้าหมายของหน่วยงาน</a:t>
            </a:r>
          </a:p>
          <a:p>
            <a:pPr algn="l">
              <a:buFontTx/>
              <a:buChar char="•"/>
            </a:pPr>
            <a:r>
              <a:rPr lang="th-TH" sz="4000">
                <a:solidFill>
                  <a:srgbClr val="000000"/>
                </a:solidFill>
                <a:effectLst/>
                <a:cs typeface="Angsana New" pitchFamily="18" charset="-34"/>
              </a:rPr>
              <a:t>คร่อมสายงาน หน่วยงาน/วิชาชีพ</a:t>
            </a:r>
          </a:p>
          <a:p>
            <a:pPr algn="l">
              <a:buFontTx/>
              <a:buChar char="•"/>
            </a:pPr>
            <a:r>
              <a:rPr lang="th-TH" sz="4000">
                <a:solidFill>
                  <a:srgbClr val="000000"/>
                </a:solidFill>
                <a:effectLst/>
                <a:cs typeface="Angsana New" pitchFamily="18" charset="-34"/>
              </a:rPr>
              <a:t>ความคิดสร้างสรรค์</a:t>
            </a:r>
          </a:p>
          <a:p>
            <a:pPr algn="l">
              <a:buFontTx/>
              <a:buChar char="•"/>
            </a:pPr>
            <a:r>
              <a:rPr lang="th-TH" sz="4000">
                <a:solidFill>
                  <a:srgbClr val="000000"/>
                </a:solidFill>
                <a:effectLst/>
                <a:cs typeface="Angsana New" pitchFamily="18" charset="-34"/>
              </a:rPr>
              <a:t>ความยากง่าย</a:t>
            </a:r>
          </a:p>
          <a:p>
            <a:pPr algn="l">
              <a:buFontTx/>
              <a:buChar char="•"/>
            </a:pPr>
            <a:r>
              <a:rPr lang="th-TH" sz="4000">
                <a:solidFill>
                  <a:srgbClr val="000000"/>
                </a:solidFill>
                <a:effectLst/>
                <a:cs typeface="Angsana New" pitchFamily="18" charset="-34"/>
              </a:rPr>
              <a:t>การนำเสนอ</a:t>
            </a:r>
          </a:p>
          <a:p>
            <a:pPr algn="l"/>
            <a:endParaRPr lang="th-TH" sz="4000">
              <a:solidFill>
                <a:srgbClr val="000000"/>
              </a:solidFill>
              <a:effectLst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  <a:noFill/>
        </p:spPr>
        <p:txBody>
          <a:bodyPr/>
          <a:lstStyle/>
          <a:p>
            <a:r>
              <a:rPr lang="th-TH" sz="5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วิธีการนำเสนอสำหรับการประกวด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2800" b="1">
                <a:solidFill>
                  <a:srgbClr val="000000"/>
                </a:solidFill>
              </a:rPr>
              <a:t>มีชื่อเรื่อง ที่เร้าใจน่าติดตามสอดคล้องกับเนื้อหา</a:t>
            </a:r>
          </a:p>
          <a:p>
            <a:pPr>
              <a:lnSpc>
                <a:spcPct val="80000"/>
              </a:lnSpc>
            </a:pPr>
            <a:r>
              <a:rPr lang="th-TH" sz="2800" b="1">
                <a:solidFill>
                  <a:srgbClr val="000000"/>
                </a:solidFill>
              </a:rPr>
              <a:t>เอกสารสำหรับกรรมการทำเป็นรูปเล่ม  ตัวหนังสือขนาด 16 มีรายละเอียดครบถ้วนตามขั้นตอนการทำกิจกรรม ไม่ควรเกิน 10 หน้า </a:t>
            </a:r>
            <a:r>
              <a:rPr lang="en-US" sz="2800" b="1">
                <a:solidFill>
                  <a:srgbClr val="000000"/>
                </a:solidFill>
              </a:rPr>
              <a:t>A 4</a:t>
            </a:r>
            <a:endParaRPr lang="th-TH" sz="2800" b="1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th-TH" sz="2800" b="1">
                <a:solidFill>
                  <a:srgbClr val="000000"/>
                </a:solidFill>
              </a:rPr>
              <a:t>เอกสารสำหรับผู้ร่วมรับฟัง  อาจใช้การพิมพ์จาก </a:t>
            </a:r>
            <a:r>
              <a:rPr lang="en-US" sz="2800" b="1">
                <a:solidFill>
                  <a:srgbClr val="000000"/>
                </a:solidFill>
              </a:rPr>
              <a:t>power Point</a:t>
            </a:r>
            <a:r>
              <a:rPr lang="th-TH" sz="2800" b="1">
                <a:solidFill>
                  <a:srgbClr val="000000"/>
                </a:solidFill>
              </a:rPr>
              <a:t> แต่ต้องอ่านออก ตัวหนังสือใหญ่พอ(เฉพาะข้อความสำคัญ)</a:t>
            </a:r>
          </a:p>
          <a:p>
            <a:pPr>
              <a:lnSpc>
                <a:spcPct val="80000"/>
              </a:lnSpc>
            </a:pPr>
            <a:r>
              <a:rPr lang="th-TH" sz="2800" b="1">
                <a:solidFill>
                  <a:srgbClr val="000000"/>
                </a:solidFill>
              </a:rPr>
              <a:t>ผู้นำเสนอมีศิลปะในการพูด พูดด้วยความมั่นใจ ตรึงให้ผู้ฟังสนใจได้ตลอด</a:t>
            </a:r>
          </a:p>
          <a:p>
            <a:pPr>
              <a:lnSpc>
                <a:spcPct val="80000"/>
              </a:lnSpc>
            </a:pPr>
            <a:r>
              <a:rPr lang="th-TH" sz="2800" b="1">
                <a:solidFill>
                  <a:srgbClr val="000000"/>
                </a:solidFill>
              </a:rPr>
              <a:t>เวลาในการนำเสนอ ไม่เกิน 10-12 นาที(หรือตามที่ตกลง)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        ผลการประกวด เป็นเพียงผลพลอยได้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3600" b="1">
                <a:solidFill>
                  <a:srgbClr val="000000"/>
                </a:solidFill>
              </a:rPr>
              <a:t>          คุณภาพคือผลลัพธ์จากกิจกรรมนี้</a:t>
            </a:r>
            <a:r>
              <a:rPr lang="th-TH" sz="3600" b="1">
                <a:solidFill>
                  <a:srgbClr val="FF9933"/>
                </a:solidFill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ChangeArrowheads="1"/>
          </p:cNvSpPr>
          <p:nvPr/>
        </p:nvSpPr>
        <p:spPr bwMode="auto">
          <a:xfrm>
            <a:off x="3733800" y="1600200"/>
            <a:ext cx="5257800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381000" y="1600200"/>
            <a:ext cx="3048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7140" name="Rectangle 4"/>
          <p:cNvSpPr>
            <a:spLocks noChangeArrowheads="1"/>
          </p:cNvSpPr>
          <p:nvPr/>
        </p:nvSpPr>
        <p:spPr bwMode="auto">
          <a:xfrm>
            <a:off x="2133600" y="28194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7141" name="Oval 5"/>
          <p:cNvSpPr>
            <a:spLocks noChangeArrowheads="1"/>
          </p:cNvSpPr>
          <p:nvPr/>
        </p:nvSpPr>
        <p:spPr bwMode="auto">
          <a:xfrm>
            <a:off x="4557713" y="2347913"/>
            <a:ext cx="3657600" cy="2362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5562600" y="2206625"/>
            <a:ext cx="1728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การตอบสนอง</a:t>
            </a:r>
            <a:endParaRPr lang="en-US" sz="2800">
              <a:solidFill>
                <a:srgbClr val="003300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5624513" y="4419600"/>
            <a:ext cx="15081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th-TH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การปรับปรุง</a:t>
            </a:r>
            <a:endParaRPr lang="en-US" sz="2800">
              <a:solidFill>
                <a:srgbClr val="003300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533400" y="4267200"/>
            <a:ext cx="203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chemeClr val="bg1"/>
                </a:solidFill>
                <a:effectLst/>
                <a:latin typeface="Browallia New" pitchFamily="34" charset="-34"/>
                <a:cs typeface="Browallia New" pitchFamily="34" charset="-34"/>
              </a:rPr>
              <a:t>แนวทาง/ตัวอย่าง</a:t>
            </a:r>
            <a:endParaRPr lang="en-US" sz="2800">
              <a:solidFill>
                <a:schemeClr val="bg1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7145" name="Text Box 9"/>
          <p:cNvSpPr txBox="1">
            <a:spLocks noChangeArrowheads="1"/>
          </p:cNvSpPr>
          <p:nvPr/>
        </p:nvSpPr>
        <p:spPr bwMode="auto">
          <a:xfrm>
            <a:off x="7600950" y="3262313"/>
            <a:ext cx="1292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การเรียนรู้</a:t>
            </a:r>
            <a:endParaRPr lang="en-US" sz="2800">
              <a:solidFill>
                <a:srgbClr val="003300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7146" name="Line 10"/>
          <p:cNvSpPr>
            <a:spLocks noChangeShapeType="1"/>
          </p:cNvSpPr>
          <p:nvPr/>
        </p:nvSpPr>
        <p:spPr bwMode="auto">
          <a:xfrm flipV="1">
            <a:off x="5319713" y="2500313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47147" name="Line 11"/>
          <p:cNvSpPr>
            <a:spLocks noChangeShapeType="1"/>
          </p:cNvSpPr>
          <p:nvPr/>
        </p:nvSpPr>
        <p:spPr bwMode="auto">
          <a:xfrm>
            <a:off x="8139113" y="3109913"/>
            <a:ext cx="762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47148" name="Line 12"/>
          <p:cNvSpPr>
            <a:spLocks noChangeShapeType="1"/>
          </p:cNvSpPr>
          <p:nvPr/>
        </p:nvSpPr>
        <p:spPr bwMode="auto">
          <a:xfrm rot="20012851" flipH="1">
            <a:off x="7224713" y="4557713"/>
            <a:ext cx="152400" cy="1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47149" name="Text Box 13"/>
          <p:cNvSpPr txBox="1">
            <a:spLocks noChangeArrowheads="1"/>
          </p:cNvSpPr>
          <p:nvPr/>
        </p:nvSpPr>
        <p:spPr bwMode="auto">
          <a:xfrm>
            <a:off x="533400" y="1905000"/>
            <a:ext cx="1976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chemeClr val="bg1"/>
                </a:solidFill>
                <a:effectLst/>
                <a:latin typeface="Browallia New" pitchFamily="34" charset="-34"/>
                <a:cs typeface="Browallia New" pitchFamily="34" charset="-34"/>
              </a:rPr>
              <a:t>แนวคิด/หลักการ</a:t>
            </a:r>
            <a:endParaRPr lang="en-US" sz="2800">
              <a:solidFill>
                <a:schemeClr val="bg1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7150" name="Text Box 14"/>
          <p:cNvSpPr txBox="1">
            <a:spLocks noChangeArrowheads="1"/>
          </p:cNvSpPr>
          <p:nvPr/>
        </p:nvSpPr>
        <p:spPr bwMode="auto">
          <a:xfrm>
            <a:off x="533400" y="3124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chemeClr val="bg1"/>
                </a:solidFill>
                <a:effectLst/>
                <a:latin typeface="Browallia New" pitchFamily="34" charset="-34"/>
                <a:cs typeface="Browallia New" pitchFamily="34" charset="-34"/>
              </a:rPr>
              <a:t>สิ่งเร้า/บริบท</a:t>
            </a:r>
            <a:endParaRPr lang="en-US" sz="2800">
              <a:solidFill>
                <a:schemeClr val="bg1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7151" name="Text Box 15"/>
          <p:cNvSpPr txBox="1">
            <a:spLocks noChangeArrowheads="1"/>
          </p:cNvSpPr>
          <p:nvPr/>
        </p:nvSpPr>
        <p:spPr bwMode="auto">
          <a:xfrm>
            <a:off x="3886200" y="3200400"/>
            <a:ext cx="1589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การออกแบบ</a:t>
            </a:r>
            <a:endParaRPr lang="en-US" sz="2800">
              <a:solidFill>
                <a:srgbClr val="003300"/>
              </a:solidFill>
              <a:effectLst/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47152" name="Text Box 16"/>
          <p:cNvSpPr txBox="1">
            <a:spLocks noChangeArrowheads="1"/>
          </p:cNvSpPr>
          <p:nvPr/>
        </p:nvSpPr>
        <p:spPr bwMode="auto">
          <a:xfrm>
            <a:off x="2286000" y="228600"/>
            <a:ext cx="48212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4000">
                <a:solidFill>
                  <a:srgbClr val="000000"/>
                </a:solidFill>
                <a:effectLst/>
                <a:latin typeface="Browallia New" pitchFamily="34" charset="-34"/>
                <a:cs typeface="Browallia New" pitchFamily="34" charset="-34"/>
              </a:rPr>
              <a:t>และระบบที่ซับซ้อนขององค์กร</a:t>
            </a:r>
          </a:p>
        </p:txBody>
      </p:sp>
      <p:cxnSp>
        <p:nvCxnSpPr>
          <p:cNvPr id="347153" name="AutoShape 17"/>
          <p:cNvCxnSpPr>
            <a:cxnSpLocks noChangeShapeType="1"/>
            <a:stCxn id="347145" idx="2"/>
            <a:endCxn id="347144" idx="2"/>
          </p:cNvCxnSpPr>
          <p:nvPr/>
        </p:nvCxnSpPr>
        <p:spPr bwMode="auto">
          <a:xfrm rot="5400000">
            <a:off x="4395788" y="935037"/>
            <a:ext cx="1004888" cy="6697663"/>
          </a:xfrm>
          <a:prstGeom prst="curvedConnector3">
            <a:avLst>
              <a:gd name="adj1" fmla="val 193681"/>
            </a:avLst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</p:cxnSp>
      <p:cxnSp>
        <p:nvCxnSpPr>
          <p:cNvPr id="347154" name="AutoShape 18"/>
          <p:cNvCxnSpPr>
            <a:cxnSpLocks noChangeShapeType="1"/>
            <a:stCxn id="347145" idx="2"/>
            <a:endCxn id="347149" idx="1"/>
          </p:cNvCxnSpPr>
          <p:nvPr/>
        </p:nvCxnSpPr>
        <p:spPr bwMode="auto">
          <a:xfrm rot="16200000" flipV="1">
            <a:off x="3582194" y="-883444"/>
            <a:ext cx="1616075" cy="7713663"/>
          </a:xfrm>
          <a:prstGeom prst="curvedConnector4">
            <a:avLst>
              <a:gd name="adj1" fmla="val -156880"/>
              <a:gd name="adj2" fmla="val 105574"/>
            </a:avLst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</p:cxnSp>
      <p:sp>
        <p:nvSpPr>
          <p:cNvPr id="347155" name="AutoShape 19"/>
          <p:cNvSpPr>
            <a:spLocks noChangeArrowheads="1"/>
          </p:cNvSpPr>
          <p:nvPr/>
        </p:nvSpPr>
        <p:spPr bwMode="auto">
          <a:xfrm>
            <a:off x="2286000" y="3048000"/>
            <a:ext cx="1371600" cy="762000"/>
          </a:xfrm>
          <a:prstGeom prst="rightArrow">
            <a:avLst>
              <a:gd name="adj1" fmla="val 50000"/>
              <a:gd name="adj2" fmla="val 450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b="0">
              <a:solidFill>
                <a:srgbClr val="003300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ChangeArrowheads="1"/>
          </p:cNvSpPr>
          <p:nvPr/>
        </p:nvSpPr>
        <p:spPr bwMode="auto">
          <a:xfrm>
            <a:off x="3733800" y="1447800"/>
            <a:ext cx="5257800" cy="3581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0">
              <a:effectLst/>
              <a:latin typeface="Times New Roman" pitchFamily="18" charset="0"/>
              <a:cs typeface="Angsana New" pitchFamily="18" charset="-34"/>
            </a:endParaRPr>
          </a:p>
        </p:txBody>
      </p:sp>
      <p:sp>
        <p:nvSpPr>
          <p:cNvPr id="348163" name="Rectangle 3"/>
          <p:cNvSpPr>
            <a:spLocks noChangeArrowheads="1"/>
          </p:cNvSpPr>
          <p:nvPr/>
        </p:nvSpPr>
        <p:spPr bwMode="auto">
          <a:xfrm>
            <a:off x="381000" y="1295400"/>
            <a:ext cx="3048000" cy="36576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b="0">
              <a:solidFill>
                <a:srgbClr val="003300"/>
              </a:solidFill>
              <a:effectLst/>
            </a:endParaRP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2133600" y="2667000"/>
            <a:ext cx="15240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8165" name="Oval 5"/>
          <p:cNvSpPr>
            <a:spLocks noChangeArrowheads="1"/>
          </p:cNvSpPr>
          <p:nvPr/>
        </p:nvSpPr>
        <p:spPr bwMode="auto">
          <a:xfrm>
            <a:off x="4557713" y="2195513"/>
            <a:ext cx="3657600" cy="2362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5929313" y="2054225"/>
            <a:ext cx="906462" cy="5191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Action</a:t>
            </a:r>
          </a:p>
        </p:txBody>
      </p:sp>
      <p:sp>
        <p:nvSpPr>
          <p:cNvPr id="348167" name="Text Box 7"/>
          <p:cNvSpPr txBox="1">
            <a:spLocks noChangeArrowheads="1"/>
          </p:cNvSpPr>
          <p:nvPr/>
        </p:nvSpPr>
        <p:spPr bwMode="auto">
          <a:xfrm>
            <a:off x="5562600" y="4267200"/>
            <a:ext cx="1639888" cy="43338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Improvement</a:t>
            </a:r>
          </a:p>
        </p:txBody>
      </p:sp>
      <p:sp>
        <p:nvSpPr>
          <p:cNvPr id="348168" name="Text Box 8"/>
          <p:cNvSpPr txBox="1">
            <a:spLocks noChangeArrowheads="1"/>
          </p:cNvSpPr>
          <p:nvPr/>
        </p:nvSpPr>
        <p:spPr bwMode="auto">
          <a:xfrm>
            <a:off x="533400" y="4114800"/>
            <a:ext cx="2068513" cy="5191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Standard/Criteria</a:t>
            </a:r>
          </a:p>
        </p:txBody>
      </p:sp>
      <p:sp>
        <p:nvSpPr>
          <p:cNvPr id="348169" name="Text Box 9"/>
          <p:cNvSpPr txBox="1">
            <a:spLocks noChangeArrowheads="1"/>
          </p:cNvSpPr>
          <p:nvPr/>
        </p:nvSpPr>
        <p:spPr bwMode="auto">
          <a:xfrm>
            <a:off x="7600950" y="3109913"/>
            <a:ext cx="1162050" cy="51911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Learning</a:t>
            </a:r>
          </a:p>
        </p:txBody>
      </p:sp>
      <p:sp>
        <p:nvSpPr>
          <p:cNvPr id="348170" name="Line 10"/>
          <p:cNvSpPr>
            <a:spLocks noChangeShapeType="1"/>
          </p:cNvSpPr>
          <p:nvPr/>
        </p:nvSpPr>
        <p:spPr bwMode="auto">
          <a:xfrm flipV="1">
            <a:off x="5319713" y="2347913"/>
            <a:ext cx="152400" cy="76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48171" name="Line 11"/>
          <p:cNvSpPr>
            <a:spLocks noChangeShapeType="1"/>
          </p:cNvSpPr>
          <p:nvPr/>
        </p:nvSpPr>
        <p:spPr bwMode="auto">
          <a:xfrm>
            <a:off x="8139113" y="2957513"/>
            <a:ext cx="76200" cy="152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48172" name="Line 12"/>
          <p:cNvSpPr>
            <a:spLocks noChangeShapeType="1"/>
          </p:cNvSpPr>
          <p:nvPr/>
        </p:nvSpPr>
        <p:spPr bwMode="auto">
          <a:xfrm rot="20012851" flipH="1">
            <a:off x="7224713" y="4405313"/>
            <a:ext cx="152400" cy="15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348173" name="Text Box 13"/>
          <p:cNvSpPr txBox="1">
            <a:spLocks noChangeArrowheads="1"/>
          </p:cNvSpPr>
          <p:nvPr/>
        </p:nvSpPr>
        <p:spPr bwMode="auto">
          <a:xfrm>
            <a:off x="533400" y="1752600"/>
            <a:ext cx="2622550" cy="5191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Core Value &amp; Concept</a:t>
            </a:r>
          </a:p>
        </p:txBody>
      </p:sp>
      <p:sp>
        <p:nvSpPr>
          <p:cNvPr id="348174" name="Text Box 14"/>
          <p:cNvSpPr txBox="1">
            <a:spLocks noChangeArrowheads="1"/>
          </p:cNvSpPr>
          <p:nvPr/>
        </p:nvSpPr>
        <p:spPr bwMode="auto">
          <a:xfrm>
            <a:off x="533400" y="2971800"/>
            <a:ext cx="1047750" cy="51911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Context</a:t>
            </a:r>
          </a:p>
        </p:txBody>
      </p:sp>
      <p:sp>
        <p:nvSpPr>
          <p:cNvPr id="348175" name="Text Box 15"/>
          <p:cNvSpPr txBox="1">
            <a:spLocks noChangeArrowheads="1"/>
          </p:cNvSpPr>
          <p:nvPr/>
        </p:nvSpPr>
        <p:spPr bwMode="auto">
          <a:xfrm>
            <a:off x="3981450" y="3048000"/>
            <a:ext cx="957263" cy="5191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Design</a:t>
            </a:r>
          </a:p>
        </p:txBody>
      </p:sp>
      <p:sp>
        <p:nvSpPr>
          <p:cNvPr id="348176" name="AutoShape 16"/>
          <p:cNvSpPr>
            <a:spLocks noChangeArrowheads="1"/>
          </p:cNvSpPr>
          <p:nvPr/>
        </p:nvSpPr>
        <p:spPr bwMode="auto">
          <a:xfrm>
            <a:off x="2286000" y="2895600"/>
            <a:ext cx="1219200" cy="762000"/>
          </a:xfrm>
          <a:prstGeom prst="rightArrow">
            <a:avLst>
              <a:gd name="adj1" fmla="val 50000"/>
              <a:gd name="adj2" fmla="val 4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348177" name="Text Box 17"/>
          <p:cNvSpPr txBox="1">
            <a:spLocks noChangeArrowheads="1"/>
          </p:cNvSpPr>
          <p:nvPr/>
        </p:nvSpPr>
        <p:spPr bwMode="auto">
          <a:xfrm>
            <a:off x="1476375" y="228600"/>
            <a:ext cx="6696075" cy="701675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4000">
                <a:solidFill>
                  <a:schemeClr val="tx2"/>
                </a:solidFill>
                <a:effectLst/>
                <a:latin typeface="Browallia New" pitchFamily="34" charset="-34"/>
                <a:cs typeface="Browallia New" pitchFamily="34" charset="-34"/>
              </a:rPr>
              <a:t>แนวคิดเชิงระบบในการพัฒนาคุณภาพ</a:t>
            </a:r>
          </a:p>
        </p:txBody>
      </p:sp>
      <p:sp>
        <p:nvSpPr>
          <p:cNvPr id="348178" name="Text Box 18"/>
          <p:cNvSpPr txBox="1">
            <a:spLocks noChangeArrowheads="1"/>
          </p:cNvSpPr>
          <p:nvPr/>
        </p:nvSpPr>
        <p:spPr bwMode="auto">
          <a:xfrm>
            <a:off x="457200" y="2528888"/>
            <a:ext cx="1604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โลกที่เป็นจริง</a:t>
            </a:r>
          </a:p>
        </p:txBody>
      </p:sp>
      <p:sp>
        <p:nvSpPr>
          <p:cNvPr id="348179" name="Text Box 19"/>
          <p:cNvSpPr txBox="1">
            <a:spLocks noChangeArrowheads="1"/>
          </p:cNvSpPr>
          <p:nvPr/>
        </p:nvSpPr>
        <p:spPr bwMode="auto">
          <a:xfrm>
            <a:off x="457200" y="1371600"/>
            <a:ext cx="2117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สิ่งที่กำกับอยู่ในใจ</a:t>
            </a:r>
          </a:p>
        </p:txBody>
      </p:sp>
      <p:sp>
        <p:nvSpPr>
          <p:cNvPr id="348180" name="Text Box 20"/>
          <p:cNvSpPr txBox="1">
            <a:spLocks noChangeArrowheads="1"/>
          </p:cNvSpPr>
          <p:nvPr/>
        </p:nvSpPr>
        <p:spPr bwMode="auto">
          <a:xfrm>
            <a:off x="488950" y="3733800"/>
            <a:ext cx="1797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800">
                <a:solidFill>
                  <a:srgbClr val="003300"/>
                </a:solidFill>
                <a:effectLst/>
                <a:latin typeface="Browallia New" pitchFamily="34" charset="-34"/>
                <a:cs typeface="Browallia New" pitchFamily="34" charset="-34"/>
              </a:rPr>
              <a:t>เข็มทิศเดินทาง</a:t>
            </a:r>
          </a:p>
        </p:txBody>
      </p:sp>
      <p:cxnSp>
        <p:nvCxnSpPr>
          <p:cNvPr id="348181" name="AutoShape 21"/>
          <p:cNvCxnSpPr>
            <a:cxnSpLocks noChangeShapeType="1"/>
            <a:stCxn id="348169" idx="2"/>
            <a:endCxn id="348168" idx="2"/>
          </p:cNvCxnSpPr>
          <p:nvPr/>
        </p:nvCxnSpPr>
        <p:spPr bwMode="auto">
          <a:xfrm rot="5400000">
            <a:off x="4372769" y="824706"/>
            <a:ext cx="1004888" cy="6613525"/>
          </a:xfrm>
          <a:prstGeom prst="curvedConnector3">
            <a:avLst>
              <a:gd name="adj1" fmla="val 207741"/>
            </a:avLst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</p:cxnSp>
      <p:cxnSp>
        <p:nvCxnSpPr>
          <p:cNvPr id="348182" name="AutoShape 22"/>
          <p:cNvCxnSpPr>
            <a:cxnSpLocks noChangeShapeType="1"/>
            <a:stCxn id="348169" idx="2"/>
            <a:endCxn id="348173" idx="1"/>
          </p:cNvCxnSpPr>
          <p:nvPr/>
        </p:nvCxnSpPr>
        <p:spPr bwMode="auto">
          <a:xfrm rot="16200000" flipV="1">
            <a:off x="3549650" y="-1003300"/>
            <a:ext cx="1616075" cy="7648575"/>
          </a:xfrm>
          <a:prstGeom prst="curvedConnector4">
            <a:avLst>
              <a:gd name="adj1" fmla="val -164051"/>
              <a:gd name="adj2" fmla="val 105852"/>
            </a:avLst>
          </a:prstGeom>
          <a:noFill/>
          <a:ln w="28575">
            <a:solidFill>
              <a:srgbClr val="CC3399"/>
            </a:solidFill>
            <a:round/>
            <a:headEnd/>
            <a:tailEnd type="triangle" w="med" len="med"/>
          </a:ln>
          <a:effectLst/>
        </p:spPr>
      </p:cxnSp>
      <p:sp>
        <p:nvSpPr>
          <p:cNvPr id="348183" name="Text Box 23"/>
          <p:cNvSpPr txBox="1">
            <a:spLocks noChangeArrowheads="1"/>
          </p:cNvSpPr>
          <p:nvPr/>
        </p:nvSpPr>
        <p:spPr bwMode="auto">
          <a:xfrm>
            <a:off x="5494338" y="2727325"/>
            <a:ext cx="16684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rowallia New" pitchFamily="34" charset="-34"/>
              </a:rPr>
              <a:t>Units</a:t>
            </a:r>
          </a:p>
          <a:p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rowallia New" pitchFamily="34" charset="-34"/>
              </a:rPr>
              <a:t>Systems</a:t>
            </a:r>
          </a:p>
          <a:p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rowallia New" pitchFamily="34" charset="-34"/>
              </a:rPr>
              <a:t>Patient Pop.</a:t>
            </a:r>
          </a:p>
          <a:p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Browallia New" pitchFamily="34" charset="-34"/>
              </a:rPr>
              <a:t>HPH</a:t>
            </a:r>
          </a:p>
        </p:txBody>
      </p:sp>
      <p:sp>
        <p:nvSpPr>
          <p:cNvPr id="348184" name="Text Box 24"/>
          <p:cNvSpPr txBox="1">
            <a:spLocks noChangeArrowheads="1"/>
          </p:cNvSpPr>
          <p:nvPr/>
        </p:nvSpPr>
        <p:spPr bwMode="auto">
          <a:xfrm>
            <a:off x="3886200" y="2605088"/>
            <a:ext cx="815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0">
                <a:solidFill>
                  <a:srgbClr val="003300"/>
                </a:solidFill>
                <a:effectLst/>
                <a:latin typeface="Times New Roman" pitchFamily="18" charset="0"/>
                <a:cs typeface="Angsana New" pitchFamily="18" charset="-34"/>
              </a:rPr>
              <a:t>Plan</a:t>
            </a:r>
          </a:p>
        </p:txBody>
      </p:sp>
      <p:sp>
        <p:nvSpPr>
          <p:cNvPr id="348185" name="Text Box 25"/>
          <p:cNvSpPr txBox="1">
            <a:spLocks noChangeArrowheads="1"/>
          </p:cNvSpPr>
          <p:nvPr/>
        </p:nvSpPr>
        <p:spPr bwMode="auto">
          <a:xfrm>
            <a:off x="6019800" y="1600200"/>
            <a:ext cx="61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0">
                <a:solidFill>
                  <a:srgbClr val="003300"/>
                </a:solidFill>
                <a:effectLst/>
                <a:latin typeface="Times New Roman" pitchFamily="18" charset="0"/>
                <a:cs typeface="Angsana New" pitchFamily="18" charset="-34"/>
              </a:rPr>
              <a:t>Do</a:t>
            </a:r>
          </a:p>
        </p:txBody>
      </p:sp>
      <p:sp>
        <p:nvSpPr>
          <p:cNvPr id="348186" name="Text Box 26"/>
          <p:cNvSpPr txBox="1">
            <a:spLocks noChangeArrowheads="1"/>
          </p:cNvSpPr>
          <p:nvPr/>
        </p:nvSpPr>
        <p:spPr bwMode="auto">
          <a:xfrm>
            <a:off x="6019800" y="4586288"/>
            <a:ext cx="696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0">
                <a:solidFill>
                  <a:srgbClr val="003300"/>
                </a:solidFill>
                <a:effectLst/>
                <a:latin typeface="Times New Roman" pitchFamily="18" charset="0"/>
                <a:cs typeface="Angsana New" pitchFamily="18" charset="-34"/>
              </a:rPr>
              <a:t>Act</a:t>
            </a:r>
          </a:p>
        </p:txBody>
      </p:sp>
      <p:sp>
        <p:nvSpPr>
          <p:cNvPr id="348187" name="Text Box 27"/>
          <p:cNvSpPr txBox="1">
            <a:spLocks noChangeArrowheads="1"/>
          </p:cNvSpPr>
          <p:nvPr/>
        </p:nvSpPr>
        <p:spPr bwMode="auto">
          <a:xfrm>
            <a:off x="8129588" y="2565400"/>
            <a:ext cx="101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0">
                <a:solidFill>
                  <a:srgbClr val="003300"/>
                </a:solidFill>
                <a:effectLst/>
                <a:latin typeface="Times New Roman" pitchFamily="18" charset="0"/>
                <a:cs typeface="Angsana New" pitchFamily="18" charset="-34"/>
              </a:rPr>
              <a:t>Study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9186" name="Object 2"/>
          <p:cNvGraphicFramePr>
            <a:graphicFrameLocks noChangeAspect="1"/>
          </p:cNvGraphicFramePr>
          <p:nvPr/>
        </p:nvGraphicFramePr>
        <p:xfrm>
          <a:off x="381000" y="1384300"/>
          <a:ext cx="8534400" cy="4711700"/>
        </p:xfrm>
        <a:graphic>
          <a:graphicData uri="http://schemas.openxmlformats.org/presentationml/2006/ole">
            <p:oleObj spid="_x0000_s349186" name="Document" r:id="rId3" imgW="3458160" imgH="1909440" progId="Word.Document.8">
              <p:embed/>
            </p:oleObj>
          </a:graphicData>
        </a:graphic>
      </p:graphicFrame>
      <p:sp>
        <p:nvSpPr>
          <p:cNvPr id="349187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839200" cy="701675"/>
          </a:xfrm>
          <a:prstGeom prst="rect">
            <a:avLst/>
          </a:prstGeom>
          <a:gradFill rotWithShape="0">
            <a:gsLst>
              <a:gs pos="0">
                <a:srgbClr val="C9C9FF">
                  <a:gamma/>
                  <a:tint val="4706"/>
                  <a:invGamma/>
                </a:srgbClr>
              </a:gs>
              <a:gs pos="100000">
                <a:srgbClr val="C9C9FF"/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th-TH" sz="4000">
                <a:solidFill>
                  <a:schemeClr val="accent2"/>
                </a:solidFill>
                <a:effectLst/>
                <a:latin typeface="JasmineUPC" pitchFamily="18" charset="-34"/>
                <a:cs typeface="Angsana New" pitchFamily="18" charset="-34"/>
              </a:rPr>
              <a:t>การเสริมกันและกันเพื่อเป้าหมายอนาคต</a:t>
            </a:r>
          </a:p>
        </p:txBody>
      </p:sp>
      <p:sp useBgFill="1">
        <p:nvSpPr>
          <p:cNvPr id="349188" name="Text Box 4"/>
          <p:cNvSpPr txBox="1">
            <a:spLocks noChangeArrowheads="1"/>
          </p:cNvSpPr>
          <p:nvPr/>
        </p:nvSpPr>
        <p:spPr bwMode="auto">
          <a:xfrm>
            <a:off x="304800" y="6297613"/>
            <a:ext cx="6426200" cy="4572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i="1">
                <a:solidFill>
                  <a:schemeClr val="tx2"/>
                </a:solidFill>
                <a:effectLst/>
                <a:latin typeface="JasmineUPC" pitchFamily="18" charset="-34"/>
                <a:cs typeface="Angsana New" pitchFamily="18" charset="-34"/>
              </a:rPr>
              <a:t>สถาบันพัฒนาและรับรองคุณภาพโรงพยาบาล QualityProcess</a:t>
            </a:r>
            <a:r>
              <a:rPr lang="en-US" sz="2400" i="1">
                <a:solidFill>
                  <a:schemeClr val="tx2"/>
                </a:solidFill>
                <a:effectLst/>
                <a:latin typeface="JasmineUPC" pitchFamily="18" charset="-34"/>
                <a:cs typeface="Angsana New" pitchFamily="18" charset="-34"/>
              </a:rPr>
              <a:t>:01</a:t>
            </a:r>
            <a:endParaRPr lang="th-TH" sz="2400" b="0">
              <a:solidFill>
                <a:schemeClr val="tx2"/>
              </a:solidFill>
              <a:effectLst/>
              <a:latin typeface="Browall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763000" cy="838200"/>
          </a:xfrm>
          <a:noFill/>
        </p:spPr>
        <p:txBody>
          <a:bodyPr/>
          <a:lstStyle/>
          <a:p>
            <a:r>
              <a:rPr lang="th-TH" sz="6000" b="1">
                <a:solidFill>
                  <a:srgbClr val="FF3300"/>
                </a:solidFill>
              </a:rPr>
              <a:t>             </a:t>
            </a:r>
            <a:r>
              <a:rPr lang="th-TH" sz="6000" b="1">
                <a:solidFill>
                  <a:schemeClr val="bg1"/>
                </a:solidFill>
              </a:rPr>
              <a:t>มาตรฐานที่เกี่ยวข้อง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05038"/>
            <a:ext cx="8915400" cy="4114800"/>
          </a:xfrm>
        </p:spPr>
        <p:txBody>
          <a:bodyPr/>
          <a:lstStyle/>
          <a:p>
            <a:pPr>
              <a:spcBef>
                <a:spcPct val="10000"/>
              </a:spcBef>
              <a:buClr>
                <a:srgbClr val="0000D6"/>
              </a:buClr>
              <a:buFont typeface="Webdings" pitchFamily="18" charset="2"/>
              <a:buChar char="n"/>
            </a:pPr>
            <a:r>
              <a:rPr lang="th-TH" sz="3600" b="1">
                <a:solidFill>
                  <a:srgbClr val="003300"/>
                </a:solidFill>
                <a:cs typeface="JasmineUPC" pitchFamily="18" charset="-34"/>
              </a:rPr>
              <a:t> </a:t>
            </a:r>
            <a:r>
              <a:rPr lang="en-US" sz="3600" b="1">
                <a:solidFill>
                  <a:srgbClr val="003300"/>
                </a:solidFill>
                <a:cs typeface="JasmineUPC" pitchFamily="18" charset="-34"/>
              </a:rPr>
              <a:t>HA </a:t>
            </a:r>
            <a:r>
              <a:rPr lang="en-US" sz="2800" b="1">
                <a:solidFill>
                  <a:srgbClr val="003300"/>
                </a:solidFill>
                <a:cs typeface="JasmineUPC" pitchFamily="18" charset="-34"/>
              </a:rPr>
              <a:t>&amp;</a:t>
            </a:r>
            <a:r>
              <a:rPr lang="en-US" sz="3600" b="1">
                <a:solidFill>
                  <a:srgbClr val="003300"/>
                </a:solidFill>
                <a:cs typeface="JasmineUPC" pitchFamily="18" charset="-34"/>
              </a:rPr>
              <a:t> HPH</a:t>
            </a:r>
            <a:endParaRPr lang="th-TH" sz="3600" b="1">
              <a:solidFill>
                <a:srgbClr val="003300"/>
              </a:solidFill>
              <a:cs typeface="JasmineUPC" pitchFamily="18" charset="-34"/>
            </a:endParaRPr>
          </a:p>
          <a:p>
            <a:pPr>
              <a:spcBef>
                <a:spcPct val="10000"/>
              </a:spcBef>
              <a:buClr>
                <a:srgbClr val="0000D6"/>
              </a:buClr>
              <a:buFont typeface="Webdings" pitchFamily="18" charset="2"/>
              <a:buChar char="n"/>
            </a:pPr>
            <a:r>
              <a:rPr lang="th-TH" sz="3600" b="1">
                <a:solidFill>
                  <a:srgbClr val="003300"/>
                </a:solidFill>
                <a:cs typeface="JasmineUPC" pitchFamily="18" charset="-34"/>
              </a:rPr>
              <a:t> </a:t>
            </a:r>
            <a:r>
              <a:rPr lang="en-US" sz="3600" b="1">
                <a:solidFill>
                  <a:srgbClr val="003300"/>
                </a:solidFill>
                <a:cs typeface="JasmineUPC" pitchFamily="18" charset="-34"/>
              </a:rPr>
              <a:t>HCA</a:t>
            </a:r>
            <a:endParaRPr lang="th-TH" sz="3600" b="1">
              <a:solidFill>
                <a:srgbClr val="003300"/>
              </a:solidFill>
              <a:cs typeface="JasmineUPC" pitchFamily="18" charset="-34"/>
            </a:endParaRPr>
          </a:p>
          <a:p>
            <a:pPr>
              <a:spcBef>
                <a:spcPct val="10000"/>
              </a:spcBef>
              <a:buClr>
                <a:srgbClr val="0000D6"/>
              </a:buClr>
              <a:buFont typeface="Webdings" pitchFamily="18" charset="2"/>
              <a:buChar char="n"/>
            </a:pPr>
            <a:r>
              <a:rPr lang="th-TH" sz="3600" b="1">
                <a:solidFill>
                  <a:srgbClr val="003300"/>
                </a:solidFill>
                <a:cs typeface="JasmineUPC" pitchFamily="18" charset="-34"/>
              </a:rPr>
              <a:t> มาตรฐานกระทรวงฯ (</a:t>
            </a:r>
            <a:r>
              <a:rPr lang="en-US" sz="3600" b="1">
                <a:solidFill>
                  <a:srgbClr val="003300"/>
                </a:solidFill>
                <a:cs typeface="JasmineUPC" pitchFamily="18" charset="-34"/>
              </a:rPr>
              <a:t>HNQA</a:t>
            </a:r>
            <a:r>
              <a:rPr lang="th-TH" sz="3600" b="1">
                <a:solidFill>
                  <a:srgbClr val="003300"/>
                </a:solidFill>
                <a:cs typeface="JasmineUPC" pitchFamily="18" charset="-34"/>
              </a:rPr>
              <a:t>)</a:t>
            </a:r>
          </a:p>
          <a:p>
            <a:pPr>
              <a:spcBef>
                <a:spcPct val="10000"/>
              </a:spcBef>
              <a:buClr>
                <a:srgbClr val="0000D6"/>
              </a:buClr>
              <a:buFont typeface="Webdings" pitchFamily="18" charset="2"/>
              <a:buChar char="n"/>
            </a:pPr>
            <a:r>
              <a:rPr lang="th-TH" sz="3600" b="1">
                <a:solidFill>
                  <a:srgbClr val="003300"/>
                </a:solidFill>
                <a:cs typeface="JasmineUPC" pitchFamily="18" charset="-34"/>
              </a:rPr>
              <a:t> </a:t>
            </a:r>
            <a:r>
              <a:rPr lang="en-US" sz="3600" b="1">
                <a:solidFill>
                  <a:srgbClr val="003300"/>
                </a:solidFill>
                <a:cs typeface="JasmineUPC" pitchFamily="18" charset="-34"/>
              </a:rPr>
              <a:t>ISO</a:t>
            </a:r>
          </a:p>
          <a:p>
            <a:pPr>
              <a:spcBef>
                <a:spcPct val="10000"/>
              </a:spcBef>
              <a:buClr>
                <a:srgbClr val="0000D6"/>
              </a:buClr>
              <a:buFont typeface="Webdings" pitchFamily="18" charset="2"/>
              <a:buChar char="n"/>
            </a:pPr>
            <a:r>
              <a:rPr lang="en-US" sz="3600" b="1">
                <a:solidFill>
                  <a:srgbClr val="003300"/>
                </a:solidFill>
                <a:cs typeface="JasmineUPC" pitchFamily="18" charset="-34"/>
              </a:rPr>
              <a:t> PSO</a:t>
            </a:r>
          </a:p>
          <a:p>
            <a:pPr>
              <a:spcBef>
                <a:spcPct val="10000"/>
              </a:spcBef>
              <a:buClr>
                <a:srgbClr val="0000D6"/>
              </a:buClr>
              <a:buFont typeface="Webdings" pitchFamily="18" charset="2"/>
              <a:buNone/>
            </a:pPr>
            <a:r>
              <a:rPr lang="en-US" sz="3600" b="1">
                <a:solidFill>
                  <a:srgbClr val="003300"/>
                </a:solidFill>
                <a:cs typeface="JasmineUPC" pitchFamily="18" charset="-34"/>
              </a:rPr>
              <a:t>     </a:t>
            </a:r>
            <a:r>
              <a:rPr lang="th-TH" sz="3600" b="1">
                <a:solidFill>
                  <a:srgbClr val="003300"/>
                </a:solidFill>
                <a:cs typeface="JasmineUPC" pitchFamily="18" charset="-34"/>
              </a:rPr>
              <a:t>ฯลฯ</a:t>
            </a:r>
          </a:p>
          <a:p>
            <a:pPr>
              <a:spcBef>
                <a:spcPct val="10000"/>
              </a:spcBef>
              <a:buClr>
                <a:srgbClr val="0000D6"/>
              </a:buClr>
              <a:buFont typeface="Webdings" pitchFamily="18" charset="2"/>
              <a:buNone/>
            </a:pPr>
            <a:endParaRPr lang="th-TH" sz="3600" b="1">
              <a:solidFill>
                <a:srgbClr val="003300"/>
              </a:solidFill>
            </a:endParaRPr>
          </a:p>
        </p:txBody>
      </p:sp>
      <p:sp useBgFill="1">
        <p:nvSpPr>
          <p:cNvPr id="350212" name="Text Box 4"/>
          <p:cNvSpPr txBox="1">
            <a:spLocks noChangeArrowheads="1"/>
          </p:cNvSpPr>
          <p:nvPr/>
        </p:nvSpPr>
        <p:spPr bwMode="auto">
          <a:xfrm>
            <a:off x="228600" y="6297613"/>
            <a:ext cx="4665663" cy="457200"/>
          </a:xfrm>
          <a:prstGeom prst="rect">
            <a:avLst/>
          </a:prstGeom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th-TH" sz="2400" i="1">
                <a:solidFill>
                  <a:srgbClr val="0000FF"/>
                </a:solidFill>
                <a:effectLst/>
                <a:latin typeface="JasmineUPC" pitchFamily="18" charset="-34"/>
                <a:cs typeface="Angsana New" pitchFamily="18" charset="-34"/>
              </a:rPr>
              <a:t>สถาบันพัฒนาและรับรองคุณภาพโรงพยาบาล CQI</a:t>
            </a:r>
            <a:r>
              <a:rPr lang="en-US" sz="2400" i="1">
                <a:solidFill>
                  <a:srgbClr val="0000FF"/>
                </a:solidFill>
                <a:effectLst/>
                <a:latin typeface="JasmineUPC" pitchFamily="18" charset="-34"/>
                <a:cs typeface="Angsana New" pitchFamily="18" charset="-34"/>
              </a:rPr>
              <a:t>:14</a:t>
            </a:r>
            <a:endParaRPr lang="th-TH" sz="2400" b="0">
              <a:solidFill>
                <a:srgbClr val="0000FF"/>
              </a:solidFill>
              <a:effectLst/>
              <a:latin typeface="Browall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">
      <a:dk1>
        <a:srgbClr val="0066FF"/>
      </a:dk1>
      <a:lt1>
        <a:srgbClr val="FFFFFF"/>
      </a:lt1>
      <a:dk2>
        <a:srgbClr val="000066"/>
      </a:dk2>
      <a:lt2>
        <a:srgbClr val="FFFFFF"/>
      </a:lt2>
      <a:accent1>
        <a:srgbClr val="6699FF"/>
      </a:accent1>
      <a:accent2>
        <a:srgbClr val="3333FF"/>
      </a:accent2>
      <a:accent3>
        <a:srgbClr val="AAAAB8"/>
      </a:accent3>
      <a:accent4>
        <a:srgbClr val="DADADA"/>
      </a:accent4>
      <a:accent5>
        <a:srgbClr val="B8CAFF"/>
      </a:accent5>
      <a:accent6>
        <a:srgbClr val="2D2DE7"/>
      </a:accent6>
      <a:hlink>
        <a:srgbClr val="FFCC00"/>
      </a:hlink>
      <a:folHlink>
        <a:srgbClr val="0000CC"/>
      </a:folHlink>
    </a:clrScheme>
    <a:fontScheme name="Pixel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KodchiangUPC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KodchiangUPC" pitchFamily="18" charset="-34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980</TotalTime>
  <Words>1960</Words>
  <Application>Microsoft PowerPoint</Application>
  <PresentationFormat>นำเสนอทางหน้าจอ (4:3)</PresentationFormat>
  <Paragraphs>330</Paragraphs>
  <Slides>59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2</vt:i4>
      </vt:variant>
      <vt:variant>
        <vt:lpstr>ชื่อเรื่องภาพนิ่ง</vt:lpstr>
      </vt:variant>
      <vt:variant>
        <vt:i4>59</vt:i4>
      </vt:variant>
    </vt:vector>
  </HeadingPairs>
  <TitlesOfParts>
    <vt:vector size="62" baseType="lpstr">
      <vt:lpstr>Pixel</vt:lpstr>
      <vt:lpstr>Document</vt:lpstr>
      <vt:lpstr>เอกสาร</vt:lpstr>
      <vt:lpstr>ภาพนิ่ง 1</vt:lpstr>
      <vt:lpstr>เป้าหมายวันนี้</vt:lpstr>
      <vt:lpstr>องค์ประกอบของ CQI</vt:lpstr>
      <vt:lpstr>ความหมายของ  CQI</vt:lpstr>
      <vt:lpstr>ภาพนิ่ง 5</vt:lpstr>
      <vt:lpstr>ภาพนิ่ง 6</vt:lpstr>
      <vt:lpstr>ภาพนิ่ง 7</vt:lpstr>
      <vt:lpstr>ภาพนิ่ง 8</vt:lpstr>
      <vt:lpstr>             มาตรฐานที่เกี่ยวข้อง</vt:lpstr>
      <vt:lpstr>ภาพนิ่ง 10</vt:lpstr>
      <vt:lpstr>ภาพนิ่ง 11</vt:lpstr>
      <vt:lpstr>กระบวนการคุณภาพ</vt:lpstr>
      <vt:lpstr>ภาพนิ่ง 13</vt:lpstr>
      <vt:lpstr>ภาพนิ่ง 14</vt:lpstr>
      <vt:lpstr>ภาพนิ่ง 15</vt:lpstr>
      <vt:lpstr>ภาพนิ่ง 16</vt:lpstr>
      <vt:lpstr>ขั้นตอนของ CQI</vt:lpstr>
      <vt:lpstr>ขั้นตอนของ CQI</vt:lpstr>
      <vt:lpstr>ขั้นตอนในขั้น Plan</vt:lpstr>
      <vt:lpstr>Do</vt:lpstr>
      <vt:lpstr>Study</vt:lpstr>
      <vt:lpstr>Act</vt:lpstr>
      <vt:lpstr>เครื่องมือพัฒนาคุณภาพ</vt:lpstr>
      <vt:lpstr>เครื่องมือสำหรับการทำงานเป็นทีม </vt:lpstr>
      <vt:lpstr> เครื่องมือสำหรับการทำงานเป็นทีม </vt:lpstr>
      <vt:lpstr>เครื่องมือสำหรับการจัดการกับข้อมูลอย่างเป็นระบบ</vt:lpstr>
      <vt:lpstr>ความคิดสร้างสรรค์กับCQI</vt:lpstr>
      <vt:lpstr>ความคิดสร้างสรรค์</vt:lpstr>
      <vt:lpstr>ทำไมต้องนำความคิดสร้างสรรค์มาใช้ในบริการสุขภาพ</vt:lpstr>
      <vt:lpstr>  กระตุ้นความคิดสร้างสรรค์</vt:lpstr>
      <vt:lpstr> ตัวอย่าง</vt:lpstr>
      <vt:lpstr>ข้อมูลทางวิชาการ</vt:lpstr>
      <vt:lpstr>ข้อมูลทางวิชาการ</vt:lpstr>
      <vt:lpstr>รูปแบบของกิจกรรม CQI</vt:lpstr>
      <vt:lpstr>ตัวอย่าง</vt:lpstr>
      <vt:lpstr> ส่วนประกอบสำคัญ</vt:lpstr>
      <vt:lpstr>ภาพนิ่ง 37</vt:lpstr>
      <vt:lpstr> เน้นการทดสอบขนาดเล็ก</vt:lpstr>
      <vt:lpstr> ทดสอบต่อเนื่อง</vt:lpstr>
      <vt:lpstr>  ทดสอบหลายเรื่องพร้อมกัน</vt:lpstr>
      <vt:lpstr>ภาพนิ่ง 41</vt:lpstr>
      <vt:lpstr>ภาพนิ่ง 42</vt:lpstr>
      <vt:lpstr>สมาชิกในทีมควรประกอบด้วย</vt:lpstr>
      <vt:lpstr>ค. เฝ้าดู</vt:lpstr>
      <vt:lpstr>เคล็ดลับในการกำหนดเครื่องชี้วัด</vt:lpstr>
      <vt:lpstr>ภาพนิ่ง 46</vt:lpstr>
      <vt:lpstr>ง. วางแผนและทดสอบการเปลี่ยนแปลง</vt:lpstr>
      <vt:lpstr>ภาพนิ่ง 48</vt:lpstr>
      <vt:lpstr>การเลือกหัวข้อและการเขียนความสำคัญ</vt:lpstr>
      <vt:lpstr>การหาโอกาสพัฒนา</vt:lpstr>
      <vt:lpstr>ประเมินสถานการณ์ก่อนแก้ปัญหา</vt:lpstr>
      <vt:lpstr>การเขียนวัตถุประสงค์</vt:lpstr>
      <vt:lpstr>การกำหนดตัวชี้วัด</vt:lpstr>
      <vt:lpstr>การคัดเลือกตัวชี้วัด</vt:lpstr>
      <vt:lpstr> สรุปประเด็นสำคัญ</vt:lpstr>
      <vt:lpstr>ภาพนิ่ง 56</vt:lpstr>
      <vt:lpstr>ภาพนิ่ง 57</vt:lpstr>
      <vt:lpstr>วิธีการนำเสนอสำหรับการประกวด</vt:lpstr>
      <vt:lpstr>ภาพนิ่ง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การประกันคุณภาพการพยาบาล</dc:title>
  <dc:creator>Atcharaporn</dc:creator>
  <cp:lastModifiedBy>KKD Windows Se7en V1</cp:lastModifiedBy>
  <cp:revision>65</cp:revision>
  <dcterms:created xsi:type="dcterms:W3CDTF">2003-01-13T13:31:10Z</dcterms:created>
  <dcterms:modified xsi:type="dcterms:W3CDTF">2017-06-19T09:07:50Z</dcterms:modified>
</cp:coreProperties>
</file>