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handoutMasterIdLst>
    <p:handoutMasterId r:id="rId20"/>
  </p:handoutMasterIdLst>
  <p:sldIdLst>
    <p:sldId id="280" r:id="rId2"/>
    <p:sldId id="275" r:id="rId3"/>
    <p:sldId id="278" r:id="rId4"/>
    <p:sldId id="258" r:id="rId5"/>
    <p:sldId id="259" r:id="rId6"/>
    <p:sldId id="261" r:id="rId7"/>
    <p:sldId id="279" r:id="rId8"/>
    <p:sldId id="263" r:id="rId9"/>
    <p:sldId id="264" r:id="rId10"/>
    <p:sldId id="265" r:id="rId11"/>
    <p:sldId id="285" r:id="rId12"/>
    <p:sldId id="276" r:id="rId13"/>
    <p:sldId id="283" r:id="rId14"/>
    <p:sldId id="286" r:id="rId15"/>
    <p:sldId id="287" r:id="rId16"/>
    <p:sldId id="288" r:id="rId17"/>
    <p:sldId id="284" r:id="rId18"/>
  </p:sldIdLst>
  <p:sldSz cx="9144000" cy="6858000" type="screen4x3"/>
  <p:notesSz cx="6797675" cy="9926638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0387"/>
    <a:srgbClr val="3E36E6"/>
    <a:srgbClr val="003300"/>
    <a:srgbClr val="FF0000"/>
    <a:srgbClr val="FFFF00"/>
    <a:srgbClr val="04617B"/>
    <a:srgbClr val="FFFFFF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05" autoAdjust="0"/>
    <p:restoredTop sz="94660" autoAdjust="0"/>
  </p:normalViewPr>
  <p:slideViewPr>
    <p:cSldViewPr>
      <p:cViewPr>
        <p:scale>
          <a:sx n="66" d="100"/>
          <a:sy n="66" d="100"/>
        </p:scale>
        <p:origin x="-125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2143" tIns="46071" rIns="92143" bIns="46071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th-TH"/>
              <a:t>หลักสูตรการพัฒนาทีมวิทยากรประจำเขตด้าน </a:t>
            </a:r>
            <a:r>
              <a:rPr lang="en-US"/>
              <a:t>Mapping </a:t>
            </a:r>
            <a:r>
              <a:rPr lang="th-TH"/>
              <a:t>และ </a:t>
            </a:r>
            <a:r>
              <a:rPr lang="en-US"/>
              <a:t>R2R 2557 </a:t>
            </a:r>
            <a:r>
              <a:rPr lang="th-TH"/>
              <a:t>ระหว่างวันที่ 2-5 มิย.57 ณ ห้องประชุมกรมส่งเสริมการเกษตรชั้น 5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2143" tIns="46071" rIns="92143" bIns="46071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th-TH"/>
              <a:t>04/06/57</a:t>
            </a: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2143" tIns="46071" rIns="92143" bIns="46071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th-TH"/>
              <a:t>กองวิจัยและพัฒนางานส่งเสริมการเกษตร กรมส่งเสริมการเกษตร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lIns="92143" tIns="46071" rIns="92143" bIns="46071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5BA55F7-244D-430C-B060-2520735D390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2143" tIns="46071" rIns="92143" bIns="4607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th-TH"/>
              <a:t>หลักสูตรการพัฒนาทีมวิทยากรประจำเขตด้าน </a:t>
            </a:r>
            <a:r>
              <a:rPr lang="en-US"/>
              <a:t>Mapping </a:t>
            </a:r>
            <a:r>
              <a:rPr lang="th-TH"/>
              <a:t>และ </a:t>
            </a:r>
            <a:r>
              <a:rPr lang="en-US"/>
              <a:t>R2R 2557 </a:t>
            </a:r>
            <a:r>
              <a:rPr lang="th-TH"/>
              <a:t>ระหว่างวันที่ 2-5 มิย.57 ณ ห้องประชุมกรมส่งเสริมการเกษตรชั้น 5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2143" tIns="46071" rIns="92143" bIns="4607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th-TH"/>
              <a:t>04/06/57</a:t>
            </a:r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3" tIns="46071" rIns="92143" bIns="46071" rtlCol="0" anchor="ctr"/>
          <a:lstStyle/>
          <a:p>
            <a:pPr lvl="0"/>
            <a:endParaRPr lang="th-TH" noProof="0" smtClean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2143" tIns="46071" rIns="92143" bIns="46071" rtlCol="0">
            <a:normAutofit/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2143" tIns="46071" rIns="92143" bIns="4607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th-TH"/>
              <a:t>กองวิจัยและพัฒนางานส่งเสริมการเกษตร กรมส่งเสริมการเกษตร</a:t>
            </a: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lIns="92143" tIns="46071" rIns="92143" bIns="4607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23934E-E146-464F-8D92-A580C012C63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Cordia New" pitchFamily="34" charset="-34"/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กองวิจัยและพัฒนางานส่งเสริมการเกษตร กรมส่งเสริมการเกษตร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04/06/57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EAE99F-3F1C-41E8-82DC-88481A62EF60}" type="slidenum">
              <a:rPr lang="th-TH" smtClean="0"/>
              <a:pPr>
                <a:defRPr/>
              </a:pPr>
              <a:t>1</a:t>
            </a:fld>
            <a:endParaRPr lang="th-TH"/>
          </a:p>
        </p:txBody>
      </p:sp>
      <p:sp>
        <p:nvSpPr>
          <p:cNvPr id="6" name="ตัวแทนหัวกระดาษ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หลักสูตรการพัฒนาทีมวิทยากรประจำเขตด้าน </a:t>
            </a:r>
            <a:r>
              <a:rPr lang="en-US"/>
              <a:t>Mapping </a:t>
            </a:r>
            <a:r>
              <a:rPr lang="th-TH"/>
              <a:t>และ </a:t>
            </a:r>
            <a:r>
              <a:rPr lang="en-US"/>
              <a:t>R2R 2557 </a:t>
            </a:r>
            <a:r>
              <a:rPr lang="th-TH"/>
              <a:t>ระหว่างวันที่ 2-5 มิย.57 ณ ห้องประชุมกรมส่งเสริมการเกษตรชั้น 5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5637"/>
          </a:xfrm>
          <a:noFill/>
        </p:spPr>
        <p:txBody>
          <a:bodyPr wrap="square" lIns="91257" tIns="45628" rIns="91257" bIns="4562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กองวิจัยและพัฒนางานส่งเสริมการเกษตร กรมส่งเสริมการเกษตร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04/06/57</a:t>
            </a: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A52868-3B05-4636-8504-E629C8BD94A6}" type="slidenum">
              <a:rPr lang="th-TH" smtClean="0"/>
              <a:pPr>
                <a:defRPr/>
              </a:pPr>
              <a:t>2</a:t>
            </a:fld>
            <a:endParaRPr lang="th-TH"/>
          </a:p>
        </p:txBody>
      </p:sp>
      <p:sp>
        <p:nvSpPr>
          <p:cNvPr id="6" name="ตัวแทนหัวกระดาษ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หลักสูตรการพัฒนาทีมวิทยากรประจำเขตด้าน </a:t>
            </a:r>
            <a:r>
              <a:rPr lang="en-US"/>
              <a:t>Mapping </a:t>
            </a:r>
            <a:r>
              <a:rPr lang="th-TH"/>
              <a:t>และ </a:t>
            </a:r>
            <a:r>
              <a:rPr lang="en-US"/>
              <a:t>R2R 2557 </a:t>
            </a:r>
            <a:r>
              <a:rPr lang="th-TH"/>
              <a:t>ระหว่างวันที่ 2-5 มิย.57 ณ ห้องประชุมกรมส่งเสริมการเกษตรชั้น 5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cs typeface="Cordia New" pitchFamily="34" charset="-34"/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กองวิจัยและพัฒนางานส่งเสริมการเกษตร กรมส่งเสริมการเกษตร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04/06/57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0F2CD0-D60D-4F07-B28C-F7345DFFC4E6}" type="slidenum">
              <a:rPr lang="th-TH" smtClean="0"/>
              <a:pPr>
                <a:defRPr/>
              </a:pPr>
              <a:t>7</a:t>
            </a:fld>
            <a:endParaRPr lang="th-TH"/>
          </a:p>
        </p:txBody>
      </p:sp>
      <p:sp>
        <p:nvSpPr>
          <p:cNvPr id="6" name="ตัวแทนหัวกระดาษ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หลักสูตรการพัฒนาทีมวิทยากรประจำเขตด้าน </a:t>
            </a:r>
            <a:r>
              <a:rPr lang="en-US"/>
              <a:t>Mapping </a:t>
            </a:r>
            <a:r>
              <a:rPr lang="th-TH"/>
              <a:t>และ </a:t>
            </a:r>
            <a:r>
              <a:rPr lang="en-US"/>
              <a:t>R2R 2557 </a:t>
            </a:r>
            <a:r>
              <a:rPr lang="th-TH"/>
              <a:t>ระหว่างวันที่ 2-5 มิย.57 ณ ห้องประชุมกรมส่งเสริมการเกษตรชั้น 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FB21E-0917-4D2A-ABDD-FDA72ADA1648}" type="datetime1">
              <a:rPr lang="th-TH"/>
              <a:pPr>
                <a:defRPr/>
              </a:pPr>
              <a:t>20/06/60</a:t>
            </a:fld>
            <a:endParaRPr lang="th-TH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7A984-917E-4197-94DD-8994A076B83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BDA9A-00FA-419D-8842-07B40D55FD9E}" type="datetime1">
              <a:rPr lang="th-TH"/>
              <a:pPr>
                <a:defRPr/>
              </a:pPr>
              <a:t>20/06/60</a:t>
            </a:fld>
            <a:endParaRPr lang="th-TH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E3461-AFF6-4040-B183-A7D761C2CD7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6F067-0154-419B-98CD-79A48942ECA8}" type="datetime1">
              <a:rPr lang="th-TH"/>
              <a:pPr>
                <a:defRPr/>
              </a:pPr>
              <a:t>20/06/60</a:t>
            </a:fld>
            <a:endParaRPr lang="th-TH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845DE-E471-4124-A4E2-FF3DA622C85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A2A8-B822-49E2-8DDB-693900642FCF}" type="datetime1">
              <a:rPr lang="th-TH"/>
              <a:pPr>
                <a:defRPr/>
              </a:pPr>
              <a:t>20/06/60</a:t>
            </a:fld>
            <a:endParaRPr lang="th-TH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DF060-F195-4403-A276-2A5C7413D57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F5EE0-3C66-41C4-ABF4-BE0450A8FC14}" type="datetime1">
              <a:rPr lang="th-TH"/>
              <a:pPr>
                <a:defRPr/>
              </a:pPr>
              <a:t>20/06/60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2AB5B-086D-4465-A0F5-142C338865E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F0566-1275-4140-8EC2-EF36DEDB9587}" type="datetime1">
              <a:rPr lang="th-TH"/>
              <a:pPr>
                <a:defRPr/>
              </a:pPr>
              <a:t>20/06/60</a:t>
            </a:fld>
            <a:endParaRPr lang="th-TH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D9CB4-E8FF-4FC7-BE3C-64E8EB803EF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4149C-C6BD-4BC4-8CEF-411A22890834}" type="datetime1">
              <a:rPr lang="th-TH"/>
              <a:pPr>
                <a:defRPr/>
              </a:pPr>
              <a:t>20/06/60</a:t>
            </a:fld>
            <a:endParaRPr lang="th-TH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CA8B2-12E7-45A5-AF44-32370BD8D71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81545-9C41-47D6-879D-D59FF75C9A8C}" type="datetime1">
              <a:rPr lang="th-TH"/>
              <a:pPr>
                <a:defRPr/>
              </a:pPr>
              <a:t>20/06/60</a:t>
            </a:fld>
            <a:endParaRPr lang="th-TH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7119B-788B-4B2C-9B4A-E500C2B5CD7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A6CCD-1D50-4401-80C3-6670906A6BFD}" type="datetime1">
              <a:rPr lang="th-TH"/>
              <a:pPr>
                <a:defRPr/>
              </a:pPr>
              <a:t>20/06/60</a:t>
            </a:fld>
            <a:endParaRPr lang="th-TH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CC11E-9429-411A-BAFB-A76A4C4D371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E441A-8F30-4F4E-B471-C61803C402DF}" type="datetime1">
              <a:rPr lang="th-TH"/>
              <a:pPr>
                <a:defRPr/>
              </a:pPr>
              <a:t>20/06/60</a:t>
            </a:fld>
            <a:endParaRPr lang="th-TH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83567-735E-4224-A490-4E6016200E1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87FCF-4FE0-4A2D-B2AD-D6A85CD7F4A3}" type="datetime1">
              <a:rPr lang="th-TH"/>
              <a:pPr>
                <a:defRPr/>
              </a:pPr>
              <a:t>20/06/60</a:t>
            </a:fld>
            <a:endParaRPr lang="th-TH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E7A12-5365-462D-80D5-09308A65787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0BBF152-19A9-473C-AE3A-9B7395E4EEC7}" type="datetime1">
              <a:rPr lang="th-TH"/>
              <a:pPr>
                <a:defRPr/>
              </a:pPr>
              <a:t>20/06/60</a:t>
            </a:fld>
            <a:endParaRPr lang="th-T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5106321-FDBE-4223-9459-4EE450899B6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1" r:id="rId2"/>
    <p:sldLayoutId id="2147483720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21" r:id="rId9"/>
    <p:sldLayoutId id="2147483717" r:id="rId10"/>
    <p:sldLayoutId id="2147483718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Cordia New" pitchFamily="34" charset="-34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Cordia New" pitchFamily="34" charset="-34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Cordia New" pitchFamily="34" charset="-34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Cordia New" pitchFamily="34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Cordia New" pitchFamily="34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Cordia New" pitchFamily="34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Cordia New" pitchFamily="34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Cordia New" pitchFamily="34" charset="-34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835696" y="1040217"/>
            <a:ext cx="6803529" cy="177641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954088" y="1143000"/>
            <a:ext cx="60483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th-TH" sz="4800" b="1">
                <a:solidFill>
                  <a:srgbClr val="3E36E6"/>
                </a:solidFill>
                <a:latin typeface="Angsana New" pitchFamily="18" charset="-34"/>
              </a:rPr>
              <a:t>แนวทางพัฒนางานประจำ</a:t>
            </a:r>
          </a:p>
          <a:p>
            <a:pPr algn="r"/>
            <a:r>
              <a:rPr lang="th-TH" sz="4800" b="1">
                <a:solidFill>
                  <a:srgbClr val="3E36E6"/>
                </a:solidFill>
                <a:latin typeface="Angsana New" pitchFamily="18" charset="-34"/>
              </a:rPr>
              <a:t>สู่งานวิจัย</a:t>
            </a:r>
            <a:endParaRPr lang="th-TH" sz="4800">
              <a:solidFill>
                <a:srgbClr val="3E36E6"/>
              </a:solidFill>
              <a:latin typeface="Angsana New" pitchFamily="18" charset="-34"/>
            </a:endParaRPr>
          </a:p>
        </p:txBody>
      </p:sp>
      <p:pic>
        <p:nvPicPr>
          <p:cNvPr id="5126" name="Picture 9" descr="G:\A R2R  56\BG\r2r logo co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8338" y="103981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C:\Users\Administrator\Downloads\4324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862013" y="404813"/>
            <a:ext cx="7597775" cy="11255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081088" y="620713"/>
            <a:ext cx="716280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th-TH" sz="7200" b="1">
                <a:solidFill>
                  <a:srgbClr val="FFFF00"/>
                </a:solidFill>
                <a:latin typeface="Angsana New" pitchFamily="18" charset="-34"/>
              </a:rPr>
              <a:t>การวิจัยและพัฒนา</a:t>
            </a:r>
            <a:endParaRPr lang="th-TH" sz="4800" b="1">
              <a:solidFill>
                <a:srgbClr val="FFFF99"/>
              </a:solidFill>
              <a:latin typeface="Angsana New" pitchFamily="18" charset="-34"/>
            </a:endParaRPr>
          </a:p>
        </p:txBody>
      </p:sp>
      <p:sp>
        <p:nvSpPr>
          <p:cNvPr id="425989" name="Text Box 5"/>
          <p:cNvSpPr txBox="1">
            <a:spLocks noChangeArrowheads="1"/>
          </p:cNvSpPr>
          <p:nvPr/>
        </p:nvSpPr>
        <p:spPr bwMode="auto">
          <a:xfrm>
            <a:off x="754063" y="1884363"/>
            <a:ext cx="77057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6000" b="1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    </a:t>
            </a:r>
            <a:r>
              <a:rPr lang="th-TH" sz="6000" b="1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การพัฒนารูปแบบหนึ่งที่ใช้การวิจัยเป็นเครื่องมือโดย</a:t>
            </a:r>
            <a:r>
              <a:rPr lang="th-TH" sz="6000" b="1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ผู้วิจัย หาวิธีหรือนวัตกรรมมาแก้ปัญหา/ปรับปรุง/พัฒนา</a:t>
            </a:r>
            <a:r>
              <a:rPr lang="th-TH" sz="60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งานที่รับผิดชอบ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25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smtClean="0">
                <a:solidFill>
                  <a:srgbClr val="FF0000"/>
                </a:solidFill>
                <a:cs typeface="DilleniaUPC" pitchFamily="18" charset="-34"/>
              </a:rPr>
              <a:t>R2R</a:t>
            </a:r>
            <a:r>
              <a:rPr lang="en-US" sz="4400" b="1" smtClean="0">
                <a:cs typeface="DilleniaUPC" pitchFamily="18" charset="-34"/>
              </a:rPr>
              <a:t>  </a:t>
            </a:r>
            <a:r>
              <a:rPr lang="th-TH" sz="4400" b="1" smtClean="0"/>
              <a:t>คือ อะไร </a:t>
            </a:r>
            <a:r>
              <a:rPr lang="th-TH" sz="7200" b="1" smtClean="0"/>
              <a:t>?</a:t>
            </a:r>
          </a:p>
        </p:txBody>
      </p:sp>
      <p:sp>
        <p:nvSpPr>
          <p:cNvPr id="6147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42988" y="2324100"/>
            <a:ext cx="6985000" cy="2473325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h-TH" sz="3600" b="1" smtClean="0">
                <a:solidFill>
                  <a:srgbClr val="0070C0"/>
                </a:solidFill>
              </a:rPr>
              <a:t> คือ การใช้งานวิจัยเป็นเครื่องมือสร้างความรู้เพื่อนำมาพัฒนางานประจำ ในขณะเดียวกันก็ทำให้คนทำงานประจำมีโอกาสคิด  ทดลอง  ตั้งโจทย์ให้มีความชัดเจนขึ้น แล้วทำการทดลองเก็บข้อมูล  วิเคราะห์ข้อมูล  สรุปผล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4572000" y="5013325"/>
            <a:ext cx="33131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b="1">
                <a:latin typeface="Century Gothic" pitchFamily="34" charset="0"/>
                <a:cs typeface="DilleniaUPC" pitchFamily="18" charset="-34"/>
              </a:rPr>
              <a:t>ศ.นพ.วิจารณ์  พานิช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Users\Administrator\Downloads\4324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AutoShape 6"/>
          <p:cNvSpPr>
            <a:spLocks noChangeArrowheads="1"/>
          </p:cNvSpPr>
          <p:nvPr/>
        </p:nvSpPr>
        <p:spPr bwMode="auto">
          <a:xfrm>
            <a:off x="0" y="1557338"/>
            <a:ext cx="8964613" cy="4535487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 w="28575">
            <a:solidFill>
              <a:schemeClr val="bg2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500438"/>
            <a:ext cx="8964613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8600"/>
            <a:ext cx="8569325" cy="1143000"/>
          </a:xfrm>
          <a:solidFill>
            <a:schemeClr val="accent2"/>
          </a:solidFill>
        </p:spPr>
        <p:txBody>
          <a:bodyPr/>
          <a:lstStyle/>
          <a:p>
            <a:r>
              <a:rPr lang="th-TH" sz="3600" b="1" smtClean="0">
                <a:solidFill>
                  <a:schemeClr val="bg1"/>
                </a:solidFill>
                <a:cs typeface="Tahoma" pitchFamily="34" charset="0"/>
              </a:rPr>
              <a:t> </a:t>
            </a:r>
            <a:r>
              <a:rPr lang="en-US" sz="3600" b="1" smtClean="0">
                <a:solidFill>
                  <a:srgbClr val="1F0387"/>
                </a:solidFill>
                <a:cs typeface="Tahoma" pitchFamily="34" charset="0"/>
              </a:rPr>
              <a:t>R2R (Routine to Research) </a:t>
            </a:r>
            <a:r>
              <a:rPr lang="th-TH" sz="3600" b="1" smtClean="0">
                <a:solidFill>
                  <a:srgbClr val="1F0387"/>
                </a:solidFill>
                <a:cs typeface="Tahoma" pitchFamily="34" charset="0"/>
              </a:rPr>
              <a:t>คืออะไร</a:t>
            </a:r>
            <a:endParaRPr lang="en-US" sz="3600" b="1" smtClean="0">
              <a:solidFill>
                <a:srgbClr val="1F0387"/>
              </a:solidFill>
              <a:cs typeface="Tahoma" pitchFamily="34" charset="0"/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idx="1"/>
          </p:nvPr>
        </p:nvSpPr>
        <p:spPr>
          <a:xfrm>
            <a:off x="0" y="1557338"/>
            <a:ext cx="9144000" cy="46085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h-TH" sz="4000" b="1" smtClean="0">
                <a:solidFill>
                  <a:srgbClr val="000000"/>
                </a:solidFill>
                <a:latin typeface="Cordia New" pitchFamily="34" charset="-34"/>
              </a:rPr>
              <a:t>การวิจัยที่</a:t>
            </a:r>
            <a:r>
              <a:rPr lang="th-TH" sz="4000" b="1" smtClean="0">
                <a:solidFill>
                  <a:srgbClr val="3E36E6"/>
                </a:solidFill>
                <a:latin typeface="Cordia New" pitchFamily="34" charset="-34"/>
              </a:rPr>
              <a:t>ดำเนินการโดย</a:t>
            </a:r>
            <a:r>
              <a:rPr lang="th-TH" sz="4000" b="1" smtClean="0">
                <a:solidFill>
                  <a:srgbClr val="000000"/>
                </a:solidFill>
                <a:latin typeface="Cordia New" pitchFamily="34" charset="-34"/>
              </a:rPr>
              <a:t>ผู้ปฏิบัติ</a:t>
            </a:r>
            <a:endParaRPr lang="th-TH" sz="4000" b="1" smtClean="0">
              <a:solidFill>
                <a:srgbClr val="3E36E6"/>
              </a:solidFill>
              <a:latin typeface="Cordia New" pitchFamily="34" charset="-34"/>
            </a:endParaRPr>
          </a:p>
          <a:p>
            <a:pPr>
              <a:lnSpc>
                <a:spcPct val="90000"/>
              </a:lnSpc>
            </a:pPr>
            <a:r>
              <a:rPr lang="th-TH" sz="4000" b="1" smtClean="0">
                <a:solidFill>
                  <a:srgbClr val="3E36E6"/>
                </a:solidFill>
                <a:latin typeface="Cordia New" pitchFamily="34" charset="-34"/>
              </a:rPr>
              <a:t>โจทย์วิจัย</a:t>
            </a:r>
            <a:r>
              <a:rPr lang="th-TH" sz="4000" b="1" smtClean="0">
                <a:solidFill>
                  <a:srgbClr val="000000"/>
                </a:solidFill>
                <a:latin typeface="Cordia New" pitchFamily="34" charset="-34"/>
              </a:rPr>
              <a:t>มาจากงานประจำ เพื่อพัฒนางานประจำ</a:t>
            </a:r>
          </a:p>
          <a:p>
            <a:pPr>
              <a:lnSpc>
                <a:spcPct val="90000"/>
              </a:lnSpc>
            </a:pPr>
            <a:r>
              <a:rPr lang="th-TH" sz="4000" b="1" smtClean="0">
                <a:solidFill>
                  <a:srgbClr val="3E36E6"/>
                </a:solidFill>
                <a:latin typeface="Cordia New" pitchFamily="34" charset="-34"/>
              </a:rPr>
              <a:t>ผลลัพธ์</a:t>
            </a:r>
            <a:r>
              <a:rPr lang="th-TH" sz="4000" b="1" smtClean="0">
                <a:solidFill>
                  <a:srgbClr val="000000"/>
                </a:solidFill>
                <a:latin typeface="Cordia New" pitchFamily="34" charset="-34"/>
              </a:rPr>
              <a:t>ดูที่ผลต่อ </a:t>
            </a:r>
            <a:r>
              <a:rPr lang="en-US" sz="4000" b="1" smtClean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“</a:t>
            </a:r>
            <a:r>
              <a:rPr lang="th-TH" sz="4000" b="1" smtClean="0">
                <a:solidFill>
                  <a:srgbClr val="000000"/>
                </a:solidFill>
                <a:latin typeface="Cordia New" pitchFamily="34" charset="-34"/>
              </a:rPr>
              <a:t>ลูกค้า</a:t>
            </a:r>
            <a:r>
              <a:rPr lang="en-US" sz="4000" b="1" smtClean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”</a:t>
            </a:r>
            <a:endParaRPr lang="th-TH" sz="4000" b="1" smtClean="0">
              <a:solidFill>
                <a:srgbClr val="000000"/>
              </a:solidFill>
              <a:latin typeface="Cordia New" pitchFamily="34" charset="-34"/>
            </a:endParaRPr>
          </a:p>
          <a:p>
            <a:pPr>
              <a:lnSpc>
                <a:spcPct val="90000"/>
              </a:lnSpc>
            </a:pPr>
            <a:r>
              <a:rPr lang="th-TH" sz="4000" b="1" smtClean="0">
                <a:solidFill>
                  <a:srgbClr val="FFFF00"/>
                </a:solidFill>
                <a:latin typeface="Cordia New" pitchFamily="34" charset="-34"/>
              </a:rPr>
              <a:t>การนำผลวิจัยไปใช้ประโยชน์ – ใช้พัฒนางานประจำ</a:t>
            </a:r>
            <a:endParaRPr lang="en-US" sz="4000" b="1" smtClean="0">
              <a:solidFill>
                <a:srgbClr val="FFFF00"/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lnSpc>
                <a:spcPct val="90000"/>
              </a:lnSpc>
            </a:pPr>
            <a:r>
              <a:rPr lang="th-TH" sz="4000" b="1" smtClean="0">
                <a:solidFill>
                  <a:srgbClr val="000000"/>
                </a:solidFill>
                <a:latin typeface="Cordia New" pitchFamily="34" charset="-34"/>
              </a:rPr>
              <a:t>การทำ </a:t>
            </a:r>
            <a:r>
              <a:rPr lang="en-US" sz="4000" b="1" smtClean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Routine Development </a:t>
            </a:r>
            <a:r>
              <a:rPr lang="th-TH" sz="4000" b="1" smtClean="0">
                <a:solidFill>
                  <a:srgbClr val="000000"/>
                </a:solidFill>
                <a:latin typeface="Cordia New" pitchFamily="34" charset="-34"/>
              </a:rPr>
              <a:t>ให้มีข้อมูล/หลักฐานอ้างอิงได้ </a:t>
            </a:r>
            <a:r>
              <a:rPr lang="en-US" sz="4000" b="1" smtClean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(Evidence-Based)</a:t>
            </a:r>
          </a:p>
          <a:p>
            <a:pPr>
              <a:lnSpc>
                <a:spcPct val="90000"/>
              </a:lnSpc>
            </a:pPr>
            <a:r>
              <a:rPr lang="th-TH" sz="4000" b="1" smtClean="0">
                <a:solidFill>
                  <a:srgbClr val="000000"/>
                </a:solidFill>
                <a:latin typeface="Cordia New" pitchFamily="34" charset="-34"/>
              </a:rPr>
              <a:t>เครื่องมือพัฒนาคน</a:t>
            </a:r>
            <a:r>
              <a:rPr lang="en-US" sz="4000" b="1" smtClean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</a:t>
            </a:r>
          </a:p>
        </p:txBody>
      </p:sp>
      <p:sp>
        <p:nvSpPr>
          <p:cNvPr id="16391" name="Rectangle 4"/>
          <p:cNvSpPr>
            <a:spLocks noChangeArrowheads="1"/>
          </p:cNvSpPr>
          <p:nvPr/>
        </p:nvSpPr>
        <p:spPr bwMode="auto">
          <a:xfrm>
            <a:off x="3563938" y="5876925"/>
            <a:ext cx="5292725" cy="7921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4000" b="1">
                <a:solidFill>
                  <a:srgbClr val="FFFF00"/>
                </a:solidFill>
                <a:cs typeface="Tahoma" pitchFamily="34" charset="0"/>
              </a:rPr>
              <a:t>ไม่มีนิยามตายตัว</a:t>
            </a:r>
            <a:endParaRPr lang="en-US" sz="4000" b="1">
              <a:solidFill>
                <a:srgbClr val="FFFF00"/>
              </a:solidFill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C:\Users\Administrator\Downloads\4324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485775"/>
            <a:ext cx="5105400" cy="1143000"/>
          </a:xfrm>
          <a:solidFill>
            <a:schemeClr val="accent2"/>
          </a:solidFill>
        </p:spPr>
        <p:txBody>
          <a:bodyPr/>
          <a:lstStyle/>
          <a:p>
            <a:r>
              <a:rPr lang="th-TH" sz="6600" b="1" smtClean="0">
                <a:solidFill>
                  <a:schemeClr val="bg1"/>
                </a:solidFill>
                <a:latin typeface="Angsana New" pitchFamily="18" charset="-34"/>
              </a:rPr>
              <a:t> </a:t>
            </a:r>
            <a:r>
              <a:rPr lang="en-US" sz="6600" b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R2R : </a:t>
            </a:r>
            <a:r>
              <a:rPr lang="th-TH" sz="6600" b="1" smtClean="0">
                <a:solidFill>
                  <a:schemeClr val="bg1"/>
                </a:solidFill>
                <a:latin typeface="Angsana New" pitchFamily="18" charset="-34"/>
              </a:rPr>
              <a:t>หวังผลอะไร</a:t>
            </a:r>
            <a:endParaRPr lang="en-US" sz="6600" b="1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675"/>
            <a:ext cx="8435975" cy="3313113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r>
              <a:rPr lang="th-TH" sz="4400" b="1" dirty="0" smtClean="0">
                <a:solidFill>
                  <a:srgbClr val="3E36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</a:rPr>
              <a:t>พัฒนา</a:t>
            </a:r>
            <a:r>
              <a:rPr lang="th-TH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</a:rPr>
              <a:t>งาน</a:t>
            </a:r>
            <a:r>
              <a:rPr lang="th-TH" sz="4400" b="1" dirty="0" smtClean="0">
                <a:solidFill>
                  <a:srgbClr val="3E36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</a:rPr>
              <a:t>ประจำ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r>
              <a:rPr lang="th-TH" sz="4400" b="1" dirty="0" smtClean="0">
                <a:solidFill>
                  <a:srgbClr val="3E36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</a:rPr>
              <a:t>พัฒนา</a:t>
            </a:r>
            <a:r>
              <a:rPr lang="th-TH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</a:rPr>
              <a:t>คน</a:t>
            </a:r>
            <a:r>
              <a:rPr lang="th-TH" sz="4400" b="1" dirty="0" smtClean="0">
                <a:solidFill>
                  <a:srgbClr val="3E36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</a:rPr>
              <a:t>ที่อยู่หน้างาน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r>
              <a:rPr lang="th-TH" sz="4400" b="1" dirty="0" smtClean="0">
                <a:solidFill>
                  <a:srgbClr val="3E36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</a:rPr>
              <a:t>พัฒนา</a:t>
            </a:r>
            <a:r>
              <a:rPr lang="th-TH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</a:rPr>
              <a:t>องค์กร </a:t>
            </a:r>
            <a:r>
              <a:rPr lang="th-TH" sz="4400" b="1" dirty="0" smtClean="0">
                <a:solidFill>
                  <a:srgbClr val="3E36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</a:rPr>
              <a:t>วัฒนธรรมองค์กร สู่องค์กรเรียนรู้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r>
              <a:rPr lang="th-TH" sz="4400" b="1" dirty="0" smtClean="0">
                <a:solidFill>
                  <a:srgbClr val="3E36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</a:rPr>
              <a:t>องค์</a:t>
            </a:r>
            <a:r>
              <a:rPr lang="th-TH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</a:rPr>
              <a:t>ความรู้</a:t>
            </a:r>
            <a:r>
              <a:rPr lang="th-TH" sz="4400" b="1" dirty="0" smtClean="0">
                <a:solidFill>
                  <a:srgbClr val="3E36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</a:rPr>
              <a:t>ขององค์กร ยกระดับขึ้น </a:t>
            </a:r>
            <a:endParaRPr lang="en-US" sz="4400" b="1" dirty="0" smtClean="0">
              <a:solidFill>
                <a:srgbClr val="3E36E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0" y="5867400"/>
            <a:ext cx="9144000" cy="914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000" b="1">
                <a:solidFill>
                  <a:schemeClr val="bg1"/>
                </a:solidFill>
                <a:cs typeface="Tahoma" pitchFamily="34" charset="0"/>
              </a:rPr>
              <a:t>ทำให้งานเป็นเครื่องมือสู่ความสุข ปัญญา และไมตรี</a:t>
            </a:r>
            <a:r>
              <a:rPr lang="th-TH" sz="4400" b="1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endParaRPr lang="en-US" sz="4400" b="1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ชื่อเรื่อง 1"/>
          <p:cNvSpPr>
            <a:spLocks noGrp="1"/>
          </p:cNvSpPr>
          <p:nvPr>
            <p:ph type="title"/>
          </p:nvPr>
        </p:nvSpPr>
        <p:spPr>
          <a:xfrm>
            <a:off x="1116013" y="765175"/>
            <a:ext cx="5616575" cy="1143000"/>
          </a:xfrm>
        </p:spPr>
        <p:txBody>
          <a:bodyPr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cs typeface="DilleniaUPC" pitchFamily="18" charset="-34"/>
              </a:rPr>
              <a:t>Concept</a:t>
            </a:r>
            <a:endParaRPr lang="th-TH" sz="5400" b="1" smtClean="0">
              <a:solidFill>
                <a:srgbClr val="FF0000"/>
              </a:solidFill>
            </a:endParaRPr>
          </a:p>
        </p:txBody>
      </p:sp>
      <p:sp>
        <p:nvSpPr>
          <p:cNvPr id="9219" name="ตัวแทนเนื้อหา 2"/>
          <p:cNvSpPr>
            <a:spLocks noGrp="1"/>
          </p:cNvSpPr>
          <p:nvPr>
            <p:ph idx="1"/>
          </p:nvPr>
        </p:nvSpPr>
        <p:spPr>
          <a:xfrm>
            <a:off x="971550" y="2060575"/>
            <a:ext cx="7345363" cy="446405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h-TH" sz="2800" b="1" dirty="0" smtClean="0">
                <a:solidFill>
                  <a:srgbClr val="002060"/>
                </a:solidFill>
              </a:rPr>
              <a:t> เป็นเครื่องมือในการสร้างศักยภาพ  ทำให้คนเข้าใจสภาวะแวดล้อมที่เกิดขึ้นรอบตัวมากขึ้น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h-TH" sz="2800" b="1" dirty="0" smtClean="0">
                <a:solidFill>
                  <a:srgbClr val="002060"/>
                </a:solidFill>
              </a:rPr>
              <a:t>เป็นเครื่องมือในการเปิดพื้นที่สำหรับแนวความคิดใหม่ๆในการทำงาน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h-TH" sz="2800" b="1" dirty="0" smtClean="0">
                <a:solidFill>
                  <a:srgbClr val="002060"/>
                </a:solidFill>
              </a:rPr>
              <a:t>เป็นเครื่องมือที่ช่วยคนทำงานในการสร้างความรู้ และสามารถย้อนกลับมาช่วยงานประจำที่ทำอยู่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h-TH" sz="2800" b="1" dirty="0" smtClean="0">
                <a:solidFill>
                  <a:srgbClr val="002060"/>
                </a:solidFill>
              </a:rPr>
              <a:t>เป็นเครื่องมือในการสร้างระบบพี่เลี้ยงในการทำวิจัยและเอื้อเฟื้อกันในการทำงาน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h-TH" sz="2800" b="1" dirty="0" smtClean="0">
                <a:solidFill>
                  <a:srgbClr val="002060"/>
                </a:solidFill>
              </a:rPr>
              <a:t>เป็นเครื่องมือในการพัฒนาคนให้รู้จักพัฒนาฐานข้อมูลและสามารถคิดเชิงระบบ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ชื่อเรื่อง 1"/>
          <p:cNvSpPr>
            <a:spLocks noGrp="1"/>
          </p:cNvSpPr>
          <p:nvPr>
            <p:ph type="title"/>
          </p:nvPr>
        </p:nvSpPr>
        <p:spPr>
          <a:xfrm>
            <a:off x="3419475" y="692150"/>
            <a:ext cx="2232025" cy="1143000"/>
          </a:xfrm>
        </p:spPr>
        <p:txBody>
          <a:bodyPr/>
          <a:lstStyle/>
          <a:p>
            <a:pPr algn="ctr"/>
            <a:r>
              <a:rPr lang="en-US" sz="4800" b="1" smtClean="0">
                <a:solidFill>
                  <a:srgbClr val="0000FF"/>
                </a:solidFill>
                <a:cs typeface="DilleniaUPC" pitchFamily="18" charset="-34"/>
              </a:rPr>
              <a:t>R2R</a:t>
            </a:r>
            <a:endParaRPr lang="th-TH" sz="4800" smtClean="0">
              <a:solidFill>
                <a:srgbClr val="0000FF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h-TH" sz="3200" b="1" dirty="0" smtClean="0">
                <a:solidFill>
                  <a:srgbClr val="002060"/>
                </a:solidFill>
              </a:rPr>
              <a:t> ไม่จำเป็นต้องเป็นเรื่องที่เป็นองค์ความรู้ใหม่ทั้งหมด แต่ต้องเป็นการค้นคว้าแล้วมาประยุกต์ใช้ในบริบท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h-TH" sz="3200" b="1" dirty="0" smtClean="0">
                <a:solidFill>
                  <a:srgbClr val="002060"/>
                </a:solidFill>
              </a:rPr>
              <a:t> ควรมีผลงานที่ตีพิมพ์เผยแพร่เพื่อทำให้ผู้อื่นร่วมเรียนรู้ได้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h-TH" sz="3200" b="1" dirty="0" smtClean="0">
                <a:solidFill>
                  <a:srgbClr val="002060"/>
                </a:solidFill>
              </a:rPr>
              <a:t> เป็นงานเสรีทางวิชาการและสามารถประยุกต์ใช้กับงานประจำ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h-TH" sz="3200" b="1" dirty="0" smtClean="0">
                <a:solidFill>
                  <a:srgbClr val="002060"/>
                </a:solidFill>
              </a:rPr>
              <a:t> ไม่ควรยึดติดรูปแบบการวิจัย  แต่ควรถูกต้องตามหลักวิชาการ</a:t>
            </a:r>
          </a:p>
          <a:p>
            <a:pPr marL="68580" indent="0" fontAlgn="auto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th-TH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แผนผังลําดับงาน: กระบวนการสำรอง 12"/>
          <p:cNvSpPr/>
          <p:nvPr/>
        </p:nvSpPr>
        <p:spPr>
          <a:xfrm>
            <a:off x="2267744" y="1125538"/>
            <a:ext cx="4033044" cy="863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0485" name="ชื่อเรื่อง 1"/>
          <p:cNvSpPr>
            <a:spLocks noGrp="1"/>
          </p:cNvSpPr>
          <p:nvPr>
            <p:ph type="title"/>
          </p:nvPr>
        </p:nvSpPr>
        <p:spPr>
          <a:xfrm>
            <a:off x="2384425" y="855663"/>
            <a:ext cx="3800475" cy="1143000"/>
          </a:xfrm>
        </p:spPr>
        <p:txBody>
          <a:bodyPr/>
          <a:lstStyle/>
          <a:p>
            <a:pPr algn="ctr"/>
            <a:r>
              <a:rPr lang="th-TH" b="1" smtClean="0">
                <a:solidFill>
                  <a:srgbClr val="1313AD"/>
                </a:solidFill>
              </a:rPr>
              <a:t>ทำไม?ต้องทำ </a:t>
            </a:r>
            <a:r>
              <a:rPr lang="en-US" b="1" smtClean="0">
                <a:solidFill>
                  <a:srgbClr val="1313AD"/>
                </a:solidFill>
                <a:cs typeface="DilleniaUPC" pitchFamily="18" charset="-34"/>
              </a:rPr>
              <a:t>R2R</a:t>
            </a:r>
            <a:endParaRPr lang="th-TH" b="1" smtClean="0">
              <a:solidFill>
                <a:srgbClr val="1313AD"/>
              </a:solidFill>
            </a:endParaRPr>
          </a:p>
        </p:txBody>
      </p:sp>
      <p:sp>
        <p:nvSpPr>
          <p:cNvPr id="4" name="ดาว 5 แฉก 3"/>
          <p:cNvSpPr/>
          <p:nvPr/>
        </p:nvSpPr>
        <p:spPr>
          <a:xfrm>
            <a:off x="3563938" y="3141663"/>
            <a:ext cx="1871662" cy="172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0487" name="TextBox 4"/>
          <p:cNvSpPr txBox="1">
            <a:spLocks noChangeArrowheads="1"/>
          </p:cNvSpPr>
          <p:nvPr/>
        </p:nvSpPr>
        <p:spPr bwMode="auto">
          <a:xfrm>
            <a:off x="4140200" y="3841750"/>
            <a:ext cx="86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Century Gothic" pitchFamily="34" charset="0"/>
                <a:cs typeface="DilleniaUPC" pitchFamily="18" charset="-34"/>
              </a:rPr>
              <a:t>R2R</a:t>
            </a:r>
            <a:endParaRPr lang="th-TH" b="1">
              <a:solidFill>
                <a:srgbClr val="002060"/>
              </a:solidFill>
              <a:latin typeface="Century Gothic" pitchFamily="34" charset="0"/>
              <a:cs typeface="DilleniaUPC" pitchFamily="18" charset="-34"/>
            </a:endParaRPr>
          </a:p>
        </p:txBody>
      </p:sp>
      <p:sp>
        <p:nvSpPr>
          <p:cNvPr id="20488" name="TextBox 6"/>
          <p:cNvSpPr txBox="1">
            <a:spLocks noChangeArrowheads="1"/>
          </p:cNvSpPr>
          <p:nvPr/>
        </p:nvSpPr>
        <p:spPr bwMode="auto">
          <a:xfrm>
            <a:off x="3276600" y="2492375"/>
            <a:ext cx="2519363" cy="523875"/>
          </a:xfrm>
          <a:prstGeom prst="rect">
            <a:avLst/>
          </a:prstGeom>
          <a:noFill/>
          <a:ln w="9525">
            <a:solidFill>
              <a:srgbClr val="1313AD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b="1">
                <a:latin typeface="Century Gothic" pitchFamily="34" charset="0"/>
                <a:cs typeface="DilleniaUPC" pitchFamily="18" charset="-34"/>
              </a:rPr>
              <a:t>มี </a:t>
            </a:r>
            <a:r>
              <a:rPr lang="th-TH" b="1">
                <a:solidFill>
                  <a:srgbClr val="FF0000"/>
                </a:solidFill>
                <a:latin typeface="Century Gothic" pitchFamily="34" charset="0"/>
                <a:cs typeface="DilleniaUPC" pitchFamily="18" charset="-34"/>
              </a:rPr>
              <a:t>ปัญหา</a:t>
            </a:r>
            <a:r>
              <a:rPr lang="th-TH" b="1">
                <a:latin typeface="Century Gothic" pitchFamily="34" charset="0"/>
                <a:cs typeface="DilleniaUPC" pitchFamily="18" charset="-34"/>
              </a:rPr>
              <a:t> ที่ต้องการแก้ไข</a:t>
            </a:r>
          </a:p>
        </p:txBody>
      </p:sp>
      <p:sp>
        <p:nvSpPr>
          <p:cNvPr id="20489" name="TextBox 7"/>
          <p:cNvSpPr txBox="1">
            <a:spLocks noChangeArrowheads="1"/>
          </p:cNvSpPr>
          <p:nvPr/>
        </p:nvSpPr>
        <p:spPr bwMode="auto">
          <a:xfrm>
            <a:off x="5568950" y="3481388"/>
            <a:ext cx="2808288" cy="523875"/>
          </a:xfrm>
          <a:prstGeom prst="rect">
            <a:avLst/>
          </a:prstGeom>
          <a:noFill/>
          <a:ln w="9525">
            <a:solidFill>
              <a:srgbClr val="1313AD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>
                <a:latin typeface="Century Gothic" pitchFamily="34" charset="0"/>
                <a:cs typeface="DilleniaUPC" pitchFamily="18" charset="-34"/>
              </a:rPr>
              <a:t>มี </a:t>
            </a:r>
            <a:r>
              <a:rPr lang="th-TH" b="1">
                <a:solidFill>
                  <a:srgbClr val="FF0000"/>
                </a:solidFill>
                <a:latin typeface="Century Gothic" pitchFamily="34" charset="0"/>
                <a:cs typeface="DilleniaUPC" pitchFamily="18" charset="-34"/>
              </a:rPr>
              <a:t>เรื่อง</a:t>
            </a:r>
            <a:r>
              <a:rPr lang="th-TH" b="1">
                <a:latin typeface="Century Gothic" pitchFamily="34" charset="0"/>
                <a:cs typeface="DilleniaUPC" pitchFamily="18" charset="-34"/>
              </a:rPr>
              <a:t> ที่ต้อง </a:t>
            </a:r>
            <a:r>
              <a:rPr lang="th-TH" b="1">
                <a:solidFill>
                  <a:srgbClr val="FF0000"/>
                </a:solidFill>
                <a:latin typeface="Century Gothic" pitchFamily="34" charset="0"/>
                <a:cs typeface="DilleniaUPC" pitchFamily="18" charset="-34"/>
              </a:rPr>
              <a:t>ทำ</a:t>
            </a:r>
            <a:r>
              <a:rPr lang="th-TH" b="1">
                <a:latin typeface="Century Gothic" pitchFamily="34" charset="0"/>
                <a:cs typeface="DilleniaUPC" pitchFamily="18" charset="-34"/>
              </a:rPr>
              <a:t> ให้ดีขึ้น</a:t>
            </a:r>
          </a:p>
        </p:txBody>
      </p:sp>
      <p:sp>
        <p:nvSpPr>
          <p:cNvPr id="20490" name="TextBox 9"/>
          <p:cNvSpPr txBox="1">
            <a:spLocks noChangeArrowheads="1"/>
          </p:cNvSpPr>
          <p:nvPr/>
        </p:nvSpPr>
        <p:spPr bwMode="auto">
          <a:xfrm>
            <a:off x="5076825" y="4994275"/>
            <a:ext cx="3527425" cy="522288"/>
          </a:xfrm>
          <a:prstGeom prst="rect">
            <a:avLst/>
          </a:prstGeom>
          <a:noFill/>
          <a:ln w="9525">
            <a:solidFill>
              <a:srgbClr val="1313AD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>
                <a:latin typeface="Century Gothic" pitchFamily="34" charset="0"/>
                <a:cs typeface="DilleniaUPC" pitchFamily="18" charset="-34"/>
              </a:rPr>
              <a:t>ต้องการ </a:t>
            </a:r>
            <a:r>
              <a:rPr lang="th-TH" b="1">
                <a:solidFill>
                  <a:srgbClr val="FF0000"/>
                </a:solidFill>
                <a:latin typeface="Century Gothic" pitchFamily="34" charset="0"/>
                <a:cs typeface="DilleniaUPC" pitchFamily="18" charset="-34"/>
              </a:rPr>
              <a:t>คำตอบ</a:t>
            </a:r>
            <a:r>
              <a:rPr lang="th-TH" b="1">
                <a:latin typeface="Century Gothic" pitchFamily="34" charset="0"/>
                <a:cs typeface="DilleniaUPC" pitchFamily="18" charset="-34"/>
              </a:rPr>
              <a:t> ที่แม่นยำ </a:t>
            </a:r>
            <a:r>
              <a:rPr lang="th-TH" b="1">
                <a:solidFill>
                  <a:srgbClr val="FF0000"/>
                </a:solidFill>
                <a:latin typeface="Century Gothic" pitchFamily="34" charset="0"/>
                <a:cs typeface="DilleniaUPC" pitchFamily="18" charset="-34"/>
              </a:rPr>
              <a:t>เชื่อถือได้</a:t>
            </a:r>
          </a:p>
        </p:txBody>
      </p:sp>
      <p:sp>
        <p:nvSpPr>
          <p:cNvPr id="20491" name="TextBox 10"/>
          <p:cNvSpPr txBox="1">
            <a:spLocks noChangeArrowheads="1"/>
          </p:cNvSpPr>
          <p:nvPr/>
        </p:nvSpPr>
        <p:spPr bwMode="auto">
          <a:xfrm>
            <a:off x="1279525" y="4994275"/>
            <a:ext cx="2952750" cy="522288"/>
          </a:xfrm>
          <a:prstGeom prst="rect">
            <a:avLst/>
          </a:prstGeom>
          <a:noFill/>
          <a:ln w="9525">
            <a:solidFill>
              <a:srgbClr val="1313AD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b="1">
                <a:latin typeface="Century Gothic" pitchFamily="34" charset="0"/>
                <a:cs typeface="DilleniaUPC" pitchFamily="18" charset="-34"/>
              </a:rPr>
              <a:t>ตอบด้วย </a:t>
            </a:r>
            <a:r>
              <a:rPr lang="th-TH" b="1">
                <a:solidFill>
                  <a:srgbClr val="FF0000"/>
                </a:solidFill>
                <a:latin typeface="Century Gothic" pitchFamily="34" charset="0"/>
                <a:cs typeface="DilleniaUPC" pitchFamily="18" charset="-34"/>
              </a:rPr>
              <a:t>สามัญสำนึกไม่ได้</a:t>
            </a:r>
          </a:p>
        </p:txBody>
      </p:sp>
      <p:sp>
        <p:nvSpPr>
          <p:cNvPr id="20492" name="TextBox 11"/>
          <p:cNvSpPr txBox="1">
            <a:spLocks noChangeArrowheads="1"/>
          </p:cNvSpPr>
          <p:nvPr/>
        </p:nvSpPr>
        <p:spPr bwMode="auto">
          <a:xfrm>
            <a:off x="611188" y="3481388"/>
            <a:ext cx="2808287" cy="523875"/>
          </a:xfrm>
          <a:prstGeom prst="rect">
            <a:avLst/>
          </a:prstGeom>
          <a:noFill/>
          <a:ln w="9525">
            <a:solidFill>
              <a:srgbClr val="1313AD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>
                <a:latin typeface="Century Gothic" pitchFamily="34" charset="0"/>
                <a:cs typeface="DilleniaUPC" pitchFamily="18" charset="-34"/>
              </a:rPr>
              <a:t>ต้องการ</a:t>
            </a:r>
            <a:r>
              <a:rPr lang="th-TH" b="1">
                <a:solidFill>
                  <a:srgbClr val="FF0000"/>
                </a:solidFill>
                <a:latin typeface="Century Gothic" pitchFamily="34" charset="0"/>
                <a:cs typeface="DilleniaUPC" pitchFamily="18" charset="-34"/>
              </a:rPr>
              <a:t>พัฒนางานและตนเอง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2700" y="3433763"/>
            <a:ext cx="2928938" cy="50006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latin typeface="Tahoma" pitchFamily="34" charset="0"/>
                <a:cs typeface="+mj-cs"/>
              </a:rPr>
              <a:t>5. บันทึกผล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2700" y="4159250"/>
            <a:ext cx="2928938" cy="6381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latin typeface="Tahoma" pitchFamily="34" charset="0"/>
                <a:cs typeface="+mj-cs"/>
              </a:rPr>
              <a:t>6. วิเคราะห์ข้อมูล 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2700" y="5013325"/>
            <a:ext cx="2928938" cy="360363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latin typeface="Tahoma" pitchFamily="34" charset="0"/>
                <a:cs typeface="+mj-cs"/>
              </a:rPr>
              <a:t>7. สรุปผล/ข้อเสนอแนะ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88000"/>
            <a:ext cx="2928938" cy="100965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latin typeface="Tahoma" pitchFamily="34" charset="0"/>
                <a:cs typeface="+mj-cs"/>
              </a:rPr>
              <a:t>8. งานได้รับการพัฒนาให้ดีขึ้น  และมีการแลกเปลี่ยนเรียนรู้กับผู้สนใจนำไปประยุกต์ใช้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+mj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867400" y="0"/>
            <a:ext cx="3205163" cy="6921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การปฏิบัติงาน</a:t>
            </a:r>
            <a:endParaRPr lang="en-US" sz="44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99150" y="838200"/>
            <a:ext cx="3178175" cy="719138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prstClr val="black"/>
                </a:solidFill>
                <a:latin typeface="Tahoma" pitchFamily="34" charset="0"/>
                <a:cs typeface="+mj-cs"/>
              </a:rPr>
              <a:t>1. สิ่งที่ต้องการพัฒนางานให้ดีขึ้น /ปัญหางานประจำที่ต้องการแก้ไข</a:t>
            </a:r>
            <a:endParaRPr lang="en-US" sz="2000" b="1" dirty="0">
              <a:solidFill>
                <a:prstClr val="black"/>
              </a:solidFill>
              <a:latin typeface="Tahoma" pitchFamily="34" charset="0"/>
              <a:cs typeface="+mj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899150" y="1700213"/>
            <a:ext cx="3209925" cy="79216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prstClr val="black"/>
                </a:solidFill>
                <a:latin typeface="Tahoma" pitchFamily="34" charset="0"/>
                <a:cs typeface="+mj-cs"/>
              </a:rPr>
              <a:t>2. สอบถามเพื่อนร่วมงาน  ค้นหาข้อมูลเดิม/ที่เกี่ยวข้อง หรือพูดคุยกับทีมงาน</a:t>
            </a:r>
            <a:endParaRPr lang="en-US" sz="2000" b="1" dirty="0">
              <a:solidFill>
                <a:prstClr val="black"/>
              </a:solidFill>
              <a:latin typeface="Tahoma" pitchFamily="34" charset="0"/>
              <a:cs typeface="+mj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99150" y="2708275"/>
            <a:ext cx="3178175" cy="360363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prstClr val="black"/>
                </a:solidFill>
                <a:latin typeface="Tahoma" pitchFamily="34" charset="0"/>
                <a:cs typeface="+mj-cs"/>
              </a:rPr>
              <a:t>3. วางแผนการดำเนินงาน</a:t>
            </a:r>
            <a:endParaRPr lang="en-US" sz="2000" b="1" dirty="0">
              <a:solidFill>
                <a:prstClr val="black"/>
              </a:solidFill>
              <a:latin typeface="Tahoma" pitchFamily="34" charset="0"/>
              <a:cs typeface="+mj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899150" y="3284538"/>
            <a:ext cx="3178175" cy="406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prstClr val="black"/>
                </a:solidFill>
                <a:latin typeface="Tahoma" pitchFamily="34" charset="0"/>
                <a:cs typeface="+mj-cs"/>
              </a:rPr>
              <a:t>4. ดำเนินการตามแผน</a:t>
            </a:r>
            <a:endParaRPr lang="en-US" sz="2000" b="1" dirty="0">
              <a:solidFill>
                <a:prstClr val="black"/>
              </a:solidFill>
              <a:latin typeface="Tahoma" pitchFamily="34" charset="0"/>
              <a:cs typeface="+mj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899150" y="3857625"/>
            <a:ext cx="3178175" cy="357188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prstClr val="black"/>
                </a:solidFill>
                <a:latin typeface="Tahoma" pitchFamily="34" charset="0"/>
                <a:cs typeface="+mj-cs"/>
              </a:rPr>
              <a:t>5. บันทึกผลการดำเนินงาน</a:t>
            </a:r>
            <a:endParaRPr lang="en-US" sz="2000" b="1" dirty="0">
              <a:solidFill>
                <a:prstClr val="black"/>
              </a:solidFill>
              <a:latin typeface="Tahoma" pitchFamily="34" charset="0"/>
              <a:cs typeface="+mj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99150" y="4429125"/>
            <a:ext cx="3178175" cy="42862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prstClr val="black"/>
                </a:solidFill>
                <a:latin typeface="Tahoma" pitchFamily="34" charset="0"/>
                <a:cs typeface="+mj-cs"/>
              </a:rPr>
              <a:t>6. ติดตาม/ประเมินผล </a:t>
            </a:r>
            <a:endParaRPr lang="en-US" sz="2000" b="1" dirty="0">
              <a:solidFill>
                <a:prstClr val="black"/>
              </a:solidFill>
              <a:latin typeface="Tahoma" pitchFamily="34" charset="0"/>
              <a:cs typeface="+mj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99150" y="5072063"/>
            <a:ext cx="3209925" cy="54292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prstClr val="black"/>
                </a:solidFill>
                <a:latin typeface="Tahoma" pitchFamily="34" charset="0"/>
                <a:cs typeface="+mj-cs"/>
              </a:rPr>
              <a:t>7. รายงานผลการปฏิบัติงาน/สรุปผล/ข้อเสนอแนะ</a:t>
            </a:r>
            <a:endParaRPr lang="en-US" sz="2000" b="1" dirty="0">
              <a:solidFill>
                <a:prstClr val="black"/>
              </a:solidFill>
              <a:latin typeface="Tahoma" pitchFamily="34" charset="0"/>
              <a:cs typeface="+mj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899150" y="5857875"/>
            <a:ext cx="3178175" cy="642938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prstClr val="black"/>
                </a:solidFill>
                <a:latin typeface="Tahoma" pitchFamily="34" charset="0"/>
                <a:cs typeface="+mj-cs"/>
              </a:rPr>
              <a:t>8. นำผลไปปรับปรุงในงานครั้งต่อไปให้มีประสิทธิภาพยิ่งขึ้น</a:t>
            </a:r>
            <a:endParaRPr lang="en-US" sz="2000" b="1" dirty="0">
              <a:solidFill>
                <a:prstClr val="black"/>
              </a:solidFill>
              <a:latin typeface="Tahoma" pitchFamily="34" charset="0"/>
              <a:cs typeface="+mj-cs"/>
            </a:endParaRPr>
          </a:p>
        </p:txBody>
      </p:sp>
      <p:sp>
        <p:nvSpPr>
          <p:cNvPr id="43" name="Down Arrow 42"/>
          <p:cNvSpPr/>
          <p:nvPr/>
        </p:nvSpPr>
        <p:spPr>
          <a:xfrm>
            <a:off x="1285875" y="2000250"/>
            <a:ext cx="304800" cy="211138"/>
          </a:xfrm>
          <a:prstGeom prst="down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  <a:cs typeface="+mj-cs"/>
            </a:endParaRPr>
          </a:p>
        </p:txBody>
      </p:sp>
      <p:sp>
        <p:nvSpPr>
          <p:cNvPr id="44" name="Down Arrow 43"/>
          <p:cNvSpPr/>
          <p:nvPr/>
        </p:nvSpPr>
        <p:spPr>
          <a:xfrm>
            <a:off x="1285875" y="2641600"/>
            <a:ext cx="304800" cy="211138"/>
          </a:xfrm>
          <a:prstGeom prst="down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  <a:cs typeface="+mj-cs"/>
            </a:endParaRPr>
          </a:p>
        </p:txBody>
      </p:sp>
      <p:sp>
        <p:nvSpPr>
          <p:cNvPr id="45" name="Down Arrow 44"/>
          <p:cNvSpPr/>
          <p:nvPr/>
        </p:nvSpPr>
        <p:spPr>
          <a:xfrm>
            <a:off x="1285875" y="3214688"/>
            <a:ext cx="304800" cy="214312"/>
          </a:xfrm>
          <a:prstGeom prst="down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  <a:cs typeface="+mj-cs"/>
            </a:endParaRPr>
          </a:p>
        </p:txBody>
      </p:sp>
      <p:sp>
        <p:nvSpPr>
          <p:cNvPr id="46" name="Down Arrow 45"/>
          <p:cNvSpPr/>
          <p:nvPr/>
        </p:nvSpPr>
        <p:spPr>
          <a:xfrm>
            <a:off x="1285875" y="3938588"/>
            <a:ext cx="304800" cy="211137"/>
          </a:xfrm>
          <a:prstGeom prst="down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  <a:cs typeface="+mj-cs"/>
            </a:endParaRPr>
          </a:p>
        </p:txBody>
      </p:sp>
      <p:sp>
        <p:nvSpPr>
          <p:cNvPr id="47" name="Down Arrow 46"/>
          <p:cNvSpPr/>
          <p:nvPr/>
        </p:nvSpPr>
        <p:spPr>
          <a:xfrm>
            <a:off x="1285875" y="4802188"/>
            <a:ext cx="304800" cy="211137"/>
          </a:xfrm>
          <a:prstGeom prst="down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  <a:cs typeface="+mj-cs"/>
            </a:endParaRPr>
          </a:p>
        </p:txBody>
      </p:sp>
      <p:sp>
        <p:nvSpPr>
          <p:cNvPr id="48" name="Down Arrow 47"/>
          <p:cNvSpPr/>
          <p:nvPr/>
        </p:nvSpPr>
        <p:spPr>
          <a:xfrm>
            <a:off x="1285875" y="5378450"/>
            <a:ext cx="304800" cy="211138"/>
          </a:xfrm>
          <a:prstGeom prst="down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  <a:cs typeface="+mj-cs"/>
            </a:endParaRPr>
          </a:p>
        </p:txBody>
      </p:sp>
      <p:sp>
        <p:nvSpPr>
          <p:cNvPr id="42" name="Down Arrow 41"/>
          <p:cNvSpPr/>
          <p:nvPr/>
        </p:nvSpPr>
        <p:spPr>
          <a:xfrm>
            <a:off x="1285875" y="1500188"/>
            <a:ext cx="304800" cy="211137"/>
          </a:xfrm>
          <a:prstGeom prst="down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  <a:cs typeface="+mj-cs"/>
            </a:endParaRPr>
          </a:p>
        </p:txBody>
      </p:sp>
      <p:sp>
        <p:nvSpPr>
          <p:cNvPr id="38" name="Rounded Rectangle 25"/>
          <p:cNvSpPr/>
          <p:nvPr/>
        </p:nvSpPr>
        <p:spPr>
          <a:xfrm>
            <a:off x="3203575" y="0"/>
            <a:ext cx="2286000" cy="6921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C000"/>
                </a:solidFill>
                <a:latin typeface="Angsana New" pitchFamily="18" charset="-34"/>
                <a:cs typeface="Angsana New" pitchFamily="18" charset="-34"/>
              </a:rPr>
              <a:t>R2R</a:t>
            </a:r>
            <a:endParaRPr lang="en-US" sz="4400" b="1" dirty="0">
              <a:solidFill>
                <a:srgbClr val="FFC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0" name="Rectangle 6"/>
          <p:cNvSpPr/>
          <p:nvPr/>
        </p:nvSpPr>
        <p:spPr>
          <a:xfrm>
            <a:off x="3348038" y="4951413"/>
            <a:ext cx="2087562" cy="5715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latin typeface="Tahoma" pitchFamily="34" charset="0"/>
                <a:cs typeface="+mj-cs"/>
              </a:rPr>
              <a:t>5. บันทึก/สรุปผล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+mj-cs"/>
            </a:endParaRPr>
          </a:p>
        </p:txBody>
      </p:sp>
      <p:sp>
        <p:nvSpPr>
          <p:cNvPr id="58" name="Rectangle 6"/>
          <p:cNvSpPr/>
          <p:nvPr/>
        </p:nvSpPr>
        <p:spPr>
          <a:xfrm>
            <a:off x="3348038" y="5810250"/>
            <a:ext cx="2087562" cy="64293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latin typeface="Tahoma" pitchFamily="34" charset="0"/>
                <a:cs typeface="+mj-cs"/>
              </a:rPr>
              <a:t>6. ติดตามประเมินผล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+mj-cs"/>
            </a:endParaRPr>
          </a:p>
        </p:txBody>
      </p:sp>
      <p:sp>
        <p:nvSpPr>
          <p:cNvPr id="59" name="Down Arrow 41"/>
          <p:cNvSpPr/>
          <p:nvPr/>
        </p:nvSpPr>
        <p:spPr>
          <a:xfrm>
            <a:off x="4195763" y="1633538"/>
            <a:ext cx="304800" cy="211137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  <a:cs typeface="+mj-cs"/>
            </a:endParaRPr>
          </a:p>
        </p:txBody>
      </p:sp>
      <p:sp>
        <p:nvSpPr>
          <p:cNvPr id="60" name="Down Arrow 41"/>
          <p:cNvSpPr/>
          <p:nvPr/>
        </p:nvSpPr>
        <p:spPr>
          <a:xfrm>
            <a:off x="4211638" y="2786063"/>
            <a:ext cx="304800" cy="211137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  <a:cs typeface="+mj-cs"/>
            </a:endParaRPr>
          </a:p>
        </p:txBody>
      </p:sp>
      <p:sp>
        <p:nvSpPr>
          <p:cNvPr id="61" name="Down Arrow 41"/>
          <p:cNvSpPr/>
          <p:nvPr/>
        </p:nvSpPr>
        <p:spPr>
          <a:xfrm>
            <a:off x="4195763" y="3794125"/>
            <a:ext cx="304800" cy="211138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  <a:cs typeface="+mj-cs"/>
            </a:endParaRPr>
          </a:p>
        </p:txBody>
      </p:sp>
      <p:sp>
        <p:nvSpPr>
          <p:cNvPr id="62" name="Down Arrow 41"/>
          <p:cNvSpPr/>
          <p:nvPr/>
        </p:nvSpPr>
        <p:spPr>
          <a:xfrm>
            <a:off x="4195763" y="4657725"/>
            <a:ext cx="304800" cy="211138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  <a:cs typeface="+mj-cs"/>
            </a:endParaRPr>
          </a:p>
        </p:txBody>
      </p:sp>
      <p:sp>
        <p:nvSpPr>
          <p:cNvPr id="63" name="Down Arrow 41"/>
          <p:cNvSpPr/>
          <p:nvPr/>
        </p:nvSpPr>
        <p:spPr>
          <a:xfrm>
            <a:off x="4211638" y="5516563"/>
            <a:ext cx="304800" cy="211137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  <a:cs typeface="+mj-cs"/>
            </a:endParaRPr>
          </a:p>
        </p:txBody>
      </p:sp>
      <p:cxnSp>
        <p:nvCxnSpPr>
          <p:cNvPr id="101" name="ลูกศรเชื่อมต่อแบบตรง 100"/>
          <p:cNvCxnSpPr/>
          <p:nvPr/>
        </p:nvCxnSpPr>
        <p:spPr>
          <a:xfrm>
            <a:off x="2916238" y="1268413"/>
            <a:ext cx="431800" cy="3175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6" name="Rounded Rectangle 25"/>
          <p:cNvSpPr/>
          <p:nvPr/>
        </p:nvSpPr>
        <p:spPr>
          <a:xfrm>
            <a:off x="0" y="0"/>
            <a:ext cx="2916238" cy="6921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การวิจัย</a:t>
            </a:r>
            <a:endParaRPr lang="en-US" sz="44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7" name="Rectangle 4"/>
          <p:cNvSpPr/>
          <p:nvPr/>
        </p:nvSpPr>
        <p:spPr>
          <a:xfrm>
            <a:off x="0" y="981075"/>
            <a:ext cx="2928938" cy="51435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latin typeface="Tahoma" pitchFamily="34" charset="0"/>
                <a:cs typeface="+mj-cs"/>
              </a:rPr>
              <a:t>1. โจทย์วิจัย</a:t>
            </a:r>
          </a:p>
        </p:txBody>
      </p:sp>
      <p:sp>
        <p:nvSpPr>
          <p:cNvPr id="69" name="Rectangle 6"/>
          <p:cNvSpPr/>
          <p:nvPr/>
        </p:nvSpPr>
        <p:spPr>
          <a:xfrm>
            <a:off x="-12700" y="2208213"/>
            <a:ext cx="2928938" cy="42862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latin typeface="Tahoma" pitchFamily="34" charset="0"/>
                <a:cs typeface="+mj-cs"/>
              </a:rPr>
              <a:t>3. วางแผนการวิจัย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+mj-cs"/>
            </a:endParaRPr>
          </a:p>
        </p:txBody>
      </p:sp>
      <p:sp>
        <p:nvSpPr>
          <p:cNvPr id="71" name="Rectangle 7"/>
          <p:cNvSpPr/>
          <p:nvPr/>
        </p:nvSpPr>
        <p:spPr>
          <a:xfrm>
            <a:off x="-12700" y="2855913"/>
            <a:ext cx="2928938" cy="35718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latin typeface="Tahoma" pitchFamily="34" charset="0"/>
                <a:cs typeface="+mj-cs"/>
              </a:rPr>
              <a:t>4. ดำเนินการตามแผน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+mj-cs"/>
            </a:endParaRPr>
          </a:p>
        </p:txBody>
      </p:sp>
      <p:sp>
        <p:nvSpPr>
          <p:cNvPr id="72" name="Rectangle 5"/>
          <p:cNvSpPr/>
          <p:nvPr/>
        </p:nvSpPr>
        <p:spPr>
          <a:xfrm>
            <a:off x="0" y="1703388"/>
            <a:ext cx="2928938" cy="28575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latin typeface="Tahoma" pitchFamily="34" charset="0"/>
                <a:cs typeface="+mj-cs"/>
              </a:rPr>
              <a:t>2. ตรวจเอกสาร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+mj-cs"/>
            </a:endParaRPr>
          </a:p>
        </p:txBody>
      </p:sp>
      <p:sp>
        <p:nvSpPr>
          <p:cNvPr id="78" name="Rectangle 6"/>
          <p:cNvSpPr/>
          <p:nvPr/>
        </p:nvSpPr>
        <p:spPr>
          <a:xfrm>
            <a:off x="3348038" y="4010025"/>
            <a:ext cx="2087562" cy="5715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latin typeface="Tahoma" pitchFamily="34" charset="0"/>
                <a:cs typeface="+mj-cs"/>
              </a:rPr>
              <a:t>4. ปฏิบัติการ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+mj-cs"/>
            </a:endParaRPr>
          </a:p>
        </p:txBody>
      </p:sp>
      <p:sp>
        <p:nvSpPr>
          <p:cNvPr id="79" name="Rectangle 6"/>
          <p:cNvSpPr/>
          <p:nvPr/>
        </p:nvSpPr>
        <p:spPr>
          <a:xfrm>
            <a:off x="3348038" y="985838"/>
            <a:ext cx="2087562" cy="5715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latin typeface="Tahoma" pitchFamily="34" charset="0"/>
                <a:cs typeface="+mj-cs"/>
              </a:rPr>
              <a:t>1. หาโจทย์วิจัย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+mj-cs"/>
            </a:endParaRPr>
          </a:p>
        </p:txBody>
      </p:sp>
      <p:sp>
        <p:nvSpPr>
          <p:cNvPr id="80" name="Rectangle 6"/>
          <p:cNvSpPr/>
          <p:nvPr/>
        </p:nvSpPr>
        <p:spPr>
          <a:xfrm>
            <a:off x="3348038" y="1843088"/>
            <a:ext cx="2087562" cy="93821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latin typeface="Tahoma" pitchFamily="34" charset="0"/>
                <a:cs typeface="+mj-cs"/>
              </a:rPr>
              <a:t>2. ทบทวน ตรวจเอกสารและกำหนดกรอบแนวคิด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+mj-cs"/>
            </a:endParaRPr>
          </a:p>
        </p:txBody>
      </p:sp>
      <p:sp>
        <p:nvSpPr>
          <p:cNvPr id="81" name="Rectangle 6"/>
          <p:cNvSpPr/>
          <p:nvPr/>
        </p:nvSpPr>
        <p:spPr>
          <a:xfrm>
            <a:off x="3348038" y="2997200"/>
            <a:ext cx="2087562" cy="7143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latin typeface="Tahoma" pitchFamily="34" charset="0"/>
                <a:cs typeface="+mj-cs"/>
              </a:rPr>
              <a:t>3. วางแผนการทำงาน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+mj-cs"/>
            </a:endParaRPr>
          </a:p>
        </p:txBody>
      </p:sp>
      <p:cxnSp>
        <p:nvCxnSpPr>
          <p:cNvPr id="94" name="ลูกศรเชื่อมต่อแบบตรง 93"/>
          <p:cNvCxnSpPr/>
          <p:nvPr/>
        </p:nvCxnSpPr>
        <p:spPr>
          <a:xfrm>
            <a:off x="2916238" y="1844675"/>
            <a:ext cx="431800" cy="466725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5" name="ลูกศรเชื่อมต่อแบบตรง 94"/>
          <p:cNvCxnSpPr/>
          <p:nvPr/>
        </p:nvCxnSpPr>
        <p:spPr>
          <a:xfrm>
            <a:off x="2916238" y="2420938"/>
            <a:ext cx="431800" cy="933450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6" name="ลูกศรเชื่อมต่อแบบตรง 95"/>
          <p:cNvCxnSpPr/>
          <p:nvPr/>
        </p:nvCxnSpPr>
        <p:spPr>
          <a:xfrm>
            <a:off x="2916238" y="3068638"/>
            <a:ext cx="431800" cy="1227137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7" name="ลูกศรเชื่อมต่อแบบตรง 96"/>
          <p:cNvCxnSpPr/>
          <p:nvPr/>
        </p:nvCxnSpPr>
        <p:spPr>
          <a:xfrm>
            <a:off x="2916238" y="3714750"/>
            <a:ext cx="431800" cy="1522413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8" name="ลูกศรเชื่อมต่อแบบตรง 97"/>
          <p:cNvCxnSpPr/>
          <p:nvPr/>
        </p:nvCxnSpPr>
        <p:spPr>
          <a:xfrm>
            <a:off x="2916238" y="4437063"/>
            <a:ext cx="431800" cy="1800225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9" name="ลูกศรเชื่อมต่อแบบตรง 98"/>
          <p:cNvCxnSpPr/>
          <p:nvPr/>
        </p:nvCxnSpPr>
        <p:spPr>
          <a:xfrm>
            <a:off x="2916238" y="5229225"/>
            <a:ext cx="431800" cy="903288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0" name="ลูกศรเชื่อมต่อแบบตรง 99"/>
          <p:cNvCxnSpPr/>
          <p:nvPr/>
        </p:nvCxnSpPr>
        <p:spPr>
          <a:xfrm>
            <a:off x="2916238" y="6165850"/>
            <a:ext cx="431800" cy="1588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5" name="ลูกศรเชื่อมต่อแบบตรง 114"/>
          <p:cNvCxnSpPr/>
          <p:nvPr/>
        </p:nvCxnSpPr>
        <p:spPr>
          <a:xfrm flipH="1">
            <a:off x="5435600" y="1268413"/>
            <a:ext cx="431800" cy="0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6" name="ลูกศรเชื่อมต่อแบบตรง 125"/>
          <p:cNvCxnSpPr/>
          <p:nvPr/>
        </p:nvCxnSpPr>
        <p:spPr>
          <a:xfrm flipH="1">
            <a:off x="5435600" y="2133600"/>
            <a:ext cx="431800" cy="0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8" name="ลูกศรเชื่อมต่อแบบตรง 127"/>
          <p:cNvCxnSpPr/>
          <p:nvPr/>
        </p:nvCxnSpPr>
        <p:spPr>
          <a:xfrm flipH="1">
            <a:off x="5435600" y="2924175"/>
            <a:ext cx="431800" cy="430213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9" name="ลูกศรเชื่อมต่อแบบตรง 128"/>
          <p:cNvCxnSpPr/>
          <p:nvPr/>
        </p:nvCxnSpPr>
        <p:spPr>
          <a:xfrm flipH="1">
            <a:off x="5435600" y="3500438"/>
            <a:ext cx="431800" cy="795337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0" name="ลูกศรเชื่อมต่อแบบตรง 129"/>
          <p:cNvCxnSpPr/>
          <p:nvPr/>
        </p:nvCxnSpPr>
        <p:spPr>
          <a:xfrm flipH="1">
            <a:off x="5435600" y="4076700"/>
            <a:ext cx="431800" cy="1160463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2" name="ลูกศรเชื่อมต่อแบบตรง 131"/>
          <p:cNvCxnSpPr/>
          <p:nvPr/>
        </p:nvCxnSpPr>
        <p:spPr>
          <a:xfrm flipH="1">
            <a:off x="5435600" y="4652963"/>
            <a:ext cx="431800" cy="1479550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3" name="ลูกศรเชื่อมต่อแบบตรง 132"/>
          <p:cNvCxnSpPr/>
          <p:nvPr/>
        </p:nvCxnSpPr>
        <p:spPr>
          <a:xfrm flipH="1">
            <a:off x="5435600" y="5373688"/>
            <a:ext cx="431800" cy="758825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4" name="ลูกศรเชื่อมต่อแบบตรง 133"/>
          <p:cNvCxnSpPr/>
          <p:nvPr/>
        </p:nvCxnSpPr>
        <p:spPr>
          <a:xfrm flipH="1">
            <a:off x="5435600" y="6165850"/>
            <a:ext cx="431800" cy="0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3" name="Down Arrow 48"/>
          <p:cNvSpPr/>
          <p:nvPr/>
        </p:nvSpPr>
        <p:spPr bwMode="auto">
          <a:xfrm>
            <a:off x="7308850" y="1557338"/>
            <a:ext cx="261938" cy="200025"/>
          </a:xfrm>
          <a:prstGeom prst="down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  <a:cs typeface="+mj-cs"/>
            </a:endParaRPr>
          </a:p>
        </p:txBody>
      </p:sp>
      <p:sp>
        <p:nvSpPr>
          <p:cNvPr id="145" name="Down Arrow 48"/>
          <p:cNvSpPr/>
          <p:nvPr/>
        </p:nvSpPr>
        <p:spPr bwMode="auto">
          <a:xfrm>
            <a:off x="7308850" y="2492375"/>
            <a:ext cx="261938" cy="201613"/>
          </a:xfrm>
          <a:prstGeom prst="down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  <a:cs typeface="+mj-cs"/>
            </a:endParaRPr>
          </a:p>
        </p:txBody>
      </p:sp>
      <p:sp>
        <p:nvSpPr>
          <p:cNvPr id="146" name="Down Arrow 48"/>
          <p:cNvSpPr/>
          <p:nvPr/>
        </p:nvSpPr>
        <p:spPr bwMode="auto">
          <a:xfrm>
            <a:off x="7308850" y="3068638"/>
            <a:ext cx="261938" cy="201612"/>
          </a:xfrm>
          <a:prstGeom prst="down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  <a:cs typeface="+mj-cs"/>
            </a:endParaRPr>
          </a:p>
        </p:txBody>
      </p:sp>
      <p:sp>
        <p:nvSpPr>
          <p:cNvPr id="148" name="Down Arrow 48"/>
          <p:cNvSpPr/>
          <p:nvPr/>
        </p:nvSpPr>
        <p:spPr bwMode="auto">
          <a:xfrm>
            <a:off x="7308850" y="3716338"/>
            <a:ext cx="261938" cy="201612"/>
          </a:xfrm>
          <a:prstGeom prst="down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  <a:cs typeface="+mj-cs"/>
            </a:endParaRPr>
          </a:p>
        </p:txBody>
      </p:sp>
      <p:sp>
        <p:nvSpPr>
          <p:cNvPr id="149" name="Down Arrow 48"/>
          <p:cNvSpPr/>
          <p:nvPr/>
        </p:nvSpPr>
        <p:spPr bwMode="auto">
          <a:xfrm>
            <a:off x="7308850" y="4221163"/>
            <a:ext cx="261938" cy="200025"/>
          </a:xfrm>
          <a:prstGeom prst="down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  <a:cs typeface="+mj-cs"/>
            </a:endParaRPr>
          </a:p>
        </p:txBody>
      </p:sp>
      <p:sp>
        <p:nvSpPr>
          <p:cNvPr id="151" name="Down Arrow 48"/>
          <p:cNvSpPr/>
          <p:nvPr/>
        </p:nvSpPr>
        <p:spPr bwMode="auto">
          <a:xfrm>
            <a:off x="7308850" y="4868863"/>
            <a:ext cx="261938" cy="201612"/>
          </a:xfrm>
          <a:prstGeom prst="down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  <a:cs typeface="+mj-cs"/>
            </a:endParaRPr>
          </a:p>
        </p:txBody>
      </p:sp>
      <p:sp>
        <p:nvSpPr>
          <p:cNvPr id="152" name="Down Arrow 48"/>
          <p:cNvSpPr/>
          <p:nvPr/>
        </p:nvSpPr>
        <p:spPr bwMode="auto">
          <a:xfrm>
            <a:off x="7308850" y="5589588"/>
            <a:ext cx="261938" cy="200025"/>
          </a:xfrm>
          <a:prstGeom prst="down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C:\Users\Administrator\Downloads\43245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0" name="Oval 2"/>
          <p:cNvSpPr>
            <a:spLocks noChangeArrowheads="1"/>
          </p:cNvSpPr>
          <p:nvPr/>
        </p:nvSpPr>
        <p:spPr bwMode="auto">
          <a:xfrm>
            <a:off x="1763713" y="836613"/>
            <a:ext cx="5472112" cy="1223962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3348038" y="3106738"/>
            <a:ext cx="2514600" cy="13716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th-TH" sz="4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ความรู้</a:t>
            </a:r>
            <a:r>
              <a:rPr lang="th-TH" sz="6000" b="1" dirty="0">
                <a:solidFill>
                  <a:srgbClr val="CC0000"/>
                </a:solidFill>
                <a:latin typeface="Angsana New" pitchFamily="18" charset="-34"/>
              </a:rPr>
              <a:t> </a:t>
            </a:r>
            <a:endParaRPr lang="th-TH" sz="4800" b="1" dirty="0">
              <a:latin typeface="Angsana New" pitchFamily="18" charset="-34"/>
              <a:cs typeface="Arial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15913" y="3068638"/>
            <a:ext cx="1447800" cy="1295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th-TH" sz="3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ปัญหา</a:t>
            </a:r>
            <a:endParaRPr lang="th-TH" sz="32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4" name="Line 6"/>
          <p:cNvSpPr>
            <a:spLocks noChangeShapeType="1"/>
          </p:cNvSpPr>
          <p:nvPr/>
        </p:nvSpPr>
        <p:spPr bwMode="auto">
          <a:xfrm>
            <a:off x="1763713" y="3789363"/>
            <a:ext cx="1582737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7212013" y="3067050"/>
            <a:ext cx="1752600" cy="144145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th-TH" sz="3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ความ</a:t>
            </a:r>
          </a:p>
          <a:p>
            <a:pPr algn="ctr" eaLnBrk="0" hangingPunct="0">
              <a:lnSpc>
                <a:spcPct val="70000"/>
              </a:lnSpc>
              <a:defRPr/>
            </a:pPr>
            <a:r>
              <a:rPr lang="th-TH" sz="3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สำเร็จ</a:t>
            </a:r>
            <a:endParaRPr lang="th-TH" sz="32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7" name="Line 9"/>
          <p:cNvSpPr>
            <a:spLocks noChangeShapeType="1"/>
          </p:cNvSpPr>
          <p:nvPr/>
        </p:nvSpPr>
        <p:spPr bwMode="auto">
          <a:xfrm flipH="1" flipV="1">
            <a:off x="5868988" y="3789363"/>
            <a:ext cx="1366837" cy="3175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051050" y="1123951"/>
            <a:ext cx="43973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งานสำเร็จ/บรรลุเป้าหมาย</a:t>
            </a: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2411760" y="5287370"/>
            <a:ext cx="5472608" cy="7200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24940" name="Line 12"/>
          <p:cNvSpPr>
            <a:spLocks noChangeShapeType="1"/>
          </p:cNvSpPr>
          <p:nvPr/>
        </p:nvSpPr>
        <p:spPr bwMode="auto">
          <a:xfrm flipV="1">
            <a:off x="4572000" y="2060575"/>
            <a:ext cx="0" cy="1008063"/>
          </a:xfrm>
          <a:prstGeom prst="line">
            <a:avLst/>
          </a:prstGeom>
          <a:noFill/>
          <a:ln w="76200">
            <a:solidFill>
              <a:srgbClr val="1F0387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616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0" y="5156200"/>
            <a:ext cx="6096000" cy="914400"/>
          </a:xfrm>
        </p:spPr>
        <p:txBody>
          <a:bodyPr/>
          <a:lstStyle/>
          <a:p>
            <a:r>
              <a:rPr lang="th-TH" sz="3600" smtClean="0">
                <a:solidFill>
                  <a:schemeClr val="bg1"/>
                </a:solidFill>
                <a:cs typeface="Tahoma" pitchFamily="34" charset="0"/>
              </a:rPr>
              <a:t>การสร้างความรู้ ๒ แนว</a:t>
            </a:r>
          </a:p>
        </p:txBody>
      </p:sp>
      <p:sp>
        <p:nvSpPr>
          <p:cNvPr id="6165" name="TextBox 3"/>
          <p:cNvSpPr txBox="1">
            <a:spLocks noChangeArrowheads="1"/>
          </p:cNvSpPr>
          <p:nvPr/>
        </p:nvSpPr>
        <p:spPr bwMode="auto">
          <a:xfrm>
            <a:off x="2051050" y="2997200"/>
            <a:ext cx="9540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5400" b="1">
                <a:solidFill>
                  <a:srgbClr val="1F0387"/>
                </a:solidFill>
              </a:rPr>
              <a:t>วิจัย</a:t>
            </a:r>
          </a:p>
        </p:txBody>
      </p:sp>
      <p:sp>
        <p:nvSpPr>
          <p:cNvPr id="6166" name="TextBox 16"/>
          <p:cNvSpPr txBox="1">
            <a:spLocks noChangeArrowheads="1"/>
          </p:cNvSpPr>
          <p:nvPr/>
        </p:nvSpPr>
        <p:spPr bwMode="auto">
          <a:xfrm>
            <a:off x="6096000" y="3152775"/>
            <a:ext cx="9826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1F0387"/>
                </a:solidFill>
              </a:rPr>
              <a:t>KM</a:t>
            </a:r>
            <a:endParaRPr lang="th-TH" sz="4000" b="1">
              <a:solidFill>
                <a:srgbClr val="1F038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C:\Users\Administrator\Downloads\43245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0" y="2276475"/>
            <a:ext cx="9144000" cy="2808288"/>
          </a:xfrm>
          <a:prstGeom prst="rect">
            <a:avLst/>
          </a:prstGeom>
          <a:solidFill>
            <a:schemeClr val="bg1">
              <a:alpha val="4901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Oval 2"/>
          <p:cNvSpPr>
            <a:spLocks noChangeArrowheads="1"/>
          </p:cNvSpPr>
          <p:nvPr/>
        </p:nvSpPr>
        <p:spPr bwMode="auto">
          <a:xfrm>
            <a:off x="250825" y="260350"/>
            <a:ext cx="3581400" cy="1800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725488" y="520700"/>
            <a:ext cx="267176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8800" b="1" i="1">
                <a:solidFill>
                  <a:srgbClr val="FFFF00"/>
                </a:solidFill>
                <a:latin typeface="Angsana New" pitchFamily="18" charset="-34"/>
              </a:rPr>
              <a:t>การวิจัย</a:t>
            </a:r>
            <a:endParaRPr lang="th-TH" sz="8000" b="1">
              <a:solidFill>
                <a:srgbClr val="FFFF00"/>
              </a:solidFill>
              <a:latin typeface="Angsana New" pitchFamily="18" charset="-34"/>
            </a:endParaRPr>
          </a:p>
        </p:txBody>
      </p:sp>
      <p:sp>
        <p:nvSpPr>
          <p:cNvPr id="435205" name="Text Box 5"/>
          <p:cNvSpPr txBox="1">
            <a:spLocks noChangeArrowheads="1"/>
          </p:cNvSpPr>
          <p:nvPr/>
        </p:nvSpPr>
        <p:spPr bwMode="auto">
          <a:xfrm>
            <a:off x="179388" y="2205038"/>
            <a:ext cx="8713787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6000" b="1">
                <a:solidFill>
                  <a:schemeClr val="bg1"/>
                </a:solidFill>
                <a:latin typeface="LilyUPC" pitchFamily="34" charset="-34"/>
                <a:cs typeface="Cordia New" pitchFamily="34" charset="-34"/>
              </a:rPr>
              <a:t>       </a:t>
            </a:r>
            <a:r>
              <a:rPr lang="th-TH" sz="6600" b="1">
                <a:solidFill>
                  <a:srgbClr val="1F0387"/>
                </a:solidFill>
                <a:latin typeface="Cordia New" pitchFamily="34" charset="-34"/>
                <a:cs typeface="Cordia New" pitchFamily="34" charset="-34"/>
              </a:rPr>
              <a:t>หมายถึง  กระบวนการค้นคว้าหาความรู้</a:t>
            </a:r>
            <a:r>
              <a:rPr lang="th-TH" sz="66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6600" b="1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ใหม่</a:t>
            </a:r>
            <a:r>
              <a:rPr lang="th-TH" sz="66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6000" b="1">
                <a:solidFill>
                  <a:srgbClr val="1F0387"/>
                </a:solidFill>
                <a:latin typeface="Cordia New" pitchFamily="34" charset="-34"/>
                <a:cs typeface="Cordia New" pitchFamily="34" charset="-34"/>
              </a:rPr>
              <a:t>ด้วย</a:t>
            </a:r>
            <a:r>
              <a:rPr lang="th-TH" sz="6600" b="1">
                <a:solidFill>
                  <a:srgbClr val="1F0387"/>
                </a:solidFill>
                <a:latin typeface="Cordia New" pitchFamily="34" charset="-34"/>
                <a:cs typeface="Cordia New" pitchFamily="34" charset="-34"/>
              </a:rPr>
              <a:t>วิธีการที่เป็นระบบหรือวิธีการที่</a:t>
            </a:r>
            <a:r>
              <a:rPr lang="th-TH" sz="66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6600" b="1">
                <a:solidFill>
                  <a:srgbClr val="003300"/>
                </a:solidFill>
                <a:latin typeface="Cordia New" pitchFamily="34" charset="-34"/>
                <a:cs typeface="Cordia New" pitchFamily="34" charset="-34"/>
              </a:rPr>
              <a:t>เชื่อถือได้</a:t>
            </a:r>
          </a:p>
        </p:txBody>
      </p:sp>
      <p:graphicFrame>
        <p:nvGraphicFramePr>
          <p:cNvPr id="7175" name="Object 3"/>
          <p:cNvGraphicFramePr>
            <a:graphicFrameLocks noChangeAspect="1"/>
          </p:cNvGraphicFramePr>
          <p:nvPr/>
        </p:nvGraphicFramePr>
        <p:xfrm>
          <a:off x="5508625" y="5275263"/>
          <a:ext cx="1981200" cy="1582737"/>
        </p:xfrm>
        <a:graphic>
          <a:graphicData uri="http://schemas.openxmlformats.org/presentationml/2006/ole">
            <p:oleObj spid="_x0000_s7175" name="Clip" r:id="rId4" imgW="1139342" imgH="940918" progId="MS_ClipArt_Gallery.2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C:\Users\Administrator\Downloads\4324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6226" name="Text Box 2"/>
          <p:cNvSpPr txBox="1">
            <a:spLocks noChangeArrowheads="1"/>
          </p:cNvSpPr>
          <p:nvPr/>
        </p:nvSpPr>
        <p:spPr bwMode="auto">
          <a:xfrm>
            <a:off x="0" y="2000250"/>
            <a:ext cx="91440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6000" b="1">
                <a:solidFill>
                  <a:schemeClr val="bg1"/>
                </a:solidFill>
                <a:latin typeface="LilyUPC" pitchFamily="34" charset="-34"/>
                <a:cs typeface="Cordia New" pitchFamily="34" charset="-34"/>
              </a:rPr>
              <a:t>  </a:t>
            </a:r>
            <a:r>
              <a:rPr lang="th-TH" sz="6000" b="1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   </a:t>
            </a:r>
            <a:endParaRPr lang="en-US" sz="4800" b="1">
              <a:solidFill>
                <a:schemeClr val="bg1"/>
              </a:solidFill>
              <a:latin typeface="LilyUPC" pitchFamily="34" charset="-34"/>
              <a:cs typeface="LilyUPC" pitchFamily="34" charset="-34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4800" b="1">
                <a:solidFill>
                  <a:schemeClr val="bg1"/>
                </a:solidFill>
                <a:latin typeface="LilyUPC" pitchFamily="34" charset="-34"/>
                <a:cs typeface="Cordia New" pitchFamily="34" charset="-34"/>
              </a:rPr>
              <a:t>    </a:t>
            </a:r>
            <a:endParaRPr lang="th-TH" sz="4800" b="1">
              <a:solidFill>
                <a:schemeClr val="bg1"/>
              </a:solidFill>
              <a:latin typeface="LilyUPC" pitchFamily="34" charset="-34"/>
              <a:cs typeface="Cordia New" pitchFamily="34" charset="-34"/>
            </a:endParaRPr>
          </a:p>
        </p:txBody>
      </p:sp>
      <p:sp>
        <p:nvSpPr>
          <p:cNvPr id="436227" name="Text Box 3"/>
          <p:cNvSpPr txBox="1">
            <a:spLocks noChangeArrowheads="1"/>
          </p:cNvSpPr>
          <p:nvPr/>
        </p:nvSpPr>
        <p:spPr bwMode="auto">
          <a:xfrm>
            <a:off x="609600" y="3048000"/>
            <a:ext cx="9144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5000" b="1">
                <a:solidFill>
                  <a:srgbClr val="FFFF00"/>
                </a:solidFill>
                <a:latin typeface="IrisUPC" pitchFamily="34" charset="-34"/>
                <a:cs typeface="Cordia New" pitchFamily="34" charset="-34"/>
              </a:rPr>
              <a:t> 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1008063" y="2205038"/>
            <a:ext cx="79565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5000" b="1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       หมายถึง การอภิปรายเชื่อมโยงกับองค์ ความรู้ที่เคยมีมา เช่น จากผลงาน วิจัยในอดีต ทฤษฎีที่มีอยู่ ภูมิปัญญาที่มีอยู่แล้ว</a:t>
            </a:r>
            <a:r>
              <a:rPr lang="en-US" sz="5000" b="1">
                <a:solidFill>
                  <a:srgbClr val="3E36E6"/>
                </a:solidFill>
                <a:latin typeface="Angsana New" pitchFamily="18" charset="-34"/>
                <a:cs typeface="LilyUPC" pitchFamily="34" charset="-34"/>
              </a:rPr>
              <a:t> 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755650" y="765175"/>
            <a:ext cx="4914900" cy="1098550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5400" b="1">
                <a:solidFill>
                  <a:srgbClr val="FFFF00"/>
                </a:solidFill>
                <a:latin typeface="Angsana New" pitchFamily="18" charset="-34"/>
              </a:rPr>
              <a:t>   </a:t>
            </a:r>
            <a:r>
              <a:rPr lang="en-US" sz="6600" b="1">
                <a:solidFill>
                  <a:srgbClr val="660066"/>
                </a:solidFill>
                <a:latin typeface="Angsana New" pitchFamily="18" charset="-34"/>
              </a:rPr>
              <a:t>ใหม่ หมายถึงอะไร</a:t>
            </a:r>
            <a:endParaRPr lang="th-TH" sz="6600">
              <a:solidFill>
                <a:srgbClr val="660066"/>
              </a:solidFill>
              <a:latin typeface="Angsana New" pitchFamily="18" charset="-34"/>
            </a:endParaRPr>
          </a:p>
        </p:txBody>
      </p:sp>
      <p:pic>
        <p:nvPicPr>
          <p:cNvPr id="8199" name="Picture 6" descr="Cmeno1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3075" y="5445125"/>
            <a:ext cx="3810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6" grpId="0" autoUpdateAnimBg="0"/>
      <p:bldP spid="43622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C:\Users\Administrator\Downloads\4324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7250" name="Text Box 2"/>
          <p:cNvSpPr txBox="1">
            <a:spLocks noChangeArrowheads="1"/>
          </p:cNvSpPr>
          <p:nvPr/>
        </p:nvSpPr>
        <p:spPr bwMode="auto">
          <a:xfrm>
            <a:off x="0" y="1989138"/>
            <a:ext cx="91440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6000" b="1">
                <a:solidFill>
                  <a:schemeClr val="bg1"/>
                </a:solidFill>
                <a:latin typeface="LilyUPC" pitchFamily="34" charset="-34"/>
                <a:cs typeface="Cordia New" pitchFamily="34" charset="-34"/>
              </a:rPr>
              <a:t>  </a:t>
            </a:r>
            <a:r>
              <a:rPr lang="th-TH" sz="6000" b="1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   </a:t>
            </a:r>
            <a:endParaRPr lang="en-US" sz="4800" b="1">
              <a:solidFill>
                <a:schemeClr val="bg1"/>
              </a:solidFill>
              <a:latin typeface="LilyUPC" pitchFamily="34" charset="-34"/>
              <a:cs typeface="LilyUPC" pitchFamily="34" charset="-34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4800" b="1">
                <a:solidFill>
                  <a:schemeClr val="bg1"/>
                </a:solidFill>
                <a:latin typeface="LilyUPC" pitchFamily="34" charset="-34"/>
                <a:cs typeface="Cordia New" pitchFamily="34" charset="-34"/>
              </a:rPr>
              <a:t>    </a:t>
            </a:r>
            <a:endParaRPr lang="th-TH" sz="4800" b="1">
              <a:solidFill>
                <a:schemeClr val="bg1"/>
              </a:solidFill>
              <a:latin typeface="LilyUPC" pitchFamily="34" charset="-34"/>
              <a:cs typeface="Cordia New" pitchFamily="34" charset="-34"/>
            </a:endParaRPr>
          </a:p>
        </p:txBody>
      </p:sp>
      <p:sp>
        <p:nvSpPr>
          <p:cNvPr id="437251" name="Text Box 3"/>
          <p:cNvSpPr txBox="1">
            <a:spLocks noChangeArrowheads="1"/>
          </p:cNvSpPr>
          <p:nvPr/>
        </p:nvSpPr>
        <p:spPr bwMode="auto">
          <a:xfrm>
            <a:off x="609600" y="3048000"/>
            <a:ext cx="9144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5000" b="1">
                <a:solidFill>
                  <a:srgbClr val="FFFF00"/>
                </a:solidFill>
                <a:latin typeface="IrisUPC" pitchFamily="34" charset="-34"/>
                <a:cs typeface="Cordia New" pitchFamily="34" charset="-34"/>
              </a:rPr>
              <a:t> 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990600" y="1416050"/>
            <a:ext cx="6019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6600" b="1" dirty="0">
                <a:latin typeface="Angsana New" pitchFamily="18" charset="-34"/>
              </a:rPr>
              <a:t>  </a:t>
            </a:r>
            <a:r>
              <a:rPr lang="en-US" sz="4800" b="1" dirty="0" err="1">
                <a:latin typeface="Angsana New" pitchFamily="18" charset="-34"/>
              </a:rPr>
              <a:t>หมายถึง</a:t>
            </a:r>
            <a:r>
              <a:rPr lang="en-US" sz="4800" b="1" dirty="0">
                <a:latin typeface="Angsana New" pitchFamily="18" charset="-34"/>
              </a:rPr>
              <a:t>  </a:t>
            </a:r>
            <a:r>
              <a:rPr lang="en-US" sz="4800" b="1" dirty="0" err="1">
                <a:latin typeface="Angsana New" pitchFamily="18" charset="-34"/>
              </a:rPr>
              <a:t>ข้อมูลที่ได้มาจาก</a:t>
            </a:r>
            <a:endParaRPr lang="en-US" sz="4800" b="1" dirty="0">
              <a:latin typeface="Angsana New" pitchFamily="18" charset="-34"/>
            </a:endParaRP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304800" y="76200"/>
            <a:ext cx="5105400" cy="11890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7200" b="1" dirty="0">
                <a:latin typeface="Angsana New" pitchFamily="18" charset="-34"/>
              </a:rPr>
              <a:t> </a:t>
            </a:r>
            <a:r>
              <a:rPr lang="en-US" sz="6000" b="1" dirty="0" err="1">
                <a:solidFill>
                  <a:srgbClr val="3E36E6"/>
                </a:solidFill>
                <a:latin typeface="Angsana New" pitchFamily="18" charset="-34"/>
              </a:rPr>
              <a:t>เชื่อถือได้</a:t>
            </a:r>
            <a:r>
              <a:rPr lang="en-US" sz="6000" b="1" dirty="0">
                <a:solidFill>
                  <a:srgbClr val="3E36E6"/>
                </a:solidFill>
                <a:latin typeface="Angsana New" pitchFamily="18" charset="-34"/>
              </a:rPr>
              <a:t> </a:t>
            </a:r>
            <a:r>
              <a:rPr lang="en-US" sz="6000" b="1" dirty="0" err="1">
                <a:solidFill>
                  <a:srgbClr val="3E36E6"/>
                </a:solidFill>
                <a:latin typeface="Angsana New" pitchFamily="18" charset="-34"/>
              </a:rPr>
              <a:t>หมายถึงอะไร</a:t>
            </a:r>
            <a:endParaRPr lang="th-TH" sz="6000" b="1" dirty="0">
              <a:solidFill>
                <a:srgbClr val="3E36E6"/>
              </a:solidFill>
              <a:latin typeface="Angsana New" pitchFamily="18" charset="-34"/>
            </a:endParaRP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650875" y="2143116"/>
            <a:ext cx="8101013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600" b="1" dirty="0" err="1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เครื่องมือวัดที่ได้ค่า</a:t>
            </a:r>
            <a:r>
              <a:rPr lang="en-US" sz="3600" b="1" dirty="0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  Validity,  Reliability </a:t>
            </a:r>
            <a:r>
              <a:rPr lang="en-US" sz="3600" b="1" dirty="0" err="1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และ</a:t>
            </a:r>
            <a:r>
              <a:rPr lang="en-US" sz="3600" b="1" dirty="0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 Objectively</a:t>
            </a:r>
            <a:r>
              <a:rPr lang="en-US" sz="3200" b="1" dirty="0">
                <a:solidFill>
                  <a:srgbClr val="3E36E6"/>
                </a:solidFill>
                <a:latin typeface="Angsana New" pitchFamily="18" charset="-34"/>
                <a:cs typeface="LilyUPC" pitchFamily="34" charset="-34"/>
              </a:rPr>
              <a:t>  </a:t>
            </a:r>
          </a:p>
          <a:p>
            <a:pPr eaLnBrk="0" hangingPunct="0">
              <a:lnSpc>
                <a:spcPct val="130000"/>
              </a:lnSpc>
            </a:pPr>
            <a:r>
              <a:rPr lang="en-US" sz="3200" b="1" dirty="0">
                <a:solidFill>
                  <a:srgbClr val="3E36E6"/>
                </a:solidFill>
                <a:latin typeface="Angsana New" pitchFamily="18" charset="-34"/>
                <a:cs typeface="LilyUPC" pitchFamily="34" charset="-34"/>
              </a:rPr>
              <a:t>    </a:t>
            </a:r>
            <a:r>
              <a:rPr lang="en-US" sz="3200" b="1" dirty="0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Validity      </a:t>
            </a:r>
            <a:r>
              <a:rPr lang="en-US" sz="3200" b="1" dirty="0" err="1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ของเครื่องมือวัด</a:t>
            </a:r>
            <a:r>
              <a:rPr lang="en-US" sz="3200" b="1" dirty="0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200" b="1" dirty="0" err="1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คือ</a:t>
            </a:r>
            <a:r>
              <a:rPr lang="en-US" sz="3200" b="1" dirty="0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200" b="1" dirty="0" err="1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ข้อมูลจากเครื่องมือ</a:t>
            </a:r>
            <a:endParaRPr lang="en-US" sz="3200" b="1" dirty="0">
              <a:solidFill>
                <a:srgbClr val="3E36E6"/>
              </a:solidFill>
              <a:latin typeface="Cordia New" pitchFamily="34" charset="-34"/>
              <a:cs typeface="Cordia New" pitchFamily="34" charset="-34"/>
            </a:endParaRPr>
          </a:p>
          <a:p>
            <a:pPr eaLnBrk="0" hangingPunct="0"/>
            <a:r>
              <a:rPr lang="en-US" sz="3200" b="1" dirty="0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                   </a:t>
            </a:r>
            <a:r>
              <a:rPr lang="en-US" sz="3200" b="1" dirty="0" err="1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ตรงกับที่ต้องการ</a:t>
            </a:r>
            <a:endParaRPr lang="en-US" sz="3200" b="1" dirty="0">
              <a:solidFill>
                <a:srgbClr val="3E36E6"/>
              </a:solidFill>
              <a:latin typeface="Cordia New" pitchFamily="34" charset="-34"/>
              <a:cs typeface="Cordia New" pitchFamily="34" charset="-34"/>
            </a:endParaRPr>
          </a:p>
          <a:p>
            <a:pPr eaLnBrk="0" hangingPunct="0">
              <a:lnSpc>
                <a:spcPct val="130000"/>
              </a:lnSpc>
            </a:pPr>
            <a:r>
              <a:rPr lang="en-US" sz="3200" b="1" dirty="0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   Reliability   </a:t>
            </a:r>
            <a:r>
              <a:rPr lang="en-US" sz="3200" b="1" dirty="0" err="1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ของเครื่องมือวัด</a:t>
            </a:r>
            <a:r>
              <a:rPr lang="en-US" sz="3200" b="1" dirty="0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200" b="1" dirty="0" err="1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คือ</a:t>
            </a:r>
            <a:r>
              <a:rPr lang="en-US" sz="3200" b="1" dirty="0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200" b="1" dirty="0" err="1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ข้อมูลจากเครื่องมือสม่ำเสมอ</a:t>
            </a:r>
            <a:r>
              <a:rPr lang="en-US" sz="3200" b="1" dirty="0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 </a:t>
            </a:r>
          </a:p>
          <a:p>
            <a:pPr eaLnBrk="0" hangingPunct="0"/>
            <a:r>
              <a:rPr lang="en-US" sz="3200" b="1" dirty="0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                   </a:t>
            </a:r>
            <a:r>
              <a:rPr lang="en-US" sz="3200" b="1" dirty="0" err="1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คงเส้นคงวา</a:t>
            </a:r>
            <a:r>
              <a:rPr lang="en-US" sz="3200" b="1" dirty="0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200" b="1" dirty="0" err="1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ไม่แปรเปลี่ยนตามเวลาและสถานที่</a:t>
            </a:r>
            <a:endParaRPr lang="en-US" sz="3200" b="1" dirty="0">
              <a:solidFill>
                <a:srgbClr val="3E36E6"/>
              </a:solidFill>
              <a:latin typeface="Cordia New" pitchFamily="34" charset="-34"/>
              <a:cs typeface="Cordia New" pitchFamily="34" charset="-34"/>
            </a:endParaRPr>
          </a:p>
          <a:p>
            <a:pPr eaLnBrk="0" hangingPunct="0">
              <a:lnSpc>
                <a:spcPct val="140000"/>
              </a:lnSpc>
            </a:pPr>
            <a:r>
              <a:rPr lang="en-US" sz="3200" b="1" dirty="0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   Objectively </a:t>
            </a:r>
            <a:r>
              <a:rPr lang="en-US" sz="3200" b="1" dirty="0" err="1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ของเครื่องมือวัด</a:t>
            </a:r>
            <a:r>
              <a:rPr lang="en-US" sz="3200" b="1" dirty="0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200" b="1" dirty="0" err="1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คือ</a:t>
            </a:r>
            <a:r>
              <a:rPr lang="en-US" sz="3200" b="1" dirty="0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200" b="1" dirty="0" err="1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ข้อมูลจากเครื่องมือวัด</a:t>
            </a:r>
            <a:endParaRPr lang="en-US" sz="3200" b="1" dirty="0">
              <a:solidFill>
                <a:srgbClr val="3E36E6"/>
              </a:solidFill>
              <a:latin typeface="Cordia New" pitchFamily="34" charset="-34"/>
              <a:cs typeface="Cordia New" pitchFamily="34" charset="-34"/>
            </a:endParaRPr>
          </a:p>
          <a:p>
            <a:pPr eaLnBrk="0" hangingPunct="0"/>
            <a:r>
              <a:rPr lang="en-US" sz="3200" b="1" dirty="0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                   </a:t>
            </a:r>
            <a:r>
              <a:rPr lang="en-US" sz="3200" b="1" dirty="0" err="1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ใครจะตรวจให้คะแนน</a:t>
            </a:r>
            <a:r>
              <a:rPr lang="en-US" sz="3200" b="1" dirty="0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200" b="1" dirty="0" err="1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ตีความก็ได้ค่าเท่ากัน</a:t>
            </a:r>
            <a:endParaRPr lang="th-TH" sz="3200" b="1" dirty="0">
              <a:solidFill>
                <a:srgbClr val="3E36E6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7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 autoUpdateAnimBg="0"/>
      <p:bldP spid="43725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C:\Users\Administrator\Downloads\43245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22" name="Text Box 2"/>
          <p:cNvSpPr txBox="1">
            <a:spLocks noChangeArrowheads="1"/>
          </p:cNvSpPr>
          <p:nvPr/>
        </p:nvSpPr>
        <p:spPr bwMode="auto">
          <a:xfrm>
            <a:off x="0" y="2000250"/>
            <a:ext cx="91440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6000" b="1">
                <a:solidFill>
                  <a:schemeClr val="bg1"/>
                </a:solidFill>
                <a:latin typeface="LilyUPC" pitchFamily="34" charset="-34"/>
                <a:cs typeface="Cordia New" pitchFamily="34" charset="-34"/>
              </a:rPr>
              <a:t>  </a:t>
            </a:r>
            <a:r>
              <a:rPr lang="th-TH" sz="6000" b="1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   </a:t>
            </a:r>
            <a:endParaRPr lang="en-US" sz="4800" b="1">
              <a:solidFill>
                <a:schemeClr val="bg1"/>
              </a:solidFill>
              <a:latin typeface="LilyUPC" pitchFamily="34" charset="-34"/>
              <a:cs typeface="LilyUPC" pitchFamily="34" charset="-34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4800" b="1">
                <a:solidFill>
                  <a:schemeClr val="bg1"/>
                </a:solidFill>
                <a:latin typeface="LilyUPC" pitchFamily="34" charset="-34"/>
                <a:cs typeface="Cordia New" pitchFamily="34" charset="-34"/>
              </a:rPr>
              <a:t>    </a:t>
            </a:r>
            <a:endParaRPr lang="th-TH" sz="4800" b="1">
              <a:solidFill>
                <a:schemeClr val="bg1"/>
              </a:solidFill>
              <a:latin typeface="LilyUPC" pitchFamily="34" charset="-34"/>
              <a:cs typeface="Cordia New" pitchFamily="34" charset="-34"/>
            </a:endParaRPr>
          </a:p>
        </p:txBody>
      </p:sp>
      <p:sp>
        <p:nvSpPr>
          <p:cNvPr id="440323" name="Text Box 3"/>
          <p:cNvSpPr txBox="1">
            <a:spLocks noChangeArrowheads="1"/>
          </p:cNvSpPr>
          <p:nvPr/>
        </p:nvSpPr>
        <p:spPr bwMode="auto">
          <a:xfrm>
            <a:off x="609600" y="3048000"/>
            <a:ext cx="9144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5000" b="1">
                <a:solidFill>
                  <a:srgbClr val="FFFF00"/>
                </a:solidFill>
                <a:latin typeface="IrisUPC" pitchFamily="34" charset="-34"/>
                <a:cs typeface="Cordia New" pitchFamily="34" charset="-34"/>
              </a:rPr>
              <a:t> </a:t>
            </a:r>
          </a:p>
        </p:txBody>
      </p:sp>
      <p:sp>
        <p:nvSpPr>
          <p:cNvPr id="440324" name="Rectangle 4"/>
          <p:cNvSpPr>
            <a:spLocks noChangeArrowheads="1"/>
          </p:cNvSpPr>
          <p:nvPr/>
        </p:nvSpPr>
        <p:spPr bwMode="auto">
          <a:xfrm>
            <a:off x="381000" y="642938"/>
            <a:ext cx="3657600" cy="914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th-TH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อะไร เรียกว่าวิจัย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298450" y="1766888"/>
            <a:ext cx="83058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b="1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องค์ประกอบ หรือ Component ที่เรียกกันเรียกว่า วิจัย</a:t>
            </a:r>
          </a:p>
          <a:p>
            <a:pPr eaLnBrk="0" hangingPunct="0"/>
            <a:r>
              <a:rPr lang="en-US" sz="4000" b="1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	 ประกอบด้วย</a:t>
            </a:r>
          </a:p>
          <a:p>
            <a:pPr eaLnBrk="0" hangingPunct="0"/>
            <a:r>
              <a:rPr lang="en-US" sz="4000" b="1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	 1.การระบุปัญหาที่ต้องวิจัย(Research  Problem)</a:t>
            </a:r>
          </a:p>
          <a:p>
            <a:pPr eaLnBrk="0" hangingPunct="0"/>
            <a:r>
              <a:rPr lang="en-US" sz="4000" b="1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	 2.การรวบรวมข้อมูลที่เชื่อถือได้  (Methodology)</a:t>
            </a:r>
          </a:p>
          <a:p>
            <a:pPr eaLnBrk="0" hangingPunct="0"/>
            <a:r>
              <a:rPr lang="en-US" sz="4000" b="1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	 3.การอภิปราย โดยเชื่อมโยงกับความรู้เดิม                </a:t>
            </a:r>
          </a:p>
          <a:p>
            <a:pPr eaLnBrk="0" hangingPunct="0"/>
            <a:r>
              <a:rPr lang="en-US" sz="4000" b="1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            (Discussion</a:t>
            </a:r>
            <a:r>
              <a:rPr lang="th-TH" sz="4000" b="1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)</a:t>
            </a:r>
          </a:p>
        </p:txBody>
      </p:sp>
      <p:graphicFrame>
        <p:nvGraphicFramePr>
          <p:cNvPr id="10247" name="Object 2"/>
          <p:cNvGraphicFramePr>
            <a:graphicFrameLocks noChangeAspect="1"/>
          </p:cNvGraphicFramePr>
          <p:nvPr/>
        </p:nvGraphicFramePr>
        <p:xfrm>
          <a:off x="6477000" y="4897438"/>
          <a:ext cx="2590800" cy="1960562"/>
        </p:xfrm>
        <a:graphic>
          <a:graphicData uri="http://schemas.openxmlformats.org/presentationml/2006/ole">
            <p:oleObj spid="_x0000_s10247" name="Clip" r:id="rId4" imgW="4579545" imgH="3465968" progId="MS_ClipArt_Gallery.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0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2" grpId="0" autoUpdateAnimBg="0"/>
      <p:bldP spid="44032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Administrator\Downloads\43245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68313" y="836613"/>
            <a:ext cx="172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cs typeface="Cordia New" pitchFamily="34" charset="-34"/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468313" y="4508500"/>
            <a:ext cx="13668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th-TH" sz="2000" b="1">
                <a:latin typeface="Calibri" pitchFamily="34" charset="0"/>
                <a:cs typeface="Tahoma" pitchFamily="34" charset="0"/>
              </a:rPr>
              <a:t> </a:t>
            </a:r>
            <a:r>
              <a:rPr lang="th-TH" sz="2000" b="1">
                <a:solidFill>
                  <a:srgbClr val="3E36E6"/>
                </a:solidFill>
                <a:latin typeface="Calibri" pitchFamily="34" charset="0"/>
                <a:cs typeface="Tahoma" pitchFamily="34" charset="0"/>
              </a:rPr>
              <a:t>ทดลอง</a:t>
            </a:r>
          </a:p>
          <a:p>
            <a:pPr>
              <a:buFontTx/>
              <a:buChar char="•"/>
            </a:pPr>
            <a:r>
              <a:rPr lang="th-TH" sz="2000" b="1">
                <a:solidFill>
                  <a:srgbClr val="3E36E6"/>
                </a:solidFill>
                <a:latin typeface="Calibri" pitchFamily="34" charset="0"/>
                <a:cs typeface="Tahoma" pitchFamily="34" charset="0"/>
              </a:rPr>
              <a:t> จัดเวที</a:t>
            </a:r>
          </a:p>
          <a:p>
            <a:pPr>
              <a:buFontTx/>
              <a:buChar char="•"/>
            </a:pPr>
            <a:r>
              <a:rPr lang="th-TH" sz="2000" b="1">
                <a:solidFill>
                  <a:srgbClr val="3E36E6"/>
                </a:solidFill>
                <a:latin typeface="Calibri" pitchFamily="34" charset="0"/>
                <a:cs typeface="Tahoma" pitchFamily="34" charset="0"/>
              </a:rPr>
              <a:t> สังเกต</a:t>
            </a:r>
          </a:p>
          <a:p>
            <a:pPr>
              <a:buFontTx/>
              <a:buChar char="•"/>
            </a:pPr>
            <a:r>
              <a:rPr lang="th-TH" sz="2000" b="1">
                <a:solidFill>
                  <a:srgbClr val="3E36E6"/>
                </a:solidFill>
                <a:latin typeface="Calibri" pitchFamily="34" charset="0"/>
                <a:cs typeface="Tahoma" pitchFamily="34" charset="0"/>
              </a:rPr>
              <a:t> สัมภาษณ์</a:t>
            </a:r>
          </a:p>
          <a:p>
            <a:pPr>
              <a:buFontTx/>
              <a:buChar char="•"/>
            </a:pPr>
            <a:r>
              <a:rPr lang="th-TH" sz="2000" b="1">
                <a:solidFill>
                  <a:srgbClr val="3E36E6"/>
                </a:solidFill>
                <a:latin typeface="Calibri" pitchFamily="34" charset="0"/>
                <a:cs typeface="Tahoma" pitchFamily="34" charset="0"/>
              </a:rPr>
              <a:t> สำรวจ</a:t>
            </a:r>
          </a:p>
          <a:p>
            <a:pPr>
              <a:buFontTx/>
              <a:buChar char="•"/>
            </a:pPr>
            <a:r>
              <a:rPr lang="en-US" sz="2000" b="1">
                <a:solidFill>
                  <a:srgbClr val="3E36E6"/>
                </a:solidFill>
                <a:latin typeface="Calibri" pitchFamily="34" charset="0"/>
                <a:cs typeface="Tahoma" pitchFamily="34" charset="0"/>
              </a:rPr>
              <a:t> PRA/PAR</a:t>
            </a:r>
          </a:p>
          <a:p>
            <a:pPr>
              <a:buFontTx/>
              <a:buChar char="•"/>
            </a:pPr>
            <a:r>
              <a:rPr lang="en-US" sz="2000" b="1">
                <a:solidFill>
                  <a:srgbClr val="3E36E6"/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th-TH" sz="2000" b="1">
                <a:solidFill>
                  <a:srgbClr val="3E36E6"/>
                </a:solidFill>
                <a:latin typeface="Calibri" pitchFamily="34" charset="0"/>
                <a:cs typeface="Tahoma" pitchFamily="34" charset="0"/>
              </a:rPr>
              <a:t>ฯลฯ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2124075" y="5111750"/>
            <a:ext cx="1943100" cy="1673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th-TH" sz="2000">
                <a:solidFill>
                  <a:srgbClr val="3E36E6"/>
                </a:solidFill>
                <a:latin typeface="Calibri" pitchFamily="34" charset="0"/>
                <a:cs typeface="Tahoma" pitchFamily="34" charset="0"/>
              </a:rPr>
              <a:t> แบบสังเกต</a:t>
            </a:r>
          </a:p>
          <a:p>
            <a:pPr>
              <a:buFontTx/>
              <a:buChar char="•"/>
            </a:pPr>
            <a:r>
              <a:rPr lang="th-TH" sz="2000">
                <a:solidFill>
                  <a:srgbClr val="3E36E6"/>
                </a:solidFill>
                <a:latin typeface="Calibri" pitchFamily="34" charset="0"/>
                <a:cs typeface="Tahoma" pitchFamily="34" charset="0"/>
              </a:rPr>
              <a:t> แบบสัมภาษณ์</a:t>
            </a:r>
          </a:p>
          <a:p>
            <a:pPr>
              <a:buFontTx/>
              <a:buChar char="•"/>
            </a:pPr>
            <a:r>
              <a:rPr lang="th-TH" sz="2000">
                <a:solidFill>
                  <a:srgbClr val="3E36E6"/>
                </a:solidFill>
                <a:latin typeface="Calibri" pitchFamily="34" charset="0"/>
                <a:cs typeface="Tahoma" pitchFamily="34" charset="0"/>
              </a:rPr>
              <a:t> แบบบันทึก</a:t>
            </a:r>
          </a:p>
          <a:p>
            <a:pPr>
              <a:buFontTx/>
              <a:buChar char="•"/>
            </a:pPr>
            <a:r>
              <a:rPr lang="en-US" sz="2000">
                <a:solidFill>
                  <a:srgbClr val="3E36E6"/>
                </a:solidFill>
                <a:latin typeface="Calibri" pitchFamily="34" charset="0"/>
                <a:cs typeface="Tahoma" pitchFamily="34" charset="0"/>
              </a:rPr>
              <a:t> mind map</a:t>
            </a:r>
          </a:p>
          <a:p>
            <a:pPr>
              <a:buFontTx/>
              <a:buChar char="•"/>
            </a:pPr>
            <a:r>
              <a:rPr lang="th-TH" sz="2000">
                <a:solidFill>
                  <a:srgbClr val="3E36E6"/>
                </a:solidFill>
                <a:latin typeface="Calibri" pitchFamily="34" charset="0"/>
                <a:cs typeface="Tahoma" pitchFamily="34" charset="0"/>
              </a:rPr>
              <a:t> การประชุมกลุ่ม</a:t>
            </a: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539750" y="152400"/>
            <a:ext cx="2087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400" b="1">
                <a:cs typeface="Cordia New" pitchFamily="34" charset="-34"/>
              </a:rPr>
              <a:t>สงสัย/ไม่มีคำตอบ</a:t>
            </a:r>
          </a:p>
        </p:txBody>
      </p:sp>
      <p:sp>
        <p:nvSpPr>
          <p:cNvPr id="136198" name="AutoShape 6"/>
          <p:cNvSpPr>
            <a:spLocks noChangeArrowheads="1"/>
          </p:cNvSpPr>
          <p:nvPr/>
        </p:nvSpPr>
        <p:spPr bwMode="auto">
          <a:xfrm>
            <a:off x="179388" y="549275"/>
            <a:ext cx="2592387" cy="1008063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โจทย์/คำถาม</a:t>
            </a:r>
          </a:p>
        </p:txBody>
      </p:sp>
      <p:sp>
        <p:nvSpPr>
          <p:cNvPr id="136199" name="AutoShape 7"/>
          <p:cNvSpPr>
            <a:spLocks noChangeArrowheads="1"/>
          </p:cNvSpPr>
          <p:nvPr/>
        </p:nvSpPr>
        <p:spPr bwMode="auto">
          <a:xfrm>
            <a:off x="179388" y="1916113"/>
            <a:ext cx="2592387" cy="1008062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rgbClr val="3E36E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วัตถุประสงค์การวิจัย</a:t>
            </a:r>
          </a:p>
        </p:txBody>
      </p:sp>
      <p:sp>
        <p:nvSpPr>
          <p:cNvPr id="136200" name="AutoShape 8"/>
          <p:cNvSpPr>
            <a:spLocks noChangeArrowheads="1"/>
          </p:cNvSpPr>
          <p:nvPr/>
        </p:nvSpPr>
        <p:spPr bwMode="auto">
          <a:xfrm>
            <a:off x="179388" y="3357563"/>
            <a:ext cx="2592387" cy="1008062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3E36E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ahoma" pitchFamily="34" charset="0"/>
              </a:rPr>
              <a:t>วิธีการได้ข้อมูล</a:t>
            </a:r>
          </a:p>
        </p:txBody>
      </p:sp>
      <p:sp>
        <p:nvSpPr>
          <p:cNvPr id="136201" name="AutoShape 9"/>
          <p:cNvSpPr>
            <a:spLocks noChangeArrowheads="1"/>
          </p:cNvSpPr>
          <p:nvPr/>
        </p:nvSpPr>
        <p:spPr bwMode="auto">
          <a:xfrm>
            <a:off x="3276600" y="3286125"/>
            <a:ext cx="1511300" cy="1150938"/>
          </a:xfrm>
          <a:prstGeom prst="star32">
            <a:avLst>
              <a:gd name="adj" fmla="val 37500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ahoma" pitchFamily="34" charset="0"/>
              </a:rPr>
              <a:t>ข้อมูล</a:t>
            </a:r>
          </a:p>
        </p:txBody>
      </p:sp>
      <p:sp>
        <p:nvSpPr>
          <p:cNvPr id="136202" name="AutoShape 10"/>
          <p:cNvSpPr>
            <a:spLocks noChangeArrowheads="1"/>
          </p:cNvSpPr>
          <p:nvPr/>
        </p:nvSpPr>
        <p:spPr bwMode="auto">
          <a:xfrm>
            <a:off x="5292725" y="3357563"/>
            <a:ext cx="1584325" cy="936625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3E36E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วิเคราะห์</a:t>
            </a:r>
          </a:p>
        </p:txBody>
      </p:sp>
      <p:sp>
        <p:nvSpPr>
          <p:cNvPr id="136203" name="AutoShape 11"/>
          <p:cNvSpPr>
            <a:spLocks noChangeArrowheads="1"/>
          </p:cNvSpPr>
          <p:nvPr/>
        </p:nvSpPr>
        <p:spPr bwMode="auto">
          <a:xfrm>
            <a:off x="7380288" y="3357563"/>
            <a:ext cx="1728787" cy="936625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3E36E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สังเคราะห์</a:t>
            </a:r>
          </a:p>
        </p:txBody>
      </p:sp>
      <p:sp>
        <p:nvSpPr>
          <p:cNvPr id="136205" name="Rectangle 13"/>
          <p:cNvSpPr>
            <a:spLocks noChangeArrowheads="1"/>
          </p:cNvSpPr>
          <p:nvPr/>
        </p:nvSpPr>
        <p:spPr bwMode="auto">
          <a:xfrm>
            <a:off x="6588125" y="144463"/>
            <a:ext cx="2592388" cy="2997200"/>
          </a:xfrm>
          <a:prstGeom prst="rect">
            <a:avLst/>
          </a:prstGeom>
          <a:solidFill>
            <a:srgbClr val="006666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ahoma" pitchFamily="34" charset="0"/>
              </a:rPr>
              <a:t>ข้อมูล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th-TH" sz="2000" b="1" u="sng" dirty="0">
                <a:solidFill>
                  <a:schemeClr val="bg1"/>
                </a:solidFill>
                <a:latin typeface="+mn-lt"/>
                <a:cs typeface="Tahoma" pitchFamily="34" charset="0"/>
              </a:rPr>
              <a:t>ตัวเลข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800" b="1" u="sng" dirty="0">
              <a:latin typeface="+mn-lt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th-TH" sz="2000" b="1" u="sng" dirty="0">
                <a:solidFill>
                  <a:schemeClr val="bg1"/>
                </a:solidFill>
                <a:latin typeface="+mn-lt"/>
                <a:cs typeface="Tahoma" pitchFamily="34" charset="0"/>
              </a:rPr>
              <a:t>ไม่ใช่ตัวเลข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chemeClr val="bg1"/>
                </a:solidFill>
                <a:latin typeface="+mn-lt"/>
                <a:cs typeface="Tahoma" pitchFamily="34" charset="0"/>
              </a:rPr>
              <a:t>  ตัวหนังสือ คำพูด ภาพ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Tahoma" pitchFamily="34" charset="0"/>
              </a:rPr>
              <a:t>~</a:t>
            </a:r>
            <a:r>
              <a:rPr lang="th-TH" sz="2000" dirty="0">
                <a:solidFill>
                  <a:schemeClr val="bg1"/>
                </a:solidFill>
                <a:latin typeface="+mn-lt"/>
                <a:cs typeface="Tahoma" pitchFamily="34" charset="0"/>
              </a:rPr>
              <a:t>เปรียบเทียบ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Tahoma" pitchFamily="34" charset="0"/>
              </a:rPr>
              <a:t>~</a:t>
            </a:r>
            <a:r>
              <a:rPr lang="th-TH" sz="2000" dirty="0">
                <a:solidFill>
                  <a:schemeClr val="bg1"/>
                </a:solidFill>
                <a:latin typeface="+mn-lt"/>
                <a:cs typeface="Tahoma" pitchFamily="34" charset="0"/>
              </a:rPr>
              <a:t>ความหมาย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Tahoma" pitchFamily="34" charset="0"/>
              </a:rPr>
              <a:t>~</a:t>
            </a:r>
            <a:r>
              <a:rPr lang="th-TH" sz="2000" dirty="0">
                <a:solidFill>
                  <a:schemeClr val="bg1"/>
                </a:solidFill>
                <a:latin typeface="+mn-lt"/>
                <a:cs typeface="Tahoma" pitchFamily="34" charset="0"/>
              </a:rPr>
              <a:t>หาเหตุผล     </a:t>
            </a:r>
            <a:endParaRPr lang="en-US" sz="2000" dirty="0">
              <a:solidFill>
                <a:schemeClr val="bg1"/>
              </a:solidFill>
              <a:latin typeface="+mn-lt"/>
              <a:cs typeface="Tahoma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Tahoma" pitchFamily="34" charset="0"/>
              </a:rPr>
              <a:t>~</a:t>
            </a:r>
            <a:r>
              <a:rPr lang="th-TH" sz="2000" dirty="0">
                <a:solidFill>
                  <a:schemeClr val="bg1"/>
                </a:solidFill>
                <a:latin typeface="+mn-lt"/>
                <a:cs typeface="Tahoma" pitchFamily="34" charset="0"/>
              </a:rPr>
              <a:t>หาความสัมพันธ์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Tahoma" pitchFamily="34" charset="0"/>
              </a:rPr>
              <a:t>~</a:t>
            </a:r>
            <a:r>
              <a:rPr lang="th-TH" sz="2000" dirty="0">
                <a:solidFill>
                  <a:schemeClr val="bg1"/>
                </a:solidFill>
                <a:latin typeface="+mn-lt"/>
                <a:cs typeface="Tahoma" pitchFamily="34" charset="0"/>
              </a:rPr>
              <a:t>จัดหมวดหมู่</a:t>
            </a:r>
            <a:endParaRPr lang="en-US" sz="2000" dirty="0">
              <a:solidFill>
                <a:schemeClr val="bg1"/>
              </a:solidFill>
              <a:latin typeface="+mn-lt"/>
              <a:cs typeface="Tahoma" pitchFamily="34" charset="0"/>
            </a:endParaRPr>
          </a:p>
        </p:txBody>
      </p:sp>
      <p:grpSp>
        <p:nvGrpSpPr>
          <p:cNvPr id="11288" name="Group 14"/>
          <p:cNvGrpSpPr>
            <a:grpSpLocks/>
          </p:cNvGrpSpPr>
          <p:nvPr/>
        </p:nvGrpSpPr>
        <p:grpSpPr bwMode="auto">
          <a:xfrm>
            <a:off x="7869238" y="581025"/>
            <a:ext cx="1239837" cy="327025"/>
            <a:chOff x="4377" y="255"/>
            <a:chExt cx="680" cy="181"/>
          </a:xfrm>
        </p:grpSpPr>
        <p:sp>
          <p:nvSpPr>
            <p:cNvPr id="11298" name="Oval 15"/>
            <p:cNvSpPr>
              <a:spLocks noChangeArrowheads="1"/>
            </p:cNvSpPr>
            <p:nvPr/>
          </p:nvSpPr>
          <p:spPr bwMode="auto">
            <a:xfrm>
              <a:off x="4377" y="255"/>
              <a:ext cx="136" cy="181"/>
            </a:xfrm>
            <a:prstGeom prst="ellipse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2000">
                  <a:solidFill>
                    <a:schemeClr val="bg1"/>
                  </a:solidFill>
                  <a:cs typeface="Cordia New" pitchFamily="34" charset="-34"/>
                </a:rPr>
                <a:t>+</a:t>
              </a:r>
            </a:p>
          </p:txBody>
        </p:sp>
        <p:sp>
          <p:nvSpPr>
            <p:cNvPr id="11299" name="Oval 16"/>
            <p:cNvSpPr>
              <a:spLocks noChangeArrowheads="1"/>
            </p:cNvSpPr>
            <p:nvPr/>
          </p:nvSpPr>
          <p:spPr bwMode="auto">
            <a:xfrm>
              <a:off x="4558" y="255"/>
              <a:ext cx="136" cy="181"/>
            </a:xfrm>
            <a:prstGeom prst="ellipse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2000">
                  <a:solidFill>
                    <a:schemeClr val="bg1"/>
                  </a:solidFill>
                  <a:cs typeface="Cordia New" pitchFamily="34" charset="-34"/>
                </a:rPr>
                <a:t>-</a:t>
              </a:r>
            </a:p>
          </p:txBody>
        </p:sp>
        <p:sp>
          <p:nvSpPr>
            <p:cNvPr id="11300" name="Oval 17"/>
            <p:cNvSpPr>
              <a:spLocks noChangeArrowheads="1"/>
            </p:cNvSpPr>
            <p:nvPr/>
          </p:nvSpPr>
          <p:spPr bwMode="auto">
            <a:xfrm>
              <a:off x="4740" y="255"/>
              <a:ext cx="136" cy="181"/>
            </a:xfrm>
            <a:prstGeom prst="ellipse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cs typeface="Arial" pitchFamily="34" charset="0"/>
                </a:rPr>
                <a:t>×</a:t>
              </a:r>
            </a:p>
          </p:txBody>
        </p:sp>
        <p:sp>
          <p:nvSpPr>
            <p:cNvPr id="11301" name="Oval 18"/>
            <p:cNvSpPr>
              <a:spLocks noChangeArrowheads="1"/>
            </p:cNvSpPr>
            <p:nvPr/>
          </p:nvSpPr>
          <p:spPr bwMode="auto">
            <a:xfrm>
              <a:off x="4921" y="255"/>
              <a:ext cx="136" cy="181"/>
            </a:xfrm>
            <a:prstGeom prst="ellipse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cs typeface="Arial" pitchFamily="34" charset="0"/>
                </a:rPr>
                <a:t> ÷</a:t>
              </a:r>
            </a:p>
          </p:txBody>
        </p:sp>
      </p:grpSp>
      <p:sp>
        <p:nvSpPr>
          <p:cNvPr id="11289" name="Rectangle 19"/>
          <p:cNvSpPr>
            <a:spLocks noChangeArrowheads="1"/>
          </p:cNvSpPr>
          <p:nvPr/>
        </p:nvSpPr>
        <p:spPr bwMode="auto">
          <a:xfrm>
            <a:off x="1979613" y="4508500"/>
            <a:ext cx="2305050" cy="576263"/>
          </a:xfrm>
          <a:prstGeom prst="rect">
            <a:avLst/>
          </a:prstGeom>
          <a:gradFill rotWithShape="1">
            <a:gsLst>
              <a:gs pos="0">
                <a:srgbClr val="6600FF"/>
              </a:gs>
              <a:gs pos="100000">
                <a:srgbClr val="2F007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 b="1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เครื่องมือเก็บข้อมูล</a:t>
            </a:r>
          </a:p>
        </p:txBody>
      </p:sp>
      <p:sp>
        <p:nvSpPr>
          <p:cNvPr id="11290" name="Rectangle 20"/>
          <p:cNvSpPr>
            <a:spLocks noChangeArrowheads="1"/>
          </p:cNvSpPr>
          <p:nvPr/>
        </p:nvSpPr>
        <p:spPr bwMode="auto">
          <a:xfrm>
            <a:off x="6443663" y="4437063"/>
            <a:ext cx="2735262" cy="19431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th-TH" b="1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th-TH" sz="2400" b="1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ได้คำตอบโจทย์</a:t>
            </a:r>
          </a:p>
          <a:p>
            <a:pPr>
              <a:buFontTx/>
              <a:buChar char="•"/>
            </a:pPr>
            <a:r>
              <a:rPr lang="th-TH" sz="2400" b="1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 สร้างความรู้</a:t>
            </a:r>
          </a:p>
          <a:p>
            <a:pPr>
              <a:buFontTx/>
              <a:buChar char="•"/>
            </a:pPr>
            <a:r>
              <a:rPr lang="th-TH" sz="2400" b="1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 นำไปพัฒนางาน</a:t>
            </a:r>
          </a:p>
        </p:txBody>
      </p:sp>
      <p:sp>
        <p:nvSpPr>
          <p:cNvPr id="136213" name="AutoShape 21"/>
          <p:cNvSpPr>
            <a:spLocks noChangeArrowheads="1"/>
          </p:cNvSpPr>
          <p:nvPr/>
        </p:nvSpPr>
        <p:spPr bwMode="auto">
          <a:xfrm>
            <a:off x="1042988" y="1557338"/>
            <a:ext cx="720725" cy="358775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6214" name="AutoShape 22"/>
          <p:cNvSpPr>
            <a:spLocks noChangeArrowheads="1"/>
          </p:cNvSpPr>
          <p:nvPr/>
        </p:nvSpPr>
        <p:spPr bwMode="auto">
          <a:xfrm>
            <a:off x="1042988" y="2924175"/>
            <a:ext cx="720725" cy="433388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6215" name="AutoShape 23"/>
          <p:cNvSpPr>
            <a:spLocks noChangeArrowheads="1"/>
          </p:cNvSpPr>
          <p:nvPr/>
        </p:nvSpPr>
        <p:spPr bwMode="auto">
          <a:xfrm rot="16200000">
            <a:off x="2663825" y="3681413"/>
            <a:ext cx="720725" cy="35877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6216" name="AutoShape 24"/>
          <p:cNvSpPr>
            <a:spLocks noChangeArrowheads="1"/>
          </p:cNvSpPr>
          <p:nvPr/>
        </p:nvSpPr>
        <p:spPr bwMode="auto">
          <a:xfrm rot="16200000">
            <a:off x="4679950" y="3681413"/>
            <a:ext cx="720725" cy="35877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6217" name="AutoShape 25"/>
          <p:cNvSpPr>
            <a:spLocks noChangeArrowheads="1"/>
          </p:cNvSpPr>
          <p:nvPr/>
        </p:nvSpPr>
        <p:spPr bwMode="auto">
          <a:xfrm rot="16200000">
            <a:off x="6767513" y="3681413"/>
            <a:ext cx="720725" cy="35877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96" name="AutoShape 26"/>
          <p:cNvSpPr>
            <a:spLocks noChangeArrowheads="1"/>
          </p:cNvSpPr>
          <p:nvPr/>
        </p:nvSpPr>
        <p:spPr bwMode="auto">
          <a:xfrm>
            <a:off x="2773363" y="4221163"/>
            <a:ext cx="647700" cy="2159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5867400" y="6453188"/>
            <a:ext cx="3276600" cy="404812"/>
          </a:xfrm>
          <a:prstGeom prst="rect">
            <a:avLst/>
          </a:prstGeom>
          <a:solidFill>
            <a:schemeClr val="tx1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dirty="0">
                <a:solidFill>
                  <a:srgbClr val="3E36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ahoma" pitchFamily="34" charset="0"/>
              </a:rPr>
              <a:t>กองวิจัยและพัฒนางานส่งเสริมการเกษตร</a:t>
            </a:r>
            <a:endParaRPr lang="en-US" sz="1400" dirty="0">
              <a:solidFill>
                <a:srgbClr val="3E36E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Users\Administrator\Downloads\4324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646113" y="404813"/>
            <a:ext cx="7597775" cy="11255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865188" y="661988"/>
            <a:ext cx="716280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th-TH" sz="7200" b="1">
                <a:solidFill>
                  <a:srgbClr val="FFFF00"/>
                </a:solidFill>
                <a:latin typeface="Angsana New" pitchFamily="18" charset="-34"/>
              </a:rPr>
              <a:t>การพัฒนา </a:t>
            </a:r>
            <a:r>
              <a:rPr lang="th-TH" sz="6600" b="1">
                <a:solidFill>
                  <a:srgbClr val="FFFF00"/>
                </a:solidFill>
                <a:latin typeface="Angsana New" pitchFamily="18" charset="-34"/>
              </a:rPr>
              <a:t>(</a:t>
            </a:r>
            <a:r>
              <a:rPr lang="en-US" sz="6600" b="1">
                <a:solidFill>
                  <a:srgbClr val="FFFF00"/>
                </a:solidFill>
                <a:latin typeface="Angsana New" pitchFamily="18" charset="-34"/>
              </a:rPr>
              <a:t>Development)</a:t>
            </a:r>
            <a:endParaRPr lang="th-TH" sz="4400" b="1">
              <a:solidFill>
                <a:srgbClr val="FFFF99"/>
              </a:solidFill>
              <a:latin typeface="Angsana New" pitchFamily="18" charset="-34"/>
            </a:endParaRPr>
          </a:p>
        </p:txBody>
      </p:sp>
      <p:sp>
        <p:nvSpPr>
          <p:cNvPr id="424965" name="Text Box 5"/>
          <p:cNvSpPr txBox="1">
            <a:spLocks noChangeArrowheads="1"/>
          </p:cNvSpPr>
          <p:nvPr/>
        </p:nvSpPr>
        <p:spPr bwMode="auto">
          <a:xfrm>
            <a:off x="754063" y="2349500"/>
            <a:ext cx="7705725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th-TH" sz="6600" b="1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การพัฒนา</a:t>
            </a:r>
            <a:r>
              <a:rPr lang="th-TH" sz="6000" b="1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5400" b="1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คือ การทำให้เกิดการเปลี่ยนแปลงหรือการดำเนินการเพื่อทำให้ดีขึ้น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24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C:\Users\Administrator\Downloads\4324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790575" y="404813"/>
            <a:ext cx="7597775" cy="11255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1154113" y="806450"/>
            <a:ext cx="71628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th-TH" sz="7200" b="1">
                <a:solidFill>
                  <a:srgbClr val="FFFF00"/>
                </a:solidFill>
                <a:latin typeface="LilyUPC" pitchFamily="34" charset="-34"/>
                <a:cs typeface="IrisUPC" pitchFamily="34" charset="-34"/>
              </a:rPr>
              <a:t>ลำดับขั้นของการพัฒนา</a:t>
            </a:r>
            <a:endParaRPr lang="th-TH" sz="4800" b="1">
              <a:solidFill>
                <a:srgbClr val="FFFF99"/>
              </a:solidFill>
              <a:latin typeface="LilyUPC" pitchFamily="34" charset="-34"/>
              <a:cs typeface="IrisUPC" pitchFamily="34" charset="-34"/>
            </a:endParaRPr>
          </a:p>
        </p:txBody>
      </p:sp>
      <p:sp>
        <p:nvSpPr>
          <p:cNvPr id="427013" name="Text Box 5"/>
          <p:cNvSpPr txBox="1">
            <a:spLocks noChangeArrowheads="1"/>
          </p:cNvSpPr>
          <p:nvPr/>
        </p:nvSpPr>
        <p:spPr bwMode="auto">
          <a:xfrm>
            <a:off x="684213" y="1989138"/>
            <a:ext cx="914400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th-TH" sz="5400" b="1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ขั้นที่ </a:t>
            </a:r>
            <a:r>
              <a:rPr lang="en-US" sz="5400" b="1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1  </a:t>
            </a:r>
            <a:r>
              <a:rPr lang="th-TH" sz="5400" b="1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กำหนดเป้าหมายของการพัฒนา</a:t>
            </a:r>
          </a:p>
        </p:txBody>
      </p:sp>
      <p:sp>
        <p:nvSpPr>
          <p:cNvPr id="427014" name="Text Box 6"/>
          <p:cNvSpPr txBox="1">
            <a:spLocks noChangeArrowheads="1"/>
          </p:cNvSpPr>
          <p:nvPr/>
        </p:nvSpPr>
        <p:spPr bwMode="auto">
          <a:xfrm>
            <a:off x="684213" y="3028950"/>
            <a:ext cx="914400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th-TH" sz="5400" b="1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ขั้นที่ </a:t>
            </a:r>
            <a:r>
              <a:rPr lang="en-US" sz="5400" b="1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2  </a:t>
            </a:r>
            <a:r>
              <a:rPr lang="th-TH" sz="5400" b="1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ประเมินสภาวะเบื้องต้น</a:t>
            </a:r>
          </a:p>
        </p:txBody>
      </p:sp>
      <p:sp>
        <p:nvSpPr>
          <p:cNvPr id="427015" name="Text Box 7"/>
          <p:cNvSpPr txBox="1">
            <a:spLocks noChangeArrowheads="1"/>
          </p:cNvSpPr>
          <p:nvPr/>
        </p:nvSpPr>
        <p:spPr bwMode="auto">
          <a:xfrm>
            <a:off x="684213" y="4140200"/>
            <a:ext cx="914400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th-TH" sz="5400" b="1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ขั้นที่ </a:t>
            </a:r>
            <a:r>
              <a:rPr lang="en-US" sz="5400" b="1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3  </a:t>
            </a:r>
            <a:r>
              <a:rPr lang="th-TH" sz="5400" b="1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กำหนดรูปแบบการพัฒนา</a:t>
            </a:r>
          </a:p>
        </p:txBody>
      </p:sp>
      <p:sp>
        <p:nvSpPr>
          <p:cNvPr id="427016" name="Text Box 8"/>
          <p:cNvSpPr txBox="1">
            <a:spLocks noChangeArrowheads="1"/>
          </p:cNvSpPr>
          <p:nvPr/>
        </p:nvSpPr>
        <p:spPr bwMode="auto">
          <a:xfrm>
            <a:off x="684213" y="5221288"/>
            <a:ext cx="914400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th-TH" sz="5400" b="1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ขั้นที่ </a:t>
            </a:r>
            <a:r>
              <a:rPr lang="en-US" sz="5400" b="1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4  </a:t>
            </a:r>
            <a:r>
              <a:rPr lang="th-TH" sz="5400" b="1">
                <a:solidFill>
                  <a:srgbClr val="3E36E6"/>
                </a:solidFill>
                <a:latin typeface="Cordia New" pitchFamily="34" charset="-34"/>
                <a:cs typeface="Cordia New" pitchFamily="34" charset="-34"/>
              </a:rPr>
              <a:t>ประเมินผลการพัฒนา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27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427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427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427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3" grpId="0" autoUpdateAnimBg="0"/>
      <p:bldP spid="427014" grpId="0" autoUpdateAnimBg="0"/>
      <p:bldP spid="427015" grpId="0" autoUpdateAnimBg="0"/>
      <p:bldP spid="427016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ไหลเวียน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ไหลเวียน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ไหลเวียน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973</TotalTime>
  <Words>956</Words>
  <Application>Microsoft Office PowerPoint</Application>
  <PresentationFormat>นำเสนอทางหน้าจอ (4:3)</PresentationFormat>
  <Paragraphs>158</Paragraphs>
  <Slides>17</Slides>
  <Notes>3</Notes>
  <HiddenSlides>0</HiddenSlides>
  <MMClips>0</MMClips>
  <ScaleCrop>false</ScaleCrop>
  <HeadingPairs>
    <vt:vector size="8" baseType="variant">
      <vt:variant>
        <vt:lpstr>แบบอักษรที่ถูกใช้</vt:lpstr>
      </vt:variant>
      <vt:variant>
        <vt:i4>13</vt:i4>
      </vt:variant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17</vt:i4>
      </vt:variant>
    </vt:vector>
  </HeadingPairs>
  <TitlesOfParts>
    <vt:vector size="32" baseType="lpstr">
      <vt:lpstr>Arial</vt:lpstr>
      <vt:lpstr>Angsana New</vt:lpstr>
      <vt:lpstr>Calibri</vt:lpstr>
      <vt:lpstr>Cordia New</vt:lpstr>
      <vt:lpstr>Constantia</vt:lpstr>
      <vt:lpstr>Browallia New</vt:lpstr>
      <vt:lpstr>Wingdings 2</vt:lpstr>
      <vt:lpstr>Verdana</vt:lpstr>
      <vt:lpstr>Tahoma</vt:lpstr>
      <vt:lpstr>LilyUPC</vt:lpstr>
      <vt:lpstr>IrisUPC</vt:lpstr>
      <vt:lpstr>DilleniaUPC</vt:lpstr>
      <vt:lpstr>Century Gothic</vt:lpstr>
      <vt:lpstr>ไหลเวียน</vt:lpstr>
      <vt:lpstr>Microsoft Clip Gallery</vt:lpstr>
      <vt:lpstr>ภาพนิ่ง 1</vt:lpstr>
      <vt:lpstr>การสร้างความรู้ ๒ แนว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R2R  คือ อะไร ?</vt:lpstr>
      <vt:lpstr> R2R (Routine to Research) คืออะไร</vt:lpstr>
      <vt:lpstr> R2R : หวังผลอะไร</vt:lpstr>
      <vt:lpstr>Concept</vt:lpstr>
      <vt:lpstr>R2R</vt:lpstr>
      <vt:lpstr>ทำไม?ต้องทำ R2R</vt:lpstr>
      <vt:lpstr>ภาพนิ่ง 17</vt:lpstr>
    </vt:vector>
  </TitlesOfParts>
  <Company>sKz Community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sKzXP</dc:creator>
  <cp:lastModifiedBy>KKD Windows Se7en V1</cp:lastModifiedBy>
  <cp:revision>101</cp:revision>
  <cp:lastPrinted>2014-06-01T08:03:14Z</cp:lastPrinted>
  <dcterms:created xsi:type="dcterms:W3CDTF">2004-05-17T22:37:57Z</dcterms:created>
  <dcterms:modified xsi:type="dcterms:W3CDTF">2017-06-20T06:49:47Z</dcterms:modified>
</cp:coreProperties>
</file>